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8" r:id="rId3"/>
    <p:sldId id="270" r:id="rId4"/>
    <p:sldId id="257" r:id="rId5"/>
    <p:sldId id="272" r:id="rId6"/>
    <p:sldId id="259" r:id="rId7"/>
    <p:sldId id="260" r:id="rId8"/>
    <p:sldId id="265" r:id="rId9"/>
    <p:sldId id="266" r:id="rId10"/>
    <p:sldId id="263" r:id="rId11"/>
    <p:sldId id="262" r:id="rId12"/>
    <p:sldId id="271" r:id="rId13"/>
    <p:sldId id="273" r:id="rId14"/>
    <p:sldId id="274" r:id="rId15"/>
    <p:sldId id="275" r:id="rId16"/>
    <p:sldId id="261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20" y="6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4AD56-415F-4C61-9147-8803A0EA044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5C82E-1BDF-4340-9CED-D10E07262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03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15C82E-1BDF-4340-9CED-D10E07262E0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483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15C82E-1BDF-4340-9CED-D10E07262E0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483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15C82E-1BDF-4340-9CED-D10E07262E0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483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99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896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159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19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995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84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34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29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44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809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D5128-4C89-47F0-B243-1F25ACADE9D1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8BAF-2A2E-4297-9993-2FE0F93ED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59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Education\Documents\Images\peaceflag_vert_ful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9" r="60722"/>
          <a:stretch/>
        </p:blipFill>
        <p:spPr bwMode="auto">
          <a:xfrm>
            <a:off x="342897" y="0"/>
            <a:ext cx="543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ducation\Documents\Images\Logos\High Res\PaxChristi Logo Large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517232"/>
            <a:ext cx="3128962" cy="113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1" y="1891884"/>
            <a:ext cx="67860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 smtClean="0">
                <a:latin typeface="Gill Sans MT" panose="020B0502020104020203" pitchFamily="34" charset="0"/>
              </a:rPr>
              <a:t>The work of </a:t>
            </a:r>
            <a:br>
              <a:rPr lang="en-GB" sz="4800" b="1" dirty="0" smtClean="0">
                <a:latin typeface="Gill Sans MT" panose="020B0502020104020203" pitchFamily="34" charset="0"/>
              </a:rPr>
            </a:br>
            <a:r>
              <a:rPr lang="en-GB" sz="4800" b="1" dirty="0" smtClean="0">
                <a:latin typeface="Gill Sans MT" panose="020B0502020104020203" pitchFamily="34" charset="0"/>
              </a:rPr>
              <a:t>Christian </a:t>
            </a:r>
            <a:r>
              <a:rPr lang="en-GB" sz="4800" b="1" dirty="0" err="1" smtClean="0">
                <a:latin typeface="Gill Sans MT" panose="020B0502020104020203" pitchFamily="34" charset="0"/>
              </a:rPr>
              <a:t>Peacemaking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1" y="3645024"/>
            <a:ext cx="70893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66800"/>
            <a:r>
              <a:rPr lang="en-GB" sz="3600" b="1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Lesson 1:  A Christian Response </a:t>
            </a:r>
            <a:br>
              <a:rPr lang="en-GB" sz="3600" b="1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</a:br>
            <a:r>
              <a:rPr lang="en-GB" sz="3600" b="1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		to Conflict</a:t>
            </a:r>
            <a:endParaRPr lang="en-GB" sz="3600" b="1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76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South Africa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412776"/>
            <a:ext cx="806489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Gill Sans MT" panose="020B0502020104020203" pitchFamily="34" charset="0"/>
              </a:rPr>
              <a:t>Under the Apartheid regime, the authorities had been looking for a way to remove a shanty town.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Gill Sans MT" panose="020B0502020104020203" pitchFamily="34" charset="0"/>
              </a:rPr>
              <a:t>One day, whilst the men and most of women were at work, the bailiffs moved in with the bulldozers.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Gill Sans MT" panose="020B0502020104020203" pitchFamily="34" charset="0"/>
              </a:rPr>
              <a:t>They told the women who were still there that they had five minutes to gather up their possessions.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Gill Sans MT" panose="020B0502020104020203" pitchFamily="34" charset="0"/>
              </a:rPr>
              <a:t>The women protested by stripping off their clothes.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Gill Sans MT" panose="020B0502020104020203" pitchFamily="34" charset="0"/>
              </a:rPr>
              <a:t>The </a:t>
            </a:r>
            <a:r>
              <a:rPr lang="en-GB" sz="2800" dirty="0">
                <a:latin typeface="Gill Sans MT" panose="020B0502020104020203" pitchFamily="34" charset="0"/>
              </a:rPr>
              <a:t>embarrassed </a:t>
            </a:r>
            <a:r>
              <a:rPr lang="en-GB" sz="2800" dirty="0" smtClean="0">
                <a:latin typeface="Gill Sans MT" panose="020B0502020104020203" pitchFamily="34" charset="0"/>
              </a:rPr>
              <a:t>bailiffs fled.</a:t>
            </a:r>
          </a:p>
        </p:txBody>
      </p:sp>
    </p:spTree>
    <p:extLst>
      <p:ext uri="{BB962C8B-B14F-4D97-AF65-F5344CB8AC3E}">
        <p14:creationId xmlns:p14="http://schemas.microsoft.com/office/powerpoint/2010/main" val="142001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Walk the extra mile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pic>
        <p:nvPicPr>
          <p:cNvPr id="4" name="Picture 4" descr="go 2 mi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56" y="1700808"/>
            <a:ext cx="8750300" cy="420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04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Walk the extra mile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7" y="1484784"/>
            <a:ext cx="705678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Gill Sans MT" panose="020B0502020104020203" pitchFamily="34" charset="0"/>
              </a:rPr>
              <a:t>You are a Roman Soldier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Gill Sans MT" panose="020B0502020104020203" pitchFamily="34" charset="0"/>
              </a:rPr>
              <a:t>By law, you can ask a Palestinian civilian to carry your pack (weighing approximately 70kg) for one mile.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Gill Sans MT" panose="020B0502020104020203" pitchFamily="34" charset="0"/>
              </a:rPr>
              <a:t>After one mile you must take it back, otherwise you will face severe punishment.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Gill Sans MT" panose="020B0502020104020203" pitchFamily="34" charset="0"/>
              </a:rPr>
              <a:t>How would you react to the person who insisted on carrying your pack that extra mile?</a:t>
            </a:r>
          </a:p>
        </p:txBody>
      </p:sp>
    </p:spTree>
    <p:extLst>
      <p:ext uri="{BB962C8B-B14F-4D97-AF65-F5344CB8AC3E}">
        <p14:creationId xmlns:p14="http://schemas.microsoft.com/office/powerpoint/2010/main" val="287493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70990" y="2204864"/>
            <a:ext cx="4572000" cy="2677656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GB" sz="2400" baseline="30000" dirty="0" smtClean="0">
                <a:latin typeface="Gill Sans MT" panose="020B0502020104020203" pitchFamily="34" charset="0"/>
              </a:rPr>
              <a:t>43</a:t>
            </a:r>
            <a:r>
              <a:rPr lang="en-GB" sz="2400" dirty="0" smtClean="0">
                <a:latin typeface="Gill Sans MT" panose="020B0502020104020203" pitchFamily="34" charset="0"/>
              </a:rPr>
              <a:t>You </a:t>
            </a:r>
            <a:r>
              <a:rPr lang="en-GB" sz="2400" dirty="0">
                <a:latin typeface="Gill Sans MT" panose="020B0502020104020203" pitchFamily="34" charset="0"/>
              </a:rPr>
              <a:t>have heard that it was said, ‘you shall love your neighbour and hate your enemy.’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44</a:t>
            </a:r>
            <a:r>
              <a:rPr lang="en-GB" sz="2400" dirty="0" smtClean="0">
                <a:latin typeface="Gill Sans MT" panose="020B0502020104020203" pitchFamily="34" charset="0"/>
              </a:rPr>
              <a:t>But </a:t>
            </a:r>
            <a:r>
              <a:rPr lang="en-GB" sz="2400" dirty="0">
                <a:latin typeface="Gill Sans MT" panose="020B0502020104020203" pitchFamily="34" charset="0"/>
              </a:rPr>
              <a:t>I say to you, Love your enemies and pray for those who persecute you,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45</a:t>
            </a:r>
            <a:r>
              <a:rPr lang="en-GB" sz="2400" dirty="0" smtClean="0">
                <a:latin typeface="Gill Sans MT" panose="020B0502020104020203" pitchFamily="34" charset="0"/>
              </a:rPr>
              <a:t>so </a:t>
            </a:r>
            <a:r>
              <a:rPr lang="en-GB" sz="2400" dirty="0">
                <a:latin typeface="Gill Sans MT" panose="020B0502020104020203" pitchFamily="34" charset="0"/>
              </a:rPr>
              <a:t>that you may be children of your Father in </a:t>
            </a:r>
            <a:r>
              <a:rPr lang="en-GB" sz="2400" dirty="0" smtClean="0">
                <a:latin typeface="Gill Sans MT" panose="020B0502020104020203" pitchFamily="34" charset="0"/>
              </a:rPr>
              <a:t>heaven.</a:t>
            </a:r>
            <a:endParaRPr lang="en-GB" sz="2400" dirty="0"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26775" y="763706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Gill Sans MT" panose="020B0502020104020203" pitchFamily="34" charset="0"/>
              </a:rPr>
              <a:t>Next in Matthew’s gospel Jesus tells us…</a:t>
            </a:r>
            <a:endParaRPr lang="en-GB" sz="32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50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3385" y="4509120"/>
            <a:ext cx="7519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What does it mean to love your enemies?</a:t>
            </a:r>
          </a:p>
        </p:txBody>
      </p:sp>
      <p:pic>
        <p:nvPicPr>
          <p:cNvPr id="1028" name="Picture 4" descr="C:\Users\Education\Desktop\General RE\Drafts and Development\Love_Enem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97" y="548680"/>
            <a:ext cx="6258816" cy="350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0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3645024"/>
            <a:ext cx="7519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028" y="4365104"/>
            <a:ext cx="8959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Read the story carefully.</a:t>
            </a:r>
          </a:p>
          <a:p>
            <a:pPr algn="ctr"/>
            <a:endParaRPr lang="en-GB" dirty="0">
              <a:latin typeface="Gill Sans MT" panose="020B0502020104020203" pitchFamily="34" charset="0"/>
            </a:endParaRPr>
          </a:p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Add your own thoughts and reflections beneath it.</a:t>
            </a:r>
          </a:p>
          <a:p>
            <a:pPr algn="ctr"/>
            <a:endParaRPr lang="en-GB" dirty="0">
              <a:latin typeface="Gill Sans MT" panose="020B0502020104020203" pitchFamily="34" charset="0"/>
            </a:endParaRPr>
          </a:p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You will have three minutes with each story.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pic>
        <p:nvPicPr>
          <p:cNvPr id="5" name="Picture 4" descr="C:\Users\Education\Desktop\General RE\Drafts and Development\Love_Enem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97" y="548680"/>
            <a:ext cx="6258816" cy="350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21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887" y="1677000"/>
            <a:ext cx="3631145" cy="1743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9" y="427019"/>
            <a:ext cx="1917224" cy="2029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69901" y="3877891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Look back at your thoughts on </a:t>
            </a:r>
            <a:r>
              <a:rPr lang="en-GB" sz="2800" dirty="0" smtClean="0">
                <a:latin typeface="Gill Sans MT" panose="020B0502020104020203" pitchFamily="34" charset="0"/>
              </a:rPr>
              <a:t>these passages </a:t>
            </a:r>
            <a:r>
              <a:rPr lang="en-GB" sz="2800" dirty="0">
                <a:latin typeface="Gill Sans MT" panose="020B0502020104020203" pitchFamily="34" charset="0"/>
              </a:rPr>
              <a:t>at the start of the lesson. Has your opinion changed? Why/Why not?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3608" y="551723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What do these teachings tell us about how Christians should respond to conflict?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637" y="437288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Gill Sans MT" panose="020B0502020104020203" pitchFamily="34" charset="0"/>
              </a:rPr>
              <a:t>What are the messages of </a:t>
            </a:r>
            <a:br>
              <a:rPr lang="en-GB" sz="3600" b="1" dirty="0" smtClean="0">
                <a:latin typeface="Gill Sans MT" panose="020B0502020104020203" pitchFamily="34" charset="0"/>
              </a:rPr>
            </a:br>
            <a:r>
              <a:rPr lang="en-GB" sz="3600" b="1" dirty="0" smtClean="0">
                <a:latin typeface="Gill Sans MT" panose="020B0502020104020203" pitchFamily="34" charset="0"/>
              </a:rPr>
              <a:t>Matthew 5:38-41 &amp; 43-45</a:t>
            </a:r>
            <a:endParaRPr lang="en-GB" sz="3600" b="1" dirty="0">
              <a:latin typeface="Gill Sans MT" panose="020B050202010402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8084" y="1858726"/>
            <a:ext cx="2464236" cy="1379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504" y="733282"/>
            <a:ext cx="1256362" cy="188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Education\Documents\Images\peaceflag_vert_ful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9" r="60722"/>
          <a:stretch/>
        </p:blipFill>
        <p:spPr bwMode="auto">
          <a:xfrm>
            <a:off x="342897" y="0"/>
            <a:ext cx="543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ducation\Documents\Images\Logos\High Res\PaxChristi Logo Large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6"/>
            <a:ext cx="1756372" cy="63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362" y="1196752"/>
            <a:ext cx="70893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66800"/>
            <a:r>
              <a:rPr lang="en-GB" sz="3600" b="1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Lesson 1:  A Christian Response </a:t>
            </a:r>
            <a:br>
              <a:rPr lang="en-GB" sz="3600" b="1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</a:br>
            <a:r>
              <a:rPr lang="en-GB" sz="3600" b="1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		to Conflict</a:t>
            </a:r>
            <a:endParaRPr lang="en-GB" sz="3600" b="1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8310" y="2564904"/>
            <a:ext cx="1421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Gill Sans MT" panose="020B0502020104020203" pitchFamily="34" charset="0"/>
              </a:rPr>
              <a:t>Credits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14362" y="3244334"/>
            <a:ext cx="712879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dirty="0"/>
              <a:t>Animal Conflict Styles are from, Peacebuilding: a Caritas Training Manual, (Vatican City, Caritas </a:t>
            </a:r>
            <a:r>
              <a:rPr lang="en-GB" sz="1600" dirty="0" err="1"/>
              <a:t>Internationalis</a:t>
            </a:r>
            <a:r>
              <a:rPr lang="en-GB" sz="1600" dirty="0"/>
              <a:t>, 2002)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Photo of Walter Wink is from the Fellowship of Reconciliation USA and is used with permission through the Creative Commons Attribution-</a:t>
            </a:r>
            <a:r>
              <a:rPr lang="en-GB" sz="1600" dirty="0" err="1"/>
              <a:t>ShareAlike</a:t>
            </a:r>
            <a:r>
              <a:rPr lang="en-GB" sz="1600" dirty="0"/>
              <a:t> license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Illustrations of Turn the other cheek, Give them your cloak also, and Walk the extra mile are by David Rumsey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Scripture quotations are from the New Revised Standard Version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All other images and materials are by Pax Christi UK</a:t>
            </a:r>
          </a:p>
        </p:txBody>
      </p:sp>
    </p:spTree>
    <p:extLst>
      <p:ext uri="{BB962C8B-B14F-4D97-AF65-F5344CB8AC3E}">
        <p14:creationId xmlns:p14="http://schemas.microsoft.com/office/powerpoint/2010/main" val="42498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4" y="1117486"/>
            <a:ext cx="2517775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92700"/>
            <a:ext cx="2952168" cy="154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32656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Looking at the images </a:t>
            </a:r>
            <a:br>
              <a:rPr lang="en-GB" sz="4800" b="1" dirty="0" smtClean="0">
                <a:latin typeface="Gill Sans MT" panose="020B0502020104020203" pitchFamily="34" charset="0"/>
              </a:rPr>
            </a:br>
            <a:r>
              <a:rPr lang="en-GB" sz="4800" b="1" dirty="0" smtClean="0">
                <a:latin typeface="Gill Sans MT" panose="020B0502020104020203" pitchFamily="34" charset="0"/>
              </a:rPr>
              <a:t>around the room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3607" y="3140968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Stand near the animal which best represents how you respond to conflict.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80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4" y="1117486"/>
            <a:ext cx="2517775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92700"/>
            <a:ext cx="2952168" cy="154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332656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Looking at the images </a:t>
            </a:r>
            <a:br>
              <a:rPr lang="en-GB" sz="4800" b="1" dirty="0" smtClean="0">
                <a:latin typeface="Gill Sans MT" panose="020B0502020104020203" pitchFamily="34" charset="0"/>
              </a:rPr>
            </a:br>
            <a:r>
              <a:rPr lang="en-GB" sz="4800" b="1" dirty="0" smtClean="0">
                <a:latin typeface="Gill Sans MT" panose="020B0502020104020203" pitchFamily="34" charset="0"/>
              </a:rPr>
              <a:t>around the room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5475" y="2411050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Why have you chosen your animal?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2438" y="3501008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What are the advantages and disadvantages of this style of response?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2438" y="5013176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Is this method likely to solve the problem?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44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Read Matthew 5: 38-41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8749" y="1772816"/>
            <a:ext cx="6262028" cy="3046988"/>
          </a:xfrm>
          <a:prstGeom prst="rect">
            <a:avLst/>
          </a:prstGeom>
          <a:noFill/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aseline="30000" dirty="0" smtClean="0">
                <a:latin typeface="Gill Sans MT" panose="020B0502020104020203" pitchFamily="34" charset="0"/>
              </a:rPr>
              <a:t>38</a:t>
            </a:r>
            <a:r>
              <a:rPr lang="en-GB" sz="2400" dirty="0" smtClean="0">
                <a:latin typeface="Gill Sans MT" panose="020B0502020104020203" pitchFamily="34" charset="0"/>
              </a:rPr>
              <a:t> You have heard that it was said, ‘Eye for eye, and tooth for tooth.’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39</a:t>
            </a:r>
            <a:r>
              <a:rPr lang="en-GB" sz="2400" dirty="0" smtClean="0">
                <a:latin typeface="Gill Sans MT" panose="020B0502020104020203" pitchFamily="34" charset="0"/>
              </a:rPr>
              <a:t> But I tell you, do not resist an evil person. If anyone slaps you on the right cheek, turn to them the other cheek also.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40</a:t>
            </a:r>
            <a:r>
              <a:rPr lang="en-GB" sz="2400" dirty="0" smtClean="0">
                <a:latin typeface="Gill Sans MT" panose="020B0502020104020203" pitchFamily="34" charset="0"/>
              </a:rPr>
              <a:t> And if anyone wants to sue you and take your shirt, hand over your coat as well.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41</a:t>
            </a:r>
            <a:r>
              <a:rPr lang="en-GB" sz="2400" dirty="0" smtClean="0">
                <a:latin typeface="Gill Sans MT" panose="020B0502020104020203" pitchFamily="34" charset="0"/>
              </a:rPr>
              <a:t> If anyone forces you to go one mile, go with them two miles.</a:t>
            </a:r>
            <a:endParaRPr lang="en-GB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21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1600" y="5517232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What is Jesus’ message here?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8749" y="1772816"/>
            <a:ext cx="6262028" cy="30469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aseline="30000" dirty="0" smtClean="0">
                <a:latin typeface="Gill Sans MT" panose="020B0502020104020203" pitchFamily="34" charset="0"/>
              </a:rPr>
              <a:t>38</a:t>
            </a:r>
            <a:r>
              <a:rPr lang="en-GB" sz="2400" dirty="0" smtClean="0">
                <a:latin typeface="Gill Sans MT" panose="020B0502020104020203" pitchFamily="34" charset="0"/>
              </a:rPr>
              <a:t> You have heard that it was said, ‘Eye for eye, and tooth for tooth.’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39</a:t>
            </a:r>
            <a:r>
              <a:rPr lang="en-GB" sz="2400" dirty="0" smtClean="0">
                <a:latin typeface="Gill Sans MT" panose="020B0502020104020203" pitchFamily="34" charset="0"/>
              </a:rPr>
              <a:t> But I tell you, do not resist an evil person. If anyone slaps you on the right cheek, turn to them the other cheek also.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40</a:t>
            </a:r>
            <a:r>
              <a:rPr lang="en-GB" sz="2400" dirty="0" smtClean="0">
                <a:latin typeface="Gill Sans MT" panose="020B0502020104020203" pitchFamily="34" charset="0"/>
              </a:rPr>
              <a:t> And if anyone wants to sue you and take your shirt, hand over your coat as well. </a:t>
            </a:r>
            <a:r>
              <a:rPr lang="en-GB" sz="2400" baseline="30000" dirty="0" smtClean="0">
                <a:latin typeface="Gill Sans MT" panose="020B0502020104020203" pitchFamily="34" charset="0"/>
              </a:rPr>
              <a:t>41</a:t>
            </a:r>
            <a:r>
              <a:rPr lang="en-GB" sz="2400" dirty="0" smtClean="0">
                <a:latin typeface="Gill Sans MT" panose="020B0502020104020203" pitchFamily="34" charset="0"/>
              </a:rPr>
              <a:t> If anyone forces you to go one mile, go with them two miles.</a:t>
            </a:r>
            <a:endParaRPr lang="en-GB" sz="2400" dirty="0">
              <a:latin typeface="Gill Sans MT" panose="020B05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Read Matthew 5: 38-41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35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8793" y="764704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We are going to look at one interpretation of this passage, by a bible scholar called Walter Wink.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46935"/>
            <a:ext cx="2566674" cy="380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53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Turn the other cheek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43348"/>
            <a:ext cx="2878732" cy="4140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72816"/>
            <a:ext cx="2755855" cy="4140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78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Gill Sans MT" panose="020B0502020104020203" pitchFamily="34" charset="0"/>
              </a:rPr>
              <a:t>If anyone </a:t>
            </a:r>
            <a:r>
              <a:rPr lang="en-GB" sz="3600" b="1" dirty="0">
                <a:latin typeface="Gill Sans MT" panose="020B0502020104020203" pitchFamily="34" charset="0"/>
              </a:rPr>
              <a:t>wants to sue you and take your shirt, hand over your coat as well</a:t>
            </a:r>
          </a:p>
        </p:txBody>
      </p:sp>
      <p:pic>
        <p:nvPicPr>
          <p:cNvPr id="6" name="Picture 5" descr="give clo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35492"/>
            <a:ext cx="3943350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give tun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772" y="1902316"/>
            <a:ext cx="4083050" cy="446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9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011238"/>
            <a:ext cx="8132763" cy="483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498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487</Words>
  <Application>Microsoft Office PowerPoint</Application>
  <PresentationFormat>On-screen Show (4:3)</PresentationFormat>
  <Paragraphs>49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Education</dc:creator>
  <cp:lastModifiedBy>Education</cp:lastModifiedBy>
  <cp:revision>84</cp:revision>
  <dcterms:created xsi:type="dcterms:W3CDTF">2014-01-09T14:57:22Z</dcterms:created>
  <dcterms:modified xsi:type="dcterms:W3CDTF">2014-12-01T09:18:33Z</dcterms:modified>
</cp:coreProperties>
</file>