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A4613-E0DF-4332-8AE7-AD39BF05DD2C}" type="datetimeFigureOut">
              <a:rPr lang="en-GB" smtClean="0"/>
              <a:t>01/12/2014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9323-CEDE-4A39-9721-9FBF88C9E3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4656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A4613-E0DF-4332-8AE7-AD39BF05DD2C}" type="datetimeFigureOut">
              <a:rPr lang="en-GB" smtClean="0"/>
              <a:t>01/12/2014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9323-CEDE-4A39-9721-9FBF88C9E3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3639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A4613-E0DF-4332-8AE7-AD39BF05DD2C}" type="datetimeFigureOut">
              <a:rPr lang="en-GB" smtClean="0"/>
              <a:t>01/12/2014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9323-CEDE-4A39-9721-9FBF88C9E3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6113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A4613-E0DF-4332-8AE7-AD39BF05DD2C}" type="datetimeFigureOut">
              <a:rPr lang="en-GB" smtClean="0"/>
              <a:t>01/12/2014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9323-CEDE-4A39-9721-9FBF88C9E3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5628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A4613-E0DF-4332-8AE7-AD39BF05DD2C}" type="datetimeFigureOut">
              <a:rPr lang="en-GB" smtClean="0"/>
              <a:t>01/12/2014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9323-CEDE-4A39-9721-9FBF88C9E3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8342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A4613-E0DF-4332-8AE7-AD39BF05DD2C}" type="datetimeFigureOut">
              <a:rPr lang="en-GB" smtClean="0"/>
              <a:t>01/12/2014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9323-CEDE-4A39-9721-9FBF88C9E3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0062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A4613-E0DF-4332-8AE7-AD39BF05DD2C}" type="datetimeFigureOut">
              <a:rPr lang="en-GB" smtClean="0"/>
              <a:t>01/12/2014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9323-CEDE-4A39-9721-9FBF88C9E3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0496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A4613-E0DF-4332-8AE7-AD39BF05DD2C}" type="datetimeFigureOut">
              <a:rPr lang="en-GB" smtClean="0"/>
              <a:t>01/12/2014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9323-CEDE-4A39-9721-9FBF88C9E3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891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A4613-E0DF-4332-8AE7-AD39BF05DD2C}" type="datetimeFigureOut">
              <a:rPr lang="en-GB" smtClean="0"/>
              <a:t>01/12/2014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9323-CEDE-4A39-9721-9FBF88C9E3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137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A4613-E0DF-4332-8AE7-AD39BF05DD2C}" type="datetimeFigureOut">
              <a:rPr lang="en-GB" smtClean="0"/>
              <a:t>01/12/2014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9323-CEDE-4A39-9721-9FBF88C9E3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98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A4613-E0DF-4332-8AE7-AD39BF05DD2C}" type="datetimeFigureOut">
              <a:rPr lang="en-GB" smtClean="0"/>
              <a:t>01/12/2014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49323-CEDE-4A39-9721-9FBF88C9E3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9585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A4613-E0DF-4332-8AE7-AD39BF05DD2C}" type="datetimeFigureOut">
              <a:rPr lang="en-GB" smtClean="0"/>
              <a:t>01/12/2014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49323-CEDE-4A39-9721-9FBF88C9E3A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8694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Education\Documents\Images\peaceflag_vert_ful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9" r="60722"/>
          <a:stretch/>
        </p:blipFill>
        <p:spPr bwMode="auto">
          <a:xfrm>
            <a:off x="342897" y="0"/>
            <a:ext cx="54323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Education\Documents\Images\Logos\High Res\PaxChristi Logo Large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517232"/>
            <a:ext cx="3128962" cy="113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19671" y="1891884"/>
            <a:ext cx="678602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b="1" dirty="0">
                <a:solidFill>
                  <a:prstClr val="black"/>
                </a:solidFill>
                <a:latin typeface="Gill Sans MT" panose="020B0502020104020203" pitchFamily="34" charset="0"/>
              </a:rPr>
              <a:t>The work of </a:t>
            </a:r>
            <a:br>
              <a:rPr lang="en-GB" sz="4800" b="1" dirty="0">
                <a:solidFill>
                  <a:prstClr val="black"/>
                </a:solidFill>
                <a:latin typeface="Gill Sans MT" panose="020B0502020104020203" pitchFamily="34" charset="0"/>
              </a:rPr>
            </a:br>
            <a:r>
              <a:rPr lang="en-GB" sz="4800" b="1" dirty="0">
                <a:solidFill>
                  <a:prstClr val="black"/>
                </a:solidFill>
                <a:latin typeface="Gill Sans MT" panose="020B0502020104020203" pitchFamily="34" charset="0"/>
              </a:rPr>
              <a:t>Christian </a:t>
            </a:r>
            <a:r>
              <a:rPr lang="en-GB" sz="4800" b="1" dirty="0" smtClean="0">
                <a:solidFill>
                  <a:prstClr val="black"/>
                </a:solidFill>
                <a:latin typeface="Gill Sans MT" panose="020B0502020104020203" pitchFamily="34" charset="0"/>
              </a:rPr>
              <a:t>Peacemaking</a:t>
            </a:r>
            <a:endParaRPr lang="en-GB" sz="4800" b="1" dirty="0">
              <a:solidFill>
                <a:prstClr val="black"/>
              </a:solidFill>
              <a:latin typeface="Gill Sans MT" panose="020B0502020104020203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19671" y="3645024"/>
            <a:ext cx="60383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solidFill>
                  <a:prstClr val="white">
                    <a:lumMod val="50000"/>
                  </a:prstClr>
                </a:solidFill>
                <a:latin typeface="Gill Sans MT" panose="020B0502020104020203" pitchFamily="34" charset="0"/>
              </a:rPr>
              <a:t>Lesson 4: Military Spending</a:t>
            </a:r>
            <a:endParaRPr lang="en-GB" sz="3600" b="1" dirty="0">
              <a:solidFill>
                <a:prstClr val="white">
                  <a:lumMod val="50000"/>
                </a:prstClr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66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32656"/>
            <a:ext cx="91439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latin typeface="Gill Sans MT" panose="020B0502020104020203" pitchFamily="34" charset="0"/>
              </a:rPr>
              <a:t>How should the government spend its money?</a:t>
            </a:r>
            <a:endParaRPr lang="en-GB" sz="4800" b="1" dirty="0">
              <a:latin typeface="Gill Sans MT" panose="020B05020201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4553" y="2348880"/>
            <a:ext cx="70567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Gill Sans MT" panose="020B0502020104020203" pitchFamily="34" charset="0"/>
              </a:rPr>
              <a:t>What do you think are the most important things our government spends its money on?</a:t>
            </a:r>
            <a:endParaRPr lang="en-GB" sz="3200" dirty="0"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38738" y="4221088"/>
            <a:ext cx="705678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Gill Sans MT" panose="020B0502020104020203" pitchFamily="34" charset="0"/>
              </a:rPr>
              <a:t>In small groups look at the list of 24 and decide between you which </a:t>
            </a:r>
            <a:r>
              <a:rPr lang="en-GB" sz="3200" b="1" u="sng" dirty="0" smtClean="0">
                <a:latin typeface="Gill Sans MT" panose="020B0502020104020203" pitchFamily="34" charset="0"/>
              </a:rPr>
              <a:t>8</a:t>
            </a:r>
            <a:r>
              <a:rPr lang="en-GB" sz="3200" dirty="0" smtClean="0">
                <a:latin typeface="Gill Sans MT" panose="020B0502020104020203" pitchFamily="34" charset="0"/>
              </a:rPr>
              <a:t> are the most important. You can also add your own ideas if they are not listed.</a:t>
            </a:r>
            <a:endParaRPr lang="en-GB" sz="32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766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54627" y="2420888"/>
            <a:ext cx="70567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Gill Sans MT" panose="020B0502020104020203" pitchFamily="34" charset="0"/>
              </a:rPr>
              <a:t>Now we need to agree as a class on a final list of eight priorities…</a:t>
            </a:r>
            <a:endParaRPr lang="en-GB" sz="32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21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32656"/>
            <a:ext cx="91439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Gill Sans MT" panose="020B0502020104020203" pitchFamily="34" charset="0"/>
              </a:rPr>
              <a:t>How would you spend </a:t>
            </a:r>
            <a:r>
              <a:rPr lang="en-GB" sz="4800" b="1" dirty="0" smtClean="0">
                <a:latin typeface="Gill Sans MT" panose="020B0502020104020203" pitchFamily="34" charset="0"/>
              </a:rPr>
              <a:t/>
            </a:r>
            <a:br>
              <a:rPr lang="en-GB" sz="4800" b="1" dirty="0" smtClean="0">
                <a:latin typeface="Gill Sans MT" panose="020B0502020104020203" pitchFamily="34" charset="0"/>
              </a:rPr>
            </a:br>
            <a:r>
              <a:rPr lang="en-GB" sz="4800" b="1" dirty="0" smtClean="0">
                <a:latin typeface="Gill Sans MT" panose="020B0502020104020203" pitchFamily="34" charset="0"/>
              </a:rPr>
              <a:t>£</a:t>
            </a:r>
            <a:r>
              <a:rPr lang="en-GB" sz="4800" b="1" dirty="0">
                <a:latin typeface="Gill Sans MT" panose="020B0502020104020203" pitchFamily="34" charset="0"/>
              </a:rPr>
              <a:t>40 billion?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44553" y="2348880"/>
            <a:ext cx="70567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Gill Sans MT" panose="020B0502020104020203" pitchFamily="34" charset="0"/>
              </a:rPr>
              <a:t>Eight containers have been labelled with each of the spending priorities we have just decided upon.</a:t>
            </a:r>
            <a:endParaRPr lang="en-GB" sz="3200" dirty="0"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4553" y="4293096"/>
            <a:ext cx="70567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latin typeface="Gill Sans MT" panose="020B0502020104020203" pitchFamily="34" charset="0"/>
              </a:rPr>
              <a:t>You will be given four tokens – each one represents £10 billion – and you have to decide how to spend your money.</a:t>
            </a:r>
            <a:endParaRPr lang="en-GB" sz="32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35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11560" y="1268760"/>
            <a:ext cx="7915970" cy="4248472"/>
          </a:xfrm>
          <a:prstGeom prst="rect">
            <a:avLst/>
          </a:prstGeom>
          <a:solidFill>
            <a:srgbClr val="E6CCE6"/>
          </a:solidFill>
          <a:ln w="19050" algn="in">
            <a:solidFill>
              <a:srgbClr val="40004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ill Sans MT" pitchFamily="34" charset="0"/>
                <a:cs typeface="Arial" pitchFamily="34" charset="0"/>
              </a:rPr>
              <a:t>“Countries squander cash to boost their pride while millions starve. The money spent on arms is scandalous while schools, and homes, and hospitals remain unbuilt.” </a:t>
            </a:r>
            <a:br>
              <a:rPr kumimoji="0" lang="en-GB" altLang="en-US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ill Sans MT" pitchFamily="34" charset="0"/>
                <a:cs typeface="Arial" pitchFamily="34" charset="0"/>
              </a:rPr>
            </a:br>
            <a:endParaRPr kumimoji="0" lang="en-GB" altLang="en-US" sz="32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Gill Sans MT" pitchFamily="34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ill Sans MT" pitchFamily="34" charset="0"/>
                <a:cs typeface="Arial" pitchFamily="34" charset="0"/>
              </a:rPr>
              <a:t>(Pope Paul VI, </a:t>
            </a:r>
            <a:r>
              <a:rPr kumimoji="0" lang="en-GB" alt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ill Sans MT" pitchFamily="34" charset="0"/>
                <a:cs typeface="Arial" pitchFamily="34" charset="0"/>
              </a:rPr>
              <a:t>Populorum</a:t>
            </a:r>
            <a:r>
              <a:rPr kumimoji="0" lang="en-GB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ill Sans MT" pitchFamily="34" charset="0"/>
                <a:cs typeface="Arial" pitchFamily="34" charset="0"/>
              </a:rPr>
              <a:t> </a:t>
            </a:r>
            <a:r>
              <a:rPr kumimoji="0" lang="en-GB" alt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Gill Sans MT" pitchFamily="34" charset="0"/>
                <a:cs typeface="Arial" pitchFamily="34" charset="0"/>
              </a:rPr>
              <a:t>Progressio</a:t>
            </a:r>
            <a:r>
              <a:rPr kumimoji="0" lang="en-GB" alt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Gill Sans MT" pitchFamily="34" charset="0"/>
                <a:cs typeface="Arial" pitchFamily="34" charset="0"/>
              </a:rPr>
              <a:t> #53) </a:t>
            </a:r>
            <a:endParaRPr kumimoji="0" lang="en-US" altLang="en-US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98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11560" y="692696"/>
            <a:ext cx="7915970" cy="5400600"/>
          </a:xfrm>
          <a:prstGeom prst="rect">
            <a:avLst/>
          </a:prstGeom>
          <a:solidFill>
            <a:srgbClr val="E6CCE6"/>
          </a:solidFill>
          <a:ln w="19050" algn="in">
            <a:solidFill>
              <a:srgbClr val="40004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4000" dirty="0">
                <a:solidFill>
                  <a:srgbClr val="000000"/>
                </a:solidFill>
                <a:latin typeface="Gill Sans MT" pitchFamily="34" charset="0"/>
                <a:cs typeface="Arial" pitchFamily="34" charset="0"/>
              </a:rPr>
              <a:t>“He shall judge between the nations,    and shall arbitrate for many </a:t>
            </a:r>
            <a:r>
              <a:rPr lang="en-GB" altLang="en-US" sz="4000" err="1">
                <a:solidFill>
                  <a:srgbClr val="000000"/>
                </a:solidFill>
                <a:latin typeface="Gill Sans MT" pitchFamily="34" charset="0"/>
                <a:cs typeface="Arial" pitchFamily="34" charset="0"/>
              </a:rPr>
              <a:t>peoples</a:t>
            </a:r>
            <a:r>
              <a:rPr lang="en-GB" altLang="en-US" sz="4000" smtClean="0">
                <a:solidFill>
                  <a:srgbClr val="000000"/>
                </a:solidFill>
                <a:latin typeface="Gill Sans MT" pitchFamily="34" charset="0"/>
                <a:cs typeface="Arial" pitchFamily="34" charset="0"/>
              </a:rPr>
              <a:t>; they </a:t>
            </a:r>
            <a:r>
              <a:rPr lang="en-GB" altLang="en-US" sz="4000" dirty="0">
                <a:solidFill>
                  <a:srgbClr val="000000"/>
                </a:solidFill>
                <a:latin typeface="Gill Sans MT" pitchFamily="34" charset="0"/>
                <a:cs typeface="Arial" pitchFamily="34" charset="0"/>
              </a:rPr>
              <a:t>shall beat their swords into </a:t>
            </a:r>
            <a:r>
              <a:rPr lang="en-GB" altLang="en-US" sz="4000" dirty="0" smtClean="0">
                <a:solidFill>
                  <a:srgbClr val="000000"/>
                </a:solidFill>
                <a:latin typeface="Gill Sans MT" pitchFamily="34" charset="0"/>
                <a:cs typeface="Arial" pitchFamily="34" charset="0"/>
              </a:rPr>
              <a:t>ploughshares, and </a:t>
            </a:r>
            <a:r>
              <a:rPr lang="en-GB" altLang="en-US" sz="4000" dirty="0">
                <a:solidFill>
                  <a:srgbClr val="000000"/>
                </a:solidFill>
                <a:latin typeface="Gill Sans MT" pitchFamily="34" charset="0"/>
                <a:cs typeface="Arial" pitchFamily="34" charset="0"/>
              </a:rPr>
              <a:t>their spears into pruning hooks</a:t>
            </a:r>
            <a:r>
              <a:rPr lang="en-GB" altLang="en-US" sz="4000" dirty="0" smtClean="0">
                <a:solidFill>
                  <a:srgbClr val="000000"/>
                </a:solidFill>
                <a:latin typeface="Gill Sans MT" pitchFamily="34" charset="0"/>
                <a:cs typeface="Arial" pitchFamily="34" charset="0"/>
              </a:rPr>
              <a:t>; nation </a:t>
            </a:r>
            <a:r>
              <a:rPr lang="en-GB" altLang="en-US" sz="4000" dirty="0">
                <a:solidFill>
                  <a:srgbClr val="000000"/>
                </a:solidFill>
                <a:latin typeface="Gill Sans MT" pitchFamily="34" charset="0"/>
                <a:cs typeface="Arial" pitchFamily="34" charset="0"/>
              </a:rPr>
              <a:t>shall not lift up sword against nation, </a:t>
            </a:r>
            <a:r>
              <a:rPr lang="en-GB" altLang="en-US" sz="4000" dirty="0" smtClean="0">
                <a:solidFill>
                  <a:srgbClr val="000000"/>
                </a:solidFill>
                <a:latin typeface="Gill Sans MT" pitchFamily="34" charset="0"/>
                <a:cs typeface="Arial" pitchFamily="34" charset="0"/>
              </a:rPr>
              <a:t>neither </a:t>
            </a:r>
            <a:r>
              <a:rPr lang="en-GB" altLang="en-US" sz="4000" dirty="0">
                <a:solidFill>
                  <a:srgbClr val="000000"/>
                </a:solidFill>
                <a:latin typeface="Gill Sans MT" pitchFamily="34" charset="0"/>
                <a:cs typeface="Arial" pitchFamily="34" charset="0"/>
              </a:rPr>
              <a:t>shall they learn war any more.” </a:t>
            </a:r>
            <a:endParaRPr lang="en-GB" altLang="en-US" sz="4000" dirty="0" smtClean="0">
              <a:solidFill>
                <a:srgbClr val="000000"/>
              </a:solidFill>
              <a:latin typeface="Gill Sans MT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en-GB" altLang="en-US" sz="3200" dirty="0">
              <a:solidFill>
                <a:srgbClr val="000000"/>
              </a:solidFill>
              <a:latin typeface="Gill Sans MT" pitchFamily="34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3200" dirty="0" smtClean="0">
                <a:solidFill>
                  <a:srgbClr val="000000"/>
                </a:solidFill>
                <a:latin typeface="Gill Sans MT" pitchFamily="34" charset="0"/>
                <a:cs typeface="Arial" pitchFamily="34" charset="0"/>
              </a:rPr>
              <a:t>(</a:t>
            </a:r>
            <a:r>
              <a:rPr lang="en-GB" altLang="en-US" sz="3200" dirty="0">
                <a:solidFill>
                  <a:srgbClr val="000000"/>
                </a:solidFill>
                <a:latin typeface="Gill Sans MT" pitchFamily="34" charset="0"/>
                <a:cs typeface="Arial" pitchFamily="34" charset="0"/>
              </a:rPr>
              <a:t>Isaiah 2:4)</a:t>
            </a:r>
          </a:p>
        </p:txBody>
      </p:sp>
    </p:spTree>
    <p:extLst>
      <p:ext uri="{BB962C8B-B14F-4D97-AF65-F5344CB8AC3E}">
        <p14:creationId xmlns:p14="http://schemas.microsoft.com/office/powerpoint/2010/main" val="229708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32656"/>
            <a:ext cx="9143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 smtClean="0">
                <a:latin typeface="Gill Sans MT" panose="020B0502020104020203" pitchFamily="34" charset="0"/>
              </a:rPr>
              <a:t>Finish the sentences</a:t>
            </a:r>
            <a:endParaRPr lang="en-GB" sz="4800" b="1" dirty="0">
              <a:latin typeface="Gill Sans MT" panose="020B0502020104020203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4553" y="2348880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>
                <a:latin typeface="Gill Sans MT" panose="020B0502020104020203" pitchFamily="34" charset="0"/>
              </a:rPr>
              <a:t>I used to think….</a:t>
            </a:r>
            <a:endParaRPr lang="en-GB" sz="4000" dirty="0">
              <a:latin typeface="Gill Sans MT" panose="020B05020201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4553" y="3708321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>
                <a:latin typeface="Gill Sans MT" panose="020B0502020104020203" pitchFamily="34" charset="0"/>
              </a:rPr>
              <a:t>Now I think… </a:t>
            </a:r>
            <a:endParaRPr lang="en-GB" sz="4000" dirty="0"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1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Education\Documents\Images\peaceflag_vert_ful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9" r="60722"/>
          <a:stretch/>
        </p:blipFill>
        <p:spPr bwMode="auto">
          <a:xfrm>
            <a:off x="342897" y="0"/>
            <a:ext cx="54323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Education\Documents\Images\Logos\High Res\PaxChristi Logo Large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6093296"/>
            <a:ext cx="1756372" cy="639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14362" y="1196752"/>
            <a:ext cx="61666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66800"/>
            <a:r>
              <a:rPr lang="en-GB" sz="3600" b="1" smtClean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Lesson </a:t>
            </a:r>
            <a:r>
              <a:rPr lang="en-GB" sz="3600" b="1" smtClean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4:  </a:t>
            </a:r>
            <a:r>
              <a:rPr lang="en-GB" sz="3600" b="1" dirty="0" smtClean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Military Spending</a:t>
            </a:r>
            <a:endParaRPr lang="en-GB" sz="3600" b="1" dirty="0">
              <a:solidFill>
                <a:schemeClr val="bg1">
                  <a:lumMod val="50000"/>
                </a:schemeClr>
              </a:solidFill>
              <a:latin typeface="Gill Sans MT" panose="020B05020201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48310" y="2564904"/>
            <a:ext cx="14214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 smtClean="0">
                <a:latin typeface="Gill Sans MT" panose="020B0502020104020203" pitchFamily="34" charset="0"/>
              </a:rPr>
              <a:t>Credits</a:t>
            </a:r>
            <a:endParaRPr lang="en-GB" sz="4800" b="1" dirty="0">
              <a:latin typeface="Gill Sans MT" panose="020B0502020104020203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614362" y="3244334"/>
            <a:ext cx="7128792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600" dirty="0" smtClean="0"/>
              <a:t>Scripture quotations are from the New Revised Standard Version</a:t>
            </a:r>
          </a:p>
          <a:p>
            <a:pPr>
              <a:spcAft>
                <a:spcPts val="600"/>
              </a:spcAft>
            </a:pPr>
            <a:r>
              <a:rPr lang="en-GB" sz="1600" dirty="0" smtClean="0"/>
              <a:t>All </a:t>
            </a:r>
            <a:r>
              <a:rPr lang="en-GB" sz="1600" dirty="0"/>
              <a:t>other images and materials are by Pax Christi UK</a:t>
            </a:r>
          </a:p>
        </p:txBody>
      </p:sp>
    </p:spTree>
    <p:extLst>
      <p:ext uri="{BB962C8B-B14F-4D97-AF65-F5344CB8AC3E}">
        <p14:creationId xmlns:p14="http://schemas.microsoft.com/office/powerpoint/2010/main" val="307862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245</Words>
  <Application>Microsoft Office PowerPoint</Application>
  <PresentationFormat>On-screen Show (4:3)</PresentationFormat>
  <Paragraphs>21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Education</dc:creator>
  <cp:lastModifiedBy>Education</cp:lastModifiedBy>
  <cp:revision>38</cp:revision>
  <dcterms:created xsi:type="dcterms:W3CDTF">2014-01-09T16:49:20Z</dcterms:created>
  <dcterms:modified xsi:type="dcterms:W3CDTF">2014-12-01T10:12:46Z</dcterms:modified>
</cp:coreProperties>
</file>