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165775-F84E-48E5-A4DE-C1FB9D461967}" type="datetimeFigureOut">
              <a:rPr lang="en-GB" smtClean="0"/>
              <a:t>01/12/2014</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A3C4F1-603C-4767-8D20-36B8ADAC0847}" type="slidenum">
              <a:rPr lang="en-GB" smtClean="0"/>
              <a:t>‹#›</a:t>
            </a:fld>
            <a:endParaRPr lang="en-GB" dirty="0"/>
          </a:p>
        </p:txBody>
      </p:sp>
    </p:spTree>
    <p:extLst>
      <p:ext uri="{BB962C8B-B14F-4D97-AF65-F5344CB8AC3E}">
        <p14:creationId xmlns:p14="http://schemas.microsoft.com/office/powerpoint/2010/main" val="1198764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6</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17</a:t>
            </a:fld>
            <a:endParaRPr lang="en-GB" dirty="0"/>
          </a:p>
        </p:txBody>
      </p:sp>
    </p:spTree>
    <p:extLst>
      <p:ext uri="{BB962C8B-B14F-4D97-AF65-F5344CB8AC3E}">
        <p14:creationId xmlns:p14="http://schemas.microsoft.com/office/powerpoint/2010/main" val="837640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18</a:t>
            </a:fld>
            <a:endParaRPr lang="en-GB" dirty="0"/>
          </a:p>
        </p:txBody>
      </p:sp>
    </p:spTree>
    <p:extLst>
      <p:ext uri="{BB962C8B-B14F-4D97-AF65-F5344CB8AC3E}">
        <p14:creationId xmlns:p14="http://schemas.microsoft.com/office/powerpoint/2010/main" val="837640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19</a:t>
            </a:fld>
            <a:endParaRPr lang="en-GB" dirty="0"/>
          </a:p>
        </p:txBody>
      </p:sp>
    </p:spTree>
    <p:extLst>
      <p:ext uri="{BB962C8B-B14F-4D97-AF65-F5344CB8AC3E}">
        <p14:creationId xmlns:p14="http://schemas.microsoft.com/office/powerpoint/2010/main" val="837640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20</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21</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22</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23</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24</a:t>
            </a:fld>
            <a:endParaRPr lang="en-GB" dirty="0"/>
          </a:p>
        </p:txBody>
      </p:sp>
    </p:spTree>
    <p:extLst>
      <p:ext uri="{BB962C8B-B14F-4D97-AF65-F5344CB8AC3E}">
        <p14:creationId xmlns:p14="http://schemas.microsoft.com/office/powerpoint/2010/main" val="837640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25</a:t>
            </a:fld>
            <a:endParaRPr lang="en-GB" dirty="0"/>
          </a:p>
        </p:txBody>
      </p:sp>
    </p:spTree>
    <p:extLst>
      <p:ext uri="{BB962C8B-B14F-4D97-AF65-F5344CB8AC3E}">
        <p14:creationId xmlns:p14="http://schemas.microsoft.com/office/powerpoint/2010/main" val="837640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26</a:t>
            </a:fld>
            <a:endParaRPr lang="en-GB" dirty="0"/>
          </a:p>
        </p:txBody>
      </p:sp>
    </p:spTree>
    <p:extLst>
      <p:ext uri="{BB962C8B-B14F-4D97-AF65-F5344CB8AC3E}">
        <p14:creationId xmlns:p14="http://schemas.microsoft.com/office/powerpoint/2010/main" val="837640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7</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8</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9</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10</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11</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12</a:t>
            </a:fld>
            <a:endParaRPr lang="en-GB"/>
          </a:p>
        </p:txBody>
      </p:sp>
    </p:spTree>
    <p:extLst>
      <p:ext uri="{BB962C8B-B14F-4D97-AF65-F5344CB8AC3E}">
        <p14:creationId xmlns:p14="http://schemas.microsoft.com/office/powerpoint/2010/main" val="837640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15</a:t>
            </a:fld>
            <a:endParaRPr lang="en-GB" dirty="0"/>
          </a:p>
        </p:txBody>
      </p:sp>
    </p:spTree>
    <p:extLst>
      <p:ext uri="{BB962C8B-B14F-4D97-AF65-F5344CB8AC3E}">
        <p14:creationId xmlns:p14="http://schemas.microsoft.com/office/powerpoint/2010/main" val="837640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A3C4F1-603C-4767-8D20-36B8ADAC0847}" type="slidenum">
              <a:rPr lang="en-GB" smtClean="0"/>
              <a:t>16</a:t>
            </a:fld>
            <a:endParaRPr lang="en-GB" dirty="0"/>
          </a:p>
        </p:txBody>
      </p:sp>
    </p:spTree>
    <p:extLst>
      <p:ext uri="{BB962C8B-B14F-4D97-AF65-F5344CB8AC3E}">
        <p14:creationId xmlns:p14="http://schemas.microsoft.com/office/powerpoint/2010/main" val="837640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190465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1543639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2306113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3565628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318834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1310062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3260496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78489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3451137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5298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1A4613-E0DF-4332-8AE7-AD39BF05DD2C}" type="datetimeFigureOut">
              <a:rPr lang="en-GB" smtClean="0"/>
              <a:t>01/12/2014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1B49323-CEDE-4A39-9721-9FBF88C9E3AF}" type="slidenum">
              <a:rPr lang="en-GB" smtClean="0"/>
              <a:t>‹#›</a:t>
            </a:fld>
            <a:endParaRPr lang="en-GB" dirty="0"/>
          </a:p>
        </p:txBody>
      </p:sp>
    </p:spTree>
    <p:extLst>
      <p:ext uri="{BB962C8B-B14F-4D97-AF65-F5344CB8AC3E}">
        <p14:creationId xmlns:p14="http://schemas.microsoft.com/office/powerpoint/2010/main" val="2459585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A4613-E0DF-4332-8AE7-AD39BF05DD2C}" type="datetimeFigureOut">
              <a:rPr lang="en-GB" smtClean="0"/>
              <a:t>01/12/2014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B49323-CEDE-4A39-9721-9FBF88C9E3AF}" type="slidenum">
              <a:rPr lang="en-GB" smtClean="0"/>
              <a:t>‹#›</a:t>
            </a:fld>
            <a:endParaRPr lang="en-GB" dirty="0"/>
          </a:p>
        </p:txBody>
      </p:sp>
    </p:spTree>
    <p:extLst>
      <p:ext uri="{BB962C8B-B14F-4D97-AF65-F5344CB8AC3E}">
        <p14:creationId xmlns:p14="http://schemas.microsoft.com/office/powerpoint/2010/main" val="668694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Education\Documents\Images\peaceflag_vert_full.jpg"/>
          <p:cNvPicPr>
            <a:picLocks noChangeAspect="1" noChangeArrowheads="1"/>
          </p:cNvPicPr>
          <p:nvPr/>
        </p:nvPicPr>
        <p:blipFill rotWithShape="1">
          <a:blip r:embed="rId2">
            <a:extLst>
              <a:ext uri="{28A0092B-C50C-407E-A947-70E740481C1C}">
                <a14:useLocalDpi xmlns:a14="http://schemas.microsoft.com/office/drawing/2010/main" val="0"/>
              </a:ext>
            </a:extLst>
          </a:blip>
          <a:srcRect l="19639" r="60722"/>
          <a:stretch/>
        </p:blipFill>
        <p:spPr bwMode="auto">
          <a:xfrm>
            <a:off x="342897" y="0"/>
            <a:ext cx="54323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Education\Documents\Images\Logos\High Res\PaxChristi Logo Larg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6136" y="5517232"/>
            <a:ext cx="3128962" cy="11398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19671" y="1891884"/>
            <a:ext cx="6786025" cy="1569660"/>
          </a:xfrm>
          <a:prstGeom prst="rect">
            <a:avLst/>
          </a:prstGeom>
          <a:noFill/>
        </p:spPr>
        <p:txBody>
          <a:bodyPr wrap="none" rtlCol="0">
            <a:spAutoFit/>
          </a:bodyPr>
          <a:lstStyle/>
          <a:p>
            <a:r>
              <a:rPr lang="en-GB" sz="4800" b="1" dirty="0">
                <a:solidFill>
                  <a:prstClr val="black"/>
                </a:solidFill>
                <a:latin typeface="Gill Sans MT" panose="020B0502020104020203" pitchFamily="34" charset="0"/>
              </a:rPr>
              <a:t>The work of </a:t>
            </a:r>
            <a:br>
              <a:rPr lang="en-GB" sz="4800" b="1" dirty="0">
                <a:solidFill>
                  <a:prstClr val="black"/>
                </a:solidFill>
                <a:latin typeface="Gill Sans MT" panose="020B0502020104020203" pitchFamily="34" charset="0"/>
              </a:rPr>
            </a:br>
            <a:r>
              <a:rPr lang="en-GB" sz="4800" b="1" dirty="0">
                <a:solidFill>
                  <a:prstClr val="black"/>
                </a:solidFill>
                <a:latin typeface="Gill Sans MT" panose="020B0502020104020203" pitchFamily="34" charset="0"/>
              </a:rPr>
              <a:t>Christian </a:t>
            </a:r>
            <a:r>
              <a:rPr lang="en-GB" sz="4800" b="1" dirty="0" err="1">
                <a:solidFill>
                  <a:prstClr val="black"/>
                </a:solidFill>
                <a:latin typeface="Gill Sans MT" panose="020B0502020104020203" pitchFamily="34" charset="0"/>
              </a:rPr>
              <a:t>Peacemaking</a:t>
            </a:r>
            <a:endParaRPr lang="en-GB" sz="4800" b="1" dirty="0">
              <a:solidFill>
                <a:prstClr val="black"/>
              </a:solidFill>
              <a:latin typeface="Gill Sans MT" panose="020B0502020104020203" pitchFamily="34" charset="0"/>
            </a:endParaRPr>
          </a:p>
        </p:txBody>
      </p:sp>
      <p:sp>
        <p:nvSpPr>
          <p:cNvPr id="5" name="TextBox 4"/>
          <p:cNvSpPr txBox="1"/>
          <p:nvPr/>
        </p:nvSpPr>
        <p:spPr>
          <a:xfrm>
            <a:off x="1619671" y="3645024"/>
            <a:ext cx="5743111" cy="1200329"/>
          </a:xfrm>
          <a:prstGeom prst="rect">
            <a:avLst/>
          </a:prstGeom>
          <a:noFill/>
        </p:spPr>
        <p:txBody>
          <a:bodyPr wrap="none" rtlCol="0">
            <a:spAutoFit/>
          </a:bodyPr>
          <a:lstStyle/>
          <a:p>
            <a:pPr defTabSz="1016000"/>
            <a:r>
              <a:rPr lang="en-GB" sz="3600" b="1" dirty="0" smtClean="0">
                <a:solidFill>
                  <a:prstClr val="white">
                    <a:lumMod val="50000"/>
                  </a:prstClr>
                </a:solidFill>
                <a:latin typeface="Gill Sans MT" panose="020B0502020104020203" pitchFamily="34" charset="0"/>
              </a:rPr>
              <a:t>Lesson 5: Christian Peace </a:t>
            </a:r>
            <a:br>
              <a:rPr lang="en-GB" sz="3600" b="1" dirty="0" smtClean="0">
                <a:solidFill>
                  <a:prstClr val="white">
                    <a:lumMod val="50000"/>
                  </a:prstClr>
                </a:solidFill>
                <a:latin typeface="Gill Sans MT" panose="020B0502020104020203" pitchFamily="34" charset="0"/>
              </a:rPr>
            </a:br>
            <a:r>
              <a:rPr lang="en-GB" sz="3600" b="1" dirty="0" smtClean="0">
                <a:solidFill>
                  <a:prstClr val="white">
                    <a:lumMod val="50000"/>
                  </a:prstClr>
                </a:solidFill>
                <a:latin typeface="Gill Sans MT" panose="020B0502020104020203" pitchFamily="34" charset="0"/>
              </a:rPr>
              <a:t>		Activism</a:t>
            </a:r>
            <a:endParaRPr lang="en-GB" sz="3600" b="1" dirty="0">
              <a:solidFill>
                <a:prstClr val="white">
                  <a:lumMod val="50000"/>
                </a:prstClr>
              </a:solidFill>
              <a:latin typeface="Gill Sans MT" panose="020B0502020104020203" pitchFamily="34" charset="0"/>
            </a:endParaRPr>
          </a:p>
        </p:txBody>
      </p:sp>
    </p:spTree>
    <p:extLst>
      <p:ext uri="{BB962C8B-B14F-4D97-AF65-F5344CB8AC3E}">
        <p14:creationId xmlns:p14="http://schemas.microsoft.com/office/powerpoint/2010/main" val="19676688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986" y="1750988"/>
            <a:ext cx="8789906" cy="2862322"/>
          </a:xfrm>
          <a:prstGeom prst="rect">
            <a:avLst/>
          </a:prstGeom>
          <a:noFill/>
        </p:spPr>
        <p:txBody>
          <a:bodyPr wrap="square" rtlCol="0">
            <a:spAutoFit/>
          </a:bodyPr>
          <a:lstStyle/>
          <a:p>
            <a:pPr algn="ctr"/>
            <a:r>
              <a:rPr lang="en-GB" sz="6000" dirty="0" smtClean="0">
                <a:latin typeface="Gill Sans MT" panose="020B0502020104020203" pitchFamily="34" charset="0"/>
              </a:rPr>
              <a:t>In what year did the Pope give official recognition to Pax Christi’s work?</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6</a:t>
              </a:r>
              <a:endParaRPr lang="en-GB" sz="4800" b="1" dirty="0">
                <a:latin typeface="Gill Sans MT" panose="020B0502020104020203" pitchFamily="34" charset="0"/>
              </a:endParaRPr>
            </a:p>
          </p:txBody>
        </p:sp>
      </p:grpSp>
    </p:spTree>
    <p:extLst>
      <p:ext uri="{BB962C8B-B14F-4D97-AF65-F5344CB8AC3E}">
        <p14:creationId xmlns:p14="http://schemas.microsoft.com/office/powerpoint/2010/main" val="297787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986" y="1750988"/>
            <a:ext cx="8789906" cy="1015663"/>
          </a:xfrm>
          <a:prstGeom prst="rect">
            <a:avLst/>
          </a:prstGeom>
          <a:noFill/>
        </p:spPr>
        <p:txBody>
          <a:bodyPr wrap="square" rtlCol="0">
            <a:spAutoFit/>
          </a:bodyPr>
          <a:lstStyle/>
          <a:p>
            <a:pPr algn="ctr"/>
            <a:r>
              <a:rPr lang="en-GB" sz="6000" dirty="0" smtClean="0">
                <a:latin typeface="Gill Sans MT" panose="020B0502020104020203" pitchFamily="34" charset="0"/>
              </a:rPr>
              <a:t>Who is this?</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7</a:t>
              </a:r>
              <a:endParaRPr lang="en-GB" sz="4800" b="1" dirty="0">
                <a:latin typeface="Gill Sans MT" panose="020B0502020104020203" pitchFamily="34" charset="0"/>
              </a:endParaRPr>
            </a:p>
          </p:txBody>
        </p:sp>
      </p:grpSp>
      <p:pic>
        <p:nvPicPr>
          <p:cNvPr id="4098" name="Picture 2" descr="C:\Users\Education\Documents\Images\mdmdortel_sc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0329" y="2766651"/>
            <a:ext cx="2716213" cy="3821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25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986" y="1750988"/>
            <a:ext cx="8789906" cy="4401205"/>
          </a:xfrm>
          <a:prstGeom prst="rect">
            <a:avLst/>
          </a:prstGeom>
          <a:noFill/>
        </p:spPr>
        <p:txBody>
          <a:bodyPr wrap="square" rtlCol="0">
            <a:spAutoFit/>
          </a:bodyPr>
          <a:lstStyle/>
          <a:p>
            <a:pPr algn="ctr"/>
            <a:r>
              <a:rPr lang="en-GB" sz="4000" i="1" dirty="0" smtClean="0">
                <a:latin typeface="Gill Sans MT" panose="020B0502020104020203" pitchFamily="34" charset="0"/>
              </a:rPr>
              <a:t>“Movements like yours are precious. They help draw attention to the violence which shatters the harmony between human beings which is at the heart of Creation.”</a:t>
            </a:r>
            <a:br>
              <a:rPr lang="en-GB" sz="4000" i="1" dirty="0" smtClean="0">
                <a:latin typeface="Gill Sans MT" panose="020B0502020104020203" pitchFamily="34" charset="0"/>
              </a:rPr>
            </a:br>
            <a:r>
              <a:rPr lang="en-GB" sz="6000" dirty="0" smtClean="0">
                <a:latin typeface="Gill Sans MT" panose="020B0502020104020203" pitchFamily="34" charset="0"/>
              </a:rPr>
              <a:t>Who said this about Pax Christi?</a:t>
            </a:r>
            <a:endParaRPr lang="en-GB" sz="3600" i="1"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8</a:t>
              </a:r>
              <a:endParaRPr lang="en-GB" sz="4800" b="1" dirty="0">
                <a:latin typeface="Gill Sans MT" panose="020B0502020104020203" pitchFamily="34" charset="0"/>
              </a:endParaRPr>
            </a:p>
          </p:txBody>
        </p:sp>
      </p:grpSp>
    </p:spTree>
    <p:extLst>
      <p:ext uri="{BB962C8B-B14F-4D97-AF65-F5344CB8AC3E}">
        <p14:creationId xmlns:p14="http://schemas.microsoft.com/office/powerpoint/2010/main" val="328757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Education\Documents\Images\Logos\High Res\PaxChristi Logo Larg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052736"/>
            <a:ext cx="5727100" cy="208628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14969" y="3789040"/>
            <a:ext cx="4248471" cy="1107996"/>
          </a:xfrm>
          <a:prstGeom prst="rect">
            <a:avLst/>
          </a:prstGeom>
          <a:noFill/>
        </p:spPr>
        <p:txBody>
          <a:bodyPr wrap="square" rtlCol="0">
            <a:spAutoFit/>
          </a:bodyPr>
          <a:lstStyle/>
          <a:p>
            <a:pPr algn="ctr"/>
            <a:r>
              <a:rPr lang="en-GB" sz="6600" b="1" dirty="0" smtClean="0">
                <a:latin typeface="Gill Sans MT" panose="020B0502020104020203" pitchFamily="34" charset="0"/>
              </a:rPr>
              <a:t>The Quiz</a:t>
            </a:r>
            <a:endParaRPr lang="en-GB" sz="6600" b="1" dirty="0">
              <a:latin typeface="Gill Sans MT" panose="020B0502020104020203" pitchFamily="34" charset="0"/>
            </a:endParaRPr>
          </a:p>
        </p:txBody>
      </p:sp>
      <p:sp>
        <p:nvSpPr>
          <p:cNvPr id="2" name="TextBox 1"/>
          <p:cNvSpPr txBox="1"/>
          <p:nvPr/>
        </p:nvSpPr>
        <p:spPr>
          <a:xfrm>
            <a:off x="2214969" y="4933750"/>
            <a:ext cx="4248471" cy="830997"/>
          </a:xfrm>
          <a:prstGeom prst="rect">
            <a:avLst/>
          </a:prstGeom>
          <a:noFill/>
        </p:spPr>
        <p:txBody>
          <a:bodyPr wrap="square" rtlCol="0">
            <a:spAutoFit/>
          </a:bodyPr>
          <a:lstStyle/>
          <a:p>
            <a:pPr algn="ctr"/>
            <a:r>
              <a:rPr lang="en-GB" sz="4800" b="1" dirty="0" smtClean="0">
                <a:solidFill>
                  <a:srgbClr val="7030A0"/>
                </a:solidFill>
                <a:latin typeface="Gill Sans MT" panose="020B0502020104020203" pitchFamily="34" charset="0"/>
              </a:rPr>
              <a:t>Answers</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254477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750988"/>
            <a:ext cx="8789906" cy="1938992"/>
          </a:xfrm>
          <a:prstGeom prst="rect">
            <a:avLst/>
          </a:prstGeom>
          <a:noFill/>
        </p:spPr>
        <p:txBody>
          <a:bodyPr wrap="square" rtlCol="0">
            <a:spAutoFit/>
          </a:bodyPr>
          <a:lstStyle/>
          <a:p>
            <a:pPr algn="ctr"/>
            <a:r>
              <a:rPr lang="en-GB" sz="6000" dirty="0" smtClean="0">
                <a:latin typeface="Gill Sans MT" panose="020B0502020104020203" pitchFamily="34" charset="0"/>
              </a:rPr>
              <a:t>What does the Latin phrase </a:t>
            </a:r>
            <a:r>
              <a:rPr lang="en-GB" sz="6000" i="1" dirty="0" smtClean="0">
                <a:latin typeface="Gill Sans MT" panose="020B0502020104020203" pitchFamily="34" charset="0"/>
              </a:rPr>
              <a:t>Pax Christi</a:t>
            </a:r>
            <a:r>
              <a:rPr lang="en-GB" sz="6000" dirty="0" smtClean="0">
                <a:latin typeface="Gill Sans MT" panose="020B0502020104020203" pitchFamily="34" charset="0"/>
              </a:rPr>
              <a:t> mean?</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1</a:t>
              </a:r>
              <a:endParaRPr lang="en-GB" sz="4800" b="1" dirty="0">
                <a:latin typeface="Gill Sans MT" panose="020B0502020104020203" pitchFamily="34" charset="0"/>
              </a:endParaRPr>
            </a:p>
          </p:txBody>
        </p:sp>
      </p:grpSp>
      <p:sp>
        <p:nvSpPr>
          <p:cNvPr id="6" name="TextBox 5"/>
          <p:cNvSpPr txBox="1"/>
          <p:nvPr/>
        </p:nvSpPr>
        <p:spPr>
          <a:xfrm>
            <a:off x="1605366" y="4947157"/>
            <a:ext cx="5938198" cy="830997"/>
          </a:xfrm>
          <a:prstGeom prst="rect">
            <a:avLst/>
          </a:prstGeom>
          <a:noFill/>
        </p:spPr>
        <p:txBody>
          <a:bodyPr wrap="square" rtlCol="0">
            <a:spAutoFit/>
          </a:bodyPr>
          <a:lstStyle/>
          <a:p>
            <a:pPr algn="ctr"/>
            <a:r>
              <a:rPr lang="en-GB" sz="4800" b="1" dirty="0" smtClean="0">
                <a:solidFill>
                  <a:srgbClr val="7030A0"/>
                </a:solidFill>
                <a:latin typeface="Gill Sans MT" panose="020B0502020104020203" pitchFamily="34" charset="0"/>
              </a:rPr>
              <a:t>The Peace of Christ</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22556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750988"/>
            <a:ext cx="8789906" cy="1938992"/>
          </a:xfrm>
          <a:prstGeom prst="rect">
            <a:avLst/>
          </a:prstGeom>
          <a:noFill/>
        </p:spPr>
        <p:txBody>
          <a:bodyPr wrap="square" rtlCol="0">
            <a:spAutoFit/>
          </a:bodyPr>
          <a:lstStyle/>
          <a:p>
            <a:pPr algn="ctr"/>
            <a:r>
              <a:rPr lang="en-GB" sz="6000" dirty="0" smtClean="0">
                <a:latin typeface="Gill Sans MT" panose="020B0502020104020203" pitchFamily="34" charset="0"/>
              </a:rPr>
              <a:t>In what year was Pax Christi founded?</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2</a:t>
              </a:r>
              <a:endParaRPr lang="en-GB" sz="4800" b="1" dirty="0">
                <a:latin typeface="Gill Sans MT" panose="020B0502020104020203" pitchFamily="34" charset="0"/>
              </a:endParaRPr>
            </a:p>
          </p:txBody>
        </p:sp>
      </p:grpSp>
      <p:sp>
        <p:nvSpPr>
          <p:cNvPr id="6" name="TextBox 5"/>
          <p:cNvSpPr txBox="1"/>
          <p:nvPr/>
        </p:nvSpPr>
        <p:spPr>
          <a:xfrm>
            <a:off x="1605366" y="4947156"/>
            <a:ext cx="5938198" cy="830997"/>
          </a:xfrm>
          <a:prstGeom prst="rect">
            <a:avLst/>
          </a:prstGeom>
          <a:noFill/>
        </p:spPr>
        <p:txBody>
          <a:bodyPr wrap="square" rtlCol="0">
            <a:spAutoFit/>
          </a:bodyPr>
          <a:lstStyle/>
          <a:p>
            <a:pPr algn="ctr"/>
            <a:r>
              <a:rPr lang="en-GB" sz="4800" b="1" dirty="0" smtClean="0">
                <a:solidFill>
                  <a:srgbClr val="7030A0"/>
                </a:solidFill>
                <a:latin typeface="Gill Sans MT" panose="020B0502020104020203" pitchFamily="34" charset="0"/>
              </a:rPr>
              <a:t>1945</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264125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750988"/>
            <a:ext cx="8789906" cy="1938992"/>
          </a:xfrm>
          <a:prstGeom prst="rect">
            <a:avLst/>
          </a:prstGeom>
          <a:noFill/>
        </p:spPr>
        <p:txBody>
          <a:bodyPr wrap="square" rtlCol="0">
            <a:spAutoFit/>
          </a:bodyPr>
          <a:lstStyle/>
          <a:p>
            <a:pPr algn="ctr"/>
            <a:r>
              <a:rPr lang="en-GB" sz="6000" dirty="0" smtClean="0">
                <a:latin typeface="Gill Sans MT" panose="020B0502020104020203" pitchFamily="34" charset="0"/>
              </a:rPr>
              <a:t>Pax Christi believes in peace based on … what?</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3</a:t>
              </a:r>
              <a:endParaRPr lang="en-GB" sz="4800" b="1" dirty="0">
                <a:latin typeface="Gill Sans MT" panose="020B0502020104020203" pitchFamily="34" charset="0"/>
              </a:endParaRPr>
            </a:p>
          </p:txBody>
        </p:sp>
      </p:grpSp>
      <p:sp>
        <p:nvSpPr>
          <p:cNvPr id="6" name="TextBox 5"/>
          <p:cNvSpPr txBox="1"/>
          <p:nvPr/>
        </p:nvSpPr>
        <p:spPr>
          <a:xfrm>
            <a:off x="1605366" y="4947157"/>
            <a:ext cx="5938198" cy="830997"/>
          </a:xfrm>
          <a:prstGeom prst="rect">
            <a:avLst/>
          </a:prstGeom>
          <a:noFill/>
        </p:spPr>
        <p:txBody>
          <a:bodyPr wrap="square" rtlCol="0">
            <a:spAutoFit/>
          </a:bodyPr>
          <a:lstStyle/>
          <a:p>
            <a:pPr algn="ctr"/>
            <a:r>
              <a:rPr lang="en-GB" sz="4800" b="1" dirty="0" smtClean="0">
                <a:solidFill>
                  <a:srgbClr val="7030A0"/>
                </a:solidFill>
                <a:latin typeface="Gill Sans MT" panose="020B0502020104020203" pitchFamily="34" charset="0"/>
              </a:rPr>
              <a:t>Justice</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3204571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750988"/>
            <a:ext cx="8789906" cy="2862322"/>
          </a:xfrm>
          <a:prstGeom prst="rect">
            <a:avLst/>
          </a:prstGeom>
          <a:noFill/>
        </p:spPr>
        <p:txBody>
          <a:bodyPr wrap="square" rtlCol="0">
            <a:spAutoFit/>
          </a:bodyPr>
          <a:lstStyle/>
          <a:p>
            <a:pPr algn="ctr"/>
            <a:r>
              <a:rPr lang="en-GB" sz="6000" dirty="0" smtClean="0">
                <a:latin typeface="Gill Sans MT" panose="020B0502020104020203" pitchFamily="34" charset="0"/>
              </a:rPr>
              <a:t>Name three issues about which Pax Christi campaigns</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4</a:t>
              </a:r>
              <a:endParaRPr lang="en-GB" sz="4800" b="1" dirty="0">
                <a:latin typeface="Gill Sans MT" panose="020B0502020104020203" pitchFamily="34" charset="0"/>
              </a:endParaRPr>
            </a:p>
          </p:txBody>
        </p:sp>
      </p:grpSp>
      <p:sp>
        <p:nvSpPr>
          <p:cNvPr id="6" name="TextBox 5"/>
          <p:cNvSpPr txBox="1"/>
          <p:nvPr/>
        </p:nvSpPr>
        <p:spPr>
          <a:xfrm>
            <a:off x="544482" y="4432853"/>
            <a:ext cx="8059966" cy="2308324"/>
          </a:xfrm>
          <a:prstGeom prst="rect">
            <a:avLst/>
          </a:prstGeom>
          <a:noFill/>
        </p:spPr>
        <p:txBody>
          <a:bodyPr wrap="square" rtlCol="0">
            <a:spAutoFit/>
          </a:bodyPr>
          <a:lstStyle/>
          <a:p>
            <a:pPr algn="ctr"/>
            <a:r>
              <a:rPr lang="en-GB" sz="4800" b="1" dirty="0" smtClean="0">
                <a:solidFill>
                  <a:srgbClr val="7030A0"/>
                </a:solidFill>
                <a:latin typeface="Gill Sans MT" panose="020B0502020104020203" pitchFamily="34" charset="0"/>
              </a:rPr>
              <a:t>Israel and Palestine</a:t>
            </a:r>
          </a:p>
          <a:p>
            <a:pPr algn="ctr"/>
            <a:r>
              <a:rPr lang="en-GB" sz="4800" b="1" dirty="0" smtClean="0">
                <a:solidFill>
                  <a:srgbClr val="7030A0"/>
                </a:solidFill>
                <a:latin typeface="Gill Sans MT" panose="020B0502020104020203" pitchFamily="34" charset="0"/>
              </a:rPr>
              <a:t>The Arms Trade</a:t>
            </a:r>
          </a:p>
          <a:p>
            <a:pPr algn="ctr"/>
            <a:r>
              <a:rPr lang="en-GB" sz="4800" b="1" dirty="0" smtClean="0">
                <a:solidFill>
                  <a:srgbClr val="7030A0"/>
                </a:solidFill>
                <a:latin typeface="Gill Sans MT" panose="020B0502020104020203" pitchFamily="34" charset="0"/>
              </a:rPr>
              <a:t>Nuclear Weapons</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65074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387" y="1750988"/>
            <a:ext cx="8789906" cy="2862322"/>
          </a:xfrm>
          <a:prstGeom prst="rect">
            <a:avLst/>
          </a:prstGeom>
          <a:noFill/>
        </p:spPr>
        <p:txBody>
          <a:bodyPr wrap="square" rtlCol="0">
            <a:spAutoFit/>
          </a:bodyPr>
          <a:lstStyle/>
          <a:p>
            <a:pPr algn="ctr"/>
            <a:r>
              <a:rPr lang="en-GB" sz="6000" dirty="0" smtClean="0">
                <a:latin typeface="Gill Sans MT" panose="020B0502020104020203" pitchFamily="34" charset="0"/>
              </a:rPr>
              <a:t>Pax Christi’s three principal values are </a:t>
            </a:r>
            <a:r>
              <a:rPr lang="en-GB" sz="6000" i="1" dirty="0" smtClean="0">
                <a:latin typeface="Gill Sans MT" panose="020B0502020104020203" pitchFamily="34" charset="0"/>
              </a:rPr>
              <a:t>Peace, Nonviolence, and … </a:t>
            </a:r>
            <a:r>
              <a:rPr lang="en-GB" sz="6000" dirty="0" smtClean="0">
                <a:latin typeface="Gill Sans MT" panose="020B0502020104020203" pitchFamily="34" charset="0"/>
              </a:rPr>
              <a:t>what?</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5</a:t>
              </a:r>
              <a:endParaRPr lang="en-GB" sz="4800" b="1" dirty="0">
                <a:latin typeface="Gill Sans MT" panose="020B0502020104020203" pitchFamily="34" charset="0"/>
              </a:endParaRPr>
            </a:p>
          </p:txBody>
        </p:sp>
      </p:grpSp>
      <p:sp>
        <p:nvSpPr>
          <p:cNvPr id="6" name="TextBox 5"/>
          <p:cNvSpPr txBox="1"/>
          <p:nvPr/>
        </p:nvSpPr>
        <p:spPr>
          <a:xfrm>
            <a:off x="1605366" y="4947156"/>
            <a:ext cx="5938198" cy="830997"/>
          </a:xfrm>
          <a:prstGeom prst="rect">
            <a:avLst/>
          </a:prstGeom>
          <a:noFill/>
        </p:spPr>
        <p:txBody>
          <a:bodyPr wrap="square" rtlCol="0">
            <a:spAutoFit/>
          </a:bodyPr>
          <a:lstStyle/>
          <a:p>
            <a:pPr algn="ctr"/>
            <a:r>
              <a:rPr lang="en-GB" sz="4800" b="1" dirty="0" smtClean="0">
                <a:solidFill>
                  <a:srgbClr val="7030A0"/>
                </a:solidFill>
                <a:latin typeface="Gill Sans MT" panose="020B0502020104020203" pitchFamily="34" charset="0"/>
              </a:rPr>
              <a:t>Reconciliation</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297551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986" y="1750988"/>
            <a:ext cx="8789906" cy="2862322"/>
          </a:xfrm>
          <a:prstGeom prst="rect">
            <a:avLst/>
          </a:prstGeom>
          <a:noFill/>
        </p:spPr>
        <p:txBody>
          <a:bodyPr wrap="square" rtlCol="0">
            <a:spAutoFit/>
          </a:bodyPr>
          <a:lstStyle/>
          <a:p>
            <a:pPr algn="ctr"/>
            <a:r>
              <a:rPr lang="en-GB" sz="6000" dirty="0" smtClean="0">
                <a:latin typeface="Gill Sans MT" panose="020B0502020104020203" pitchFamily="34" charset="0"/>
              </a:rPr>
              <a:t>In what year did the Pope give official recognition to Pax Christi’s work?</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6</a:t>
              </a:r>
              <a:endParaRPr lang="en-GB" sz="4800" b="1" dirty="0">
                <a:latin typeface="Gill Sans MT" panose="020B0502020104020203" pitchFamily="34" charset="0"/>
              </a:endParaRPr>
            </a:p>
          </p:txBody>
        </p:sp>
      </p:grpSp>
      <p:sp>
        <p:nvSpPr>
          <p:cNvPr id="6" name="TextBox 5"/>
          <p:cNvSpPr txBox="1"/>
          <p:nvPr/>
        </p:nvSpPr>
        <p:spPr>
          <a:xfrm>
            <a:off x="1605366" y="4947157"/>
            <a:ext cx="5938198" cy="830997"/>
          </a:xfrm>
          <a:prstGeom prst="rect">
            <a:avLst/>
          </a:prstGeom>
          <a:noFill/>
        </p:spPr>
        <p:txBody>
          <a:bodyPr wrap="square" rtlCol="0">
            <a:spAutoFit/>
          </a:bodyPr>
          <a:lstStyle/>
          <a:p>
            <a:pPr algn="ctr"/>
            <a:r>
              <a:rPr lang="en-GB" sz="4800" b="1" dirty="0" smtClean="0">
                <a:solidFill>
                  <a:srgbClr val="7030A0"/>
                </a:solidFill>
                <a:latin typeface="Gill Sans MT" panose="020B0502020104020203" pitchFamily="34" charset="0"/>
              </a:rPr>
              <a:t>1952</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267656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Education\Documents\Images\Logos\High Res\PaxChristi Logo Larg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449" y="1484784"/>
            <a:ext cx="8505562" cy="309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766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Education\Documents\Images\mdmdortel_sc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8401" y="2951058"/>
            <a:ext cx="1420068" cy="19977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0986" y="1750988"/>
            <a:ext cx="8789906" cy="1015663"/>
          </a:xfrm>
          <a:prstGeom prst="rect">
            <a:avLst/>
          </a:prstGeom>
          <a:noFill/>
        </p:spPr>
        <p:txBody>
          <a:bodyPr wrap="square" rtlCol="0">
            <a:spAutoFit/>
          </a:bodyPr>
          <a:lstStyle/>
          <a:p>
            <a:pPr algn="ctr"/>
            <a:r>
              <a:rPr lang="en-GB" sz="6000" dirty="0" smtClean="0">
                <a:latin typeface="Gill Sans MT" panose="020B0502020104020203" pitchFamily="34" charset="0"/>
              </a:rPr>
              <a:t>Who is this?</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7</a:t>
              </a:r>
              <a:endParaRPr lang="en-GB" sz="4800" b="1" dirty="0">
                <a:latin typeface="Gill Sans MT" panose="020B0502020104020203" pitchFamily="34" charset="0"/>
              </a:endParaRPr>
            </a:p>
          </p:txBody>
        </p:sp>
      </p:grpSp>
      <p:pic>
        <p:nvPicPr>
          <p:cNvPr id="4098" name="Picture 2" descr="C:\Users\Education\Documents\Images\mdmdortel_sc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0329" y="2766651"/>
            <a:ext cx="2716213" cy="382111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605366" y="4947157"/>
            <a:ext cx="5938198" cy="1569660"/>
          </a:xfrm>
          <a:prstGeom prst="rect">
            <a:avLst/>
          </a:prstGeom>
          <a:noFill/>
        </p:spPr>
        <p:txBody>
          <a:bodyPr wrap="square" rtlCol="0">
            <a:spAutoFit/>
          </a:bodyPr>
          <a:lstStyle/>
          <a:p>
            <a:pPr algn="ctr"/>
            <a:r>
              <a:rPr lang="en-GB" sz="4800" b="1" dirty="0" err="1" smtClean="0">
                <a:solidFill>
                  <a:srgbClr val="7030A0"/>
                </a:solidFill>
                <a:latin typeface="Gill Sans MT" panose="020B0502020104020203" pitchFamily="34" charset="0"/>
              </a:rPr>
              <a:t>Marthe</a:t>
            </a:r>
            <a:r>
              <a:rPr lang="en-GB" sz="4800" b="1" dirty="0" smtClean="0">
                <a:solidFill>
                  <a:srgbClr val="7030A0"/>
                </a:solidFill>
                <a:latin typeface="Gill Sans MT" panose="020B0502020104020203" pitchFamily="34" charset="0"/>
              </a:rPr>
              <a:t> </a:t>
            </a:r>
            <a:r>
              <a:rPr lang="en-GB" sz="4800" b="1" dirty="0" err="1" smtClean="0">
                <a:solidFill>
                  <a:srgbClr val="7030A0"/>
                </a:solidFill>
                <a:latin typeface="Gill Sans MT" panose="020B0502020104020203" pitchFamily="34" charset="0"/>
              </a:rPr>
              <a:t>Dortel-Claudot</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99679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4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986" y="1750988"/>
            <a:ext cx="8789906" cy="4401205"/>
          </a:xfrm>
          <a:prstGeom prst="rect">
            <a:avLst/>
          </a:prstGeom>
          <a:noFill/>
        </p:spPr>
        <p:txBody>
          <a:bodyPr wrap="square" rtlCol="0">
            <a:spAutoFit/>
          </a:bodyPr>
          <a:lstStyle/>
          <a:p>
            <a:pPr algn="ctr"/>
            <a:r>
              <a:rPr lang="en-GB" sz="4000" i="1" dirty="0" smtClean="0">
                <a:latin typeface="Gill Sans MT" panose="020B0502020104020203" pitchFamily="34" charset="0"/>
              </a:rPr>
              <a:t>“Movements like yours are precious. They help draw attention to the violence which shatters the harmony between human beings which is at the heart of Creation.”</a:t>
            </a:r>
            <a:br>
              <a:rPr lang="en-GB" sz="4000" i="1" dirty="0" smtClean="0">
                <a:latin typeface="Gill Sans MT" panose="020B0502020104020203" pitchFamily="34" charset="0"/>
              </a:rPr>
            </a:br>
            <a:r>
              <a:rPr lang="en-GB" sz="6000" dirty="0" smtClean="0">
                <a:latin typeface="Gill Sans MT" panose="020B0502020104020203" pitchFamily="34" charset="0"/>
              </a:rPr>
              <a:t>Who said this about Pax Christi?</a:t>
            </a:r>
            <a:endParaRPr lang="en-GB" sz="3600" i="1"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8</a:t>
              </a:r>
              <a:endParaRPr lang="en-GB" sz="4800" b="1" dirty="0">
                <a:latin typeface="Gill Sans MT" panose="020B0502020104020203" pitchFamily="34" charset="0"/>
              </a:endParaRPr>
            </a:p>
          </p:txBody>
        </p:sp>
      </p:grpSp>
      <p:sp>
        <p:nvSpPr>
          <p:cNvPr id="6" name="TextBox 5"/>
          <p:cNvSpPr txBox="1"/>
          <p:nvPr/>
        </p:nvSpPr>
        <p:spPr>
          <a:xfrm>
            <a:off x="1605366" y="5877272"/>
            <a:ext cx="5938198" cy="830997"/>
          </a:xfrm>
          <a:prstGeom prst="rect">
            <a:avLst/>
          </a:prstGeom>
          <a:noFill/>
        </p:spPr>
        <p:txBody>
          <a:bodyPr wrap="square" rtlCol="0">
            <a:spAutoFit/>
          </a:bodyPr>
          <a:lstStyle/>
          <a:p>
            <a:pPr algn="ctr"/>
            <a:r>
              <a:rPr lang="en-GB" sz="4800" b="1" dirty="0" smtClean="0">
                <a:solidFill>
                  <a:srgbClr val="7030A0"/>
                </a:solidFill>
                <a:latin typeface="Gill Sans MT" panose="020B0502020104020203" pitchFamily="34" charset="0"/>
              </a:rPr>
              <a:t>Pope John Paul II</a:t>
            </a:r>
            <a:endParaRPr lang="en-GB" sz="4800" b="1" dirty="0">
              <a:solidFill>
                <a:srgbClr val="7030A0"/>
              </a:solidFill>
              <a:latin typeface="Gill Sans MT" panose="020B0502020104020203" pitchFamily="34" charset="0"/>
            </a:endParaRPr>
          </a:p>
        </p:txBody>
      </p:sp>
    </p:spTree>
    <p:extLst>
      <p:ext uri="{BB962C8B-B14F-4D97-AF65-F5344CB8AC3E}">
        <p14:creationId xmlns:p14="http://schemas.microsoft.com/office/powerpoint/2010/main" val="4127393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27584" y="1844824"/>
            <a:ext cx="7469493" cy="2554545"/>
          </a:xfrm>
          <a:prstGeom prst="rect">
            <a:avLst/>
          </a:prstGeom>
          <a:noFill/>
        </p:spPr>
        <p:txBody>
          <a:bodyPr wrap="square" rtlCol="0">
            <a:spAutoFit/>
          </a:bodyPr>
          <a:lstStyle/>
          <a:p>
            <a:pPr algn="ctr"/>
            <a:r>
              <a:rPr lang="en-GB" sz="3200" dirty="0" smtClean="0">
                <a:latin typeface="Gill Sans MT" panose="020B0502020104020203" pitchFamily="34" charset="0"/>
              </a:rPr>
              <a:t>Pax Christi is one of many Christian organisations working for peace. We will now go on to look at some of the campaigning activities that Christians do as they strive to build peace.</a:t>
            </a:r>
            <a:endParaRPr lang="en-GB" sz="3200" dirty="0">
              <a:latin typeface="Gill Sans MT" panose="020B0502020104020203" pitchFamily="34" charset="0"/>
            </a:endParaRPr>
          </a:p>
        </p:txBody>
      </p:sp>
    </p:spTree>
    <p:extLst>
      <p:ext uri="{BB962C8B-B14F-4D97-AF65-F5344CB8AC3E}">
        <p14:creationId xmlns:p14="http://schemas.microsoft.com/office/powerpoint/2010/main" val="92275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582" y="1988840"/>
            <a:ext cx="7469493" cy="2554545"/>
          </a:xfrm>
          <a:prstGeom prst="rect">
            <a:avLst/>
          </a:prstGeom>
          <a:noFill/>
        </p:spPr>
        <p:txBody>
          <a:bodyPr wrap="square" rtlCol="0">
            <a:spAutoFit/>
          </a:bodyPr>
          <a:lstStyle/>
          <a:p>
            <a:pPr algn="ctr"/>
            <a:r>
              <a:rPr lang="en-GB" sz="3200" dirty="0" smtClean="0">
                <a:latin typeface="Gill Sans MT" panose="020B0502020104020203" pitchFamily="34" charset="0"/>
              </a:rPr>
              <a:t>You will </a:t>
            </a:r>
            <a:r>
              <a:rPr lang="en-GB" sz="3200" dirty="0">
                <a:latin typeface="Gill Sans MT" panose="020B0502020104020203" pitchFamily="34" charset="0"/>
              </a:rPr>
              <a:t>be given information on six types of action Christians may take in their work for peace. For each strategy </a:t>
            </a:r>
            <a:r>
              <a:rPr lang="en-GB" sz="3200" dirty="0" smtClean="0">
                <a:latin typeface="Gill Sans MT" panose="020B0502020104020203" pitchFamily="34" charset="0"/>
              </a:rPr>
              <a:t>you should </a:t>
            </a:r>
            <a:r>
              <a:rPr lang="en-GB" sz="3200" dirty="0">
                <a:latin typeface="Gill Sans MT" panose="020B0502020104020203" pitchFamily="34" charset="0"/>
              </a:rPr>
              <a:t>complete a </a:t>
            </a:r>
            <a:r>
              <a:rPr lang="en-GB" sz="3200" b="1" dirty="0">
                <a:solidFill>
                  <a:srgbClr val="7030A0"/>
                </a:solidFill>
                <a:latin typeface="Gill Sans MT" panose="020B0502020104020203" pitchFamily="34" charset="0"/>
              </a:rPr>
              <a:t>connect-extend-challenge</a:t>
            </a:r>
            <a:r>
              <a:rPr lang="en-GB" sz="3200" dirty="0">
                <a:latin typeface="Gill Sans MT" panose="020B0502020104020203" pitchFamily="34" charset="0"/>
              </a:rPr>
              <a:t> sheet</a:t>
            </a:r>
          </a:p>
        </p:txBody>
      </p:sp>
    </p:spTree>
    <p:extLst>
      <p:ext uri="{BB962C8B-B14F-4D97-AF65-F5344CB8AC3E}">
        <p14:creationId xmlns:p14="http://schemas.microsoft.com/office/powerpoint/2010/main" val="174398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568" y="1340768"/>
            <a:ext cx="7761174" cy="4201150"/>
          </a:xfrm>
          <a:prstGeom prst="rect">
            <a:avLst/>
          </a:prstGeom>
          <a:noFill/>
        </p:spPr>
        <p:txBody>
          <a:bodyPr wrap="square" rtlCol="0">
            <a:spAutoFit/>
          </a:bodyPr>
          <a:lstStyle/>
          <a:p>
            <a:pPr>
              <a:spcBef>
                <a:spcPts val="3000"/>
              </a:spcBef>
            </a:pPr>
            <a:r>
              <a:rPr lang="en-GB" sz="3200" dirty="0"/>
              <a:t>How does this </a:t>
            </a:r>
            <a:r>
              <a:rPr lang="en-GB" sz="3200" b="1" dirty="0">
                <a:solidFill>
                  <a:srgbClr val="7030A0"/>
                </a:solidFill>
              </a:rPr>
              <a:t>connect</a:t>
            </a:r>
            <a:r>
              <a:rPr lang="en-GB" sz="3200" b="1" dirty="0"/>
              <a:t> </a:t>
            </a:r>
            <a:r>
              <a:rPr lang="en-GB" sz="3200" dirty="0"/>
              <a:t>to what you already </a:t>
            </a:r>
            <a:r>
              <a:rPr lang="en-GB" sz="3200" dirty="0" smtClean="0"/>
              <a:t>know?</a:t>
            </a:r>
          </a:p>
          <a:p>
            <a:pPr>
              <a:spcBef>
                <a:spcPts val="3000"/>
              </a:spcBef>
            </a:pPr>
            <a:r>
              <a:rPr lang="en-GB" sz="3200" dirty="0" smtClean="0"/>
              <a:t>How </a:t>
            </a:r>
            <a:r>
              <a:rPr lang="en-GB" sz="3200" dirty="0"/>
              <a:t>has it </a:t>
            </a:r>
            <a:r>
              <a:rPr lang="en-GB" sz="3200" b="1" dirty="0">
                <a:solidFill>
                  <a:srgbClr val="7030A0"/>
                </a:solidFill>
              </a:rPr>
              <a:t>extended</a:t>
            </a:r>
            <a:r>
              <a:rPr lang="en-GB" sz="3200" b="1" dirty="0"/>
              <a:t> </a:t>
            </a:r>
            <a:r>
              <a:rPr lang="en-GB" sz="3200" dirty="0"/>
              <a:t>your </a:t>
            </a:r>
            <a:r>
              <a:rPr lang="en-GB" sz="3200" dirty="0" smtClean="0"/>
              <a:t>knowledge?</a:t>
            </a:r>
          </a:p>
          <a:p>
            <a:pPr>
              <a:spcBef>
                <a:spcPts val="3000"/>
              </a:spcBef>
            </a:pPr>
            <a:r>
              <a:rPr lang="en-GB" sz="3200" dirty="0" smtClean="0"/>
              <a:t>What </a:t>
            </a:r>
            <a:r>
              <a:rPr lang="en-GB" sz="3200" dirty="0"/>
              <a:t>are you still finding </a:t>
            </a:r>
            <a:r>
              <a:rPr lang="en-GB" sz="3200" b="1" dirty="0">
                <a:solidFill>
                  <a:srgbClr val="7030A0"/>
                </a:solidFill>
              </a:rPr>
              <a:t>challenging</a:t>
            </a:r>
            <a:r>
              <a:rPr lang="en-GB" sz="3200" dirty="0"/>
              <a:t>?</a:t>
            </a:r>
          </a:p>
          <a:p>
            <a:pPr>
              <a:spcBef>
                <a:spcPts val="3000"/>
              </a:spcBef>
            </a:pPr>
            <a:r>
              <a:rPr lang="en-GB" sz="3200" dirty="0" smtClean="0"/>
              <a:t>You </a:t>
            </a:r>
            <a:r>
              <a:rPr lang="en-GB" sz="3200" dirty="0"/>
              <a:t>should also note the advantages and </a:t>
            </a:r>
            <a:r>
              <a:rPr lang="en-GB" sz="3200" dirty="0" smtClean="0"/>
              <a:t>disadvantages </a:t>
            </a:r>
            <a:r>
              <a:rPr lang="en-GB" sz="3200" dirty="0"/>
              <a:t>of each approach.</a:t>
            </a:r>
          </a:p>
        </p:txBody>
      </p:sp>
    </p:spTree>
    <p:extLst>
      <p:ext uri="{BB962C8B-B14F-4D97-AF65-F5344CB8AC3E}">
        <p14:creationId xmlns:p14="http://schemas.microsoft.com/office/powerpoint/2010/main" val="378011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1134" y="1124744"/>
            <a:ext cx="7761174" cy="4308872"/>
          </a:xfrm>
          <a:prstGeom prst="rect">
            <a:avLst/>
          </a:prstGeom>
          <a:noFill/>
        </p:spPr>
        <p:txBody>
          <a:bodyPr wrap="square" rtlCol="0">
            <a:spAutoFit/>
          </a:bodyPr>
          <a:lstStyle/>
          <a:p>
            <a:r>
              <a:rPr lang="en-GB" sz="3200" dirty="0"/>
              <a:t>Next week </a:t>
            </a:r>
            <a:r>
              <a:rPr lang="en-GB" sz="3200" dirty="0" smtClean="0"/>
              <a:t>you </a:t>
            </a:r>
            <a:r>
              <a:rPr lang="en-GB" sz="3200" dirty="0"/>
              <a:t>will be designing their own </a:t>
            </a:r>
            <a:r>
              <a:rPr lang="en-GB" sz="3200" dirty="0" smtClean="0"/>
              <a:t>campaigning </a:t>
            </a:r>
            <a:r>
              <a:rPr lang="en-GB" sz="3200" dirty="0"/>
              <a:t>action. </a:t>
            </a:r>
            <a:r>
              <a:rPr lang="en-GB" sz="3200" dirty="0" smtClean="0"/>
              <a:t>Now you need to decide:</a:t>
            </a:r>
            <a:endParaRPr lang="en-GB" sz="3200" dirty="0"/>
          </a:p>
          <a:p>
            <a:pPr>
              <a:spcBef>
                <a:spcPts val="3000"/>
              </a:spcBef>
            </a:pPr>
            <a:r>
              <a:rPr lang="en-GB" sz="3200" b="1" dirty="0" smtClean="0"/>
              <a:t>Who will you work with?</a:t>
            </a:r>
          </a:p>
          <a:p>
            <a:pPr>
              <a:spcBef>
                <a:spcPts val="3000"/>
              </a:spcBef>
            </a:pPr>
            <a:r>
              <a:rPr lang="en-GB" sz="3200" b="1" dirty="0" smtClean="0"/>
              <a:t>In these groups: </a:t>
            </a:r>
            <a:r>
              <a:rPr lang="en-GB" sz="3200" dirty="0" smtClean="0"/>
              <a:t>Select </a:t>
            </a:r>
            <a:r>
              <a:rPr lang="en-GB" sz="3200" dirty="0"/>
              <a:t>one issue of injustice which </a:t>
            </a:r>
            <a:r>
              <a:rPr lang="en-GB" sz="3200" dirty="0" smtClean="0"/>
              <a:t>you particularly </a:t>
            </a:r>
            <a:r>
              <a:rPr lang="en-GB" sz="3200" dirty="0"/>
              <a:t>care about. This could be one of the issues examined in this </a:t>
            </a:r>
            <a:r>
              <a:rPr lang="en-GB" sz="3200" dirty="0" smtClean="0"/>
              <a:t>course or </a:t>
            </a:r>
            <a:r>
              <a:rPr lang="en-GB" sz="3200" dirty="0"/>
              <a:t>some </a:t>
            </a:r>
            <a:r>
              <a:rPr lang="en-GB" sz="3200" dirty="0" smtClean="0"/>
              <a:t>other local</a:t>
            </a:r>
            <a:r>
              <a:rPr lang="en-GB" sz="3200" dirty="0"/>
              <a:t>, national or global issue.</a:t>
            </a:r>
          </a:p>
        </p:txBody>
      </p:sp>
    </p:spTree>
    <p:extLst>
      <p:ext uri="{BB962C8B-B14F-4D97-AF65-F5344CB8AC3E}">
        <p14:creationId xmlns:p14="http://schemas.microsoft.com/office/powerpoint/2010/main" val="145102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568" y="2564904"/>
            <a:ext cx="7761174" cy="1077218"/>
          </a:xfrm>
          <a:prstGeom prst="rect">
            <a:avLst/>
          </a:prstGeom>
          <a:noFill/>
        </p:spPr>
        <p:txBody>
          <a:bodyPr wrap="square" rtlCol="0">
            <a:spAutoFit/>
          </a:bodyPr>
          <a:lstStyle/>
          <a:p>
            <a:pPr algn="ctr"/>
            <a:r>
              <a:rPr lang="en-GB" sz="3200" dirty="0" smtClean="0"/>
              <a:t>Next week: You will be getting on and planning your campaigning action.</a:t>
            </a:r>
            <a:endParaRPr lang="en-GB" sz="3200" dirty="0"/>
          </a:p>
        </p:txBody>
      </p:sp>
    </p:spTree>
    <p:extLst>
      <p:ext uri="{BB962C8B-B14F-4D97-AF65-F5344CB8AC3E}">
        <p14:creationId xmlns:p14="http://schemas.microsoft.com/office/powerpoint/2010/main" val="337222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Education\Documents\Images\peaceflag_vert_full.jpg"/>
          <p:cNvPicPr>
            <a:picLocks noChangeAspect="1" noChangeArrowheads="1"/>
          </p:cNvPicPr>
          <p:nvPr/>
        </p:nvPicPr>
        <p:blipFill rotWithShape="1">
          <a:blip r:embed="rId2">
            <a:extLst>
              <a:ext uri="{28A0092B-C50C-407E-A947-70E740481C1C}">
                <a14:useLocalDpi xmlns:a14="http://schemas.microsoft.com/office/drawing/2010/main" val="0"/>
              </a:ext>
            </a:extLst>
          </a:blip>
          <a:srcRect l="19639" r="60722"/>
          <a:stretch/>
        </p:blipFill>
        <p:spPr bwMode="auto">
          <a:xfrm>
            <a:off x="342897" y="0"/>
            <a:ext cx="54323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Education\Documents\Images\Logos\High Res\PaxChristi Logo Larg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6093296"/>
            <a:ext cx="1756372" cy="6398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14362" y="1196752"/>
            <a:ext cx="5871351" cy="1200329"/>
          </a:xfrm>
          <a:prstGeom prst="rect">
            <a:avLst/>
          </a:prstGeom>
          <a:noFill/>
        </p:spPr>
        <p:txBody>
          <a:bodyPr wrap="none" rtlCol="0">
            <a:spAutoFit/>
          </a:bodyPr>
          <a:lstStyle/>
          <a:p>
            <a:pPr defTabSz="1066800"/>
            <a:r>
              <a:rPr lang="en-GB" sz="3600" b="1" dirty="0" smtClean="0">
                <a:solidFill>
                  <a:schemeClr val="bg1">
                    <a:lumMod val="50000"/>
                  </a:schemeClr>
                </a:solidFill>
                <a:latin typeface="Gill Sans MT" panose="020B0502020104020203" pitchFamily="34" charset="0"/>
              </a:rPr>
              <a:t>Lesson </a:t>
            </a:r>
            <a:r>
              <a:rPr lang="en-GB" sz="3600" b="1" dirty="0" smtClean="0">
                <a:solidFill>
                  <a:schemeClr val="bg1">
                    <a:lumMod val="50000"/>
                  </a:schemeClr>
                </a:solidFill>
                <a:latin typeface="Gill Sans MT" panose="020B0502020104020203" pitchFamily="34" charset="0"/>
              </a:rPr>
              <a:t>5:  Christian Peace </a:t>
            </a:r>
            <a:br>
              <a:rPr lang="en-GB" sz="3600" b="1" dirty="0" smtClean="0">
                <a:solidFill>
                  <a:schemeClr val="bg1">
                    <a:lumMod val="50000"/>
                  </a:schemeClr>
                </a:solidFill>
                <a:latin typeface="Gill Sans MT" panose="020B0502020104020203" pitchFamily="34" charset="0"/>
              </a:rPr>
            </a:br>
            <a:r>
              <a:rPr lang="en-GB" sz="3600" b="1" dirty="0" smtClean="0">
                <a:solidFill>
                  <a:schemeClr val="bg1">
                    <a:lumMod val="50000"/>
                  </a:schemeClr>
                </a:solidFill>
                <a:latin typeface="Gill Sans MT" panose="020B0502020104020203" pitchFamily="34" charset="0"/>
              </a:rPr>
              <a:t>		Activism</a:t>
            </a:r>
            <a:endParaRPr lang="en-GB" sz="3600" b="1" dirty="0">
              <a:solidFill>
                <a:schemeClr val="bg1">
                  <a:lumMod val="50000"/>
                </a:schemeClr>
              </a:solidFill>
              <a:latin typeface="Gill Sans MT" panose="020B0502020104020203" pitchFamily="34" charset="0"/>
            </a:endParaRPr>
          </a:p>
        </p:txBody>
      </p:sp>
      <p:sp>
        <p:nvSpPr>
          <p:cNvPr id="6" name="TextBox 5"/>
          <p:cNvSpPr txBox="1"/>
          <p:nvPr/>
        </p:nvSpPr>
        <p:spPr>
          <a:xfrm>
            <a:off x="4448310" y="2564904"/>
            <a:ext cx="1421415" cy="523220"/>
          </a:xfrm>
          <a:prstGeom prst="rect">
            <a:avLst/>
          </a:prstGeom>
          <a:noFill/>
        </p:spPr>
        <p:txBody>
          <a:bodyPr wrap="none" rtlCol="0">
            <a:spAutoFit/>
          </a:bodyPr>
          <a:lstStyle/>
          <a:p>
            <a:r>
              <a:rPr lang="en-GB" sz="2800" b="1" dirty="0" smtClean="0">
                <a:latin typeface="Gill Sans MT" panose="020B0502020104020203" pitchFamily="34" charset="0"/>
              </a:rPr>
              <a:t>Credits</a:t>
            </a:r>
            <a:endParaRPr lang="en-GB" sz="4800" b="1" dirty="0">
              <a:latin typeface="Gill Sans MT" panose="020B0502020104020203" pitchFamily="34" charset="0"/>
            </a:endParaRPr>
          </a:p>
        </p:txBody>
      </p:sp>
      <p:sp>
        <p:nvSpPr>
          <p:cNvPr id="2" name="TextBox 1"/>
          <p:cNvSpPr txBox="1"/>
          <p:nvPr/>
        </p:nvSpPr>
        <p:spPr>
          <a:xfrm>
            <a:off x="1614362" y="3244334"/>
            <a:ext cx="7128792" cy="1800493"/>
          </a:xfrm>
          <a:prstGeom prst="rect">
            <a:avLst/>
          </a:prstGeom>
          <a:noFill/>
        </p:spPr>
        <p:txBody>
          <a:bodyPr wrap="square" rtlCol="0">
            <a:spAutoFit/>
          </a:bodyPr>
          <a:lstStyle/>
          <a:p>
            <a:pPr>
              <a:spcAft>
                <a:spcPts val="600"/>
              </a:spcAft>
            </a:pPr>
            <a:r>
              <a:rPr lang="en-GB" sz="1600" dirty="0"/>
              <a:t>Kairos Britain logo is from the Kairos Britain Network of which Pax </a:t>
            </a:r>
            <a:r>
              <a:rPr lang="en-GB" sz="1600" dirty="0" err="1"/>
              <a:t>Chirsti</a:t>
            </a:r>
            <a:r>
              <a:rPr lang="en-GB" sz="1600" dirty="0"/>
              <a:t> is a member www.kairosbritain.org.uk </a:t>
            </a:r>
          </a:p>
          <a:p>
            <a:pPr>
              <a:spcAft>
                <a:spcPts val="600"/>
              </a:spcAft>
            </a:pPr>
            <a:r>
              <a:rPr lang="en-GB" sz="1600" dirty="0"/>
              <a:t>Image of the Iraq War demonstration is used with permission under the terms of the Creative Commons Attribution-</a:t>
            </a:r>
            <a:r>
              <a:rPr lang="en-GB" sz="1600" dirty="0" err="1"/>
              <a:t>ShareAlike</a:t>
            </a:r>
            <a:r>
              <a:rPr lang="en-GB" sz="1600" dirty="0"/>
              <a:t> license</a:t>
            </a:r>
          </a:p>
          <a:p>
            <a:pPr>
              <a:spcAft>
                <a:spcPts val="600"/>
              </a:spcAft>
            </a:pPr>
            <a:r>
              <a:rPr lang="en-GB" sz="1600" dirty="0" smtClean="0"/>
              <a:t>Scripture </a:t>
            </a:r>
            <a:r>
              <a:rPr lang="en-GB" sz="1600" dirty="0" smtClean="0"/>
              <a:t>quotations are from the New Revised Standard Version</a:t>
            </a:r>
          </a:p>
          <a:p>
            <a:pPr>
              <a:spcAft>
                <a:spcPts val="600"/>
              </a:spcAft>
            </a:pPr>
            <a:r>
              <a:rPr lang="en-GB" sz="1600" dirty="0" smtClean="0"/>
              <a:t>All </a:t>
            </a:r>
            <a:r>
              <a:rPr lang="en-GB" sz="1600" dirty="0"/>
              <a:t>other images and materials are by Pax Christi UK</a:t>
            </a:r>
          </a:p>
        </p:txBody>
      </p:sp>
    </p:spTree>
    <p:extLst>
      <p:ext uri="{BB962C8B-B14F-4D97-AF65-F5344CB8AC3E}">
        <p14:creationId xmlns:p14="http://schemas.microsoft.com/office/powerpoint/2010/main" val="30786248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Education\Desktop\General RE\peace_in_ac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196752"/>
            <a:ext cx="2995806" cy="42584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32582" y="325140"/>
            <a:ext cx="4248471" cy="6001643"/>
          </a:xfrm>
          <a:prstGeom prst="rect">
            <a:avLst/>
          </a:prstGeom>
          <a:noFill/>
        </p:spPr>
        <p:txBody>
          <a:bodyPr wrap="square" rtlCol="0">
            <a:spAutoFit/>
          </a:bodyPr>
          <a:lstStyle/>
          <a:p>
            <a:r>
              <a:rPr lang="en-GB" sz="3200" dirty="0" smtClean="0">
                <a:latin typeface="Gill Sans MT" panose="020B0502020104020203" pitchFamily="34" charset="0"/>
              </a:rPr>
              <a:t>You have been given a copy of this pamphlet – a guide to the work of Pax Christi.</a:t>
            </a:r>
          </a:p>
          <a:p>
            <a:endParaRPr lang="en-GB" sz="3200" dirty="0" smtClean="0">
              <a:latin typeface="Gill Sans MT" panose="020B0502020104020203" pitchFamily="34" charset="0"/>
            </a:endParaRPr>
          </a:p>
          <a:p>
            <a:r>
              <a:rPr lang="en-GB" sz="3200" dirty="0" smtClean="0">
                <a:latin typeface="Gill Sans MT" panose="020B0502020104020203" pitchFamily="34" charset="0"/>
              </a:rPr>
              <a:t>You have 5 minutes to familiarise yourselves with the content before they will be collected and there will be a quiz about what you have read.</a:t>
            </a:r>
            <a:endParaRPr lang="en-GB" sz="3200" dirty="0">
              <a:latin typeface="Gill Sans MT" panose="020B0502020104020203" pitchFamily="34" charset="0"/>
            </a:endParaRPr>
          </a:p>
        </p:txBody>
      </p:sp>
    </p:spTree>
    <p:extLst>
      <p:ext uri="{BB962C8B-B14F-4D97-AF65-F5344CB8AC3E}">
        <p14:creationId xmlns:p14="http://schemas.microsoft.com/office/powerpoint/2010/main" val="214375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Education\Documents\Images\Logos\High Res\PaxChristi Logo Larg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052736"/>
            <a:ext cx="5727100" cy="208628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14969" y="3789040"/>
            <a:ext cx="4248471" cy="1107996"/>
          </a:xfrm>
          <a:prstGeom prst="rect">
            <a:avLst/>
          </a:prstGeom>
          <a:noFill/>
        </p:spPr>
        <p:txBody>
          <a:bodyPr wrap="square" rtlCol="0">
            <a:spAutoFit/>
          </a:bodyPr>
          <a:lstStyle/>
          <a:p>
            <a:pPr algn="ctr"/>
            <a:r>
              <a:rPr lang="en-GB" sz="6600" b="1" dirty="0" smtClean="0">
                <a:latin typeface="Gill Sans MT" panose="020B0502020104020203" pitchFamily="34" charset="0"/>
              </a:rPr>
              <a:t>The Quiz</a:t>
            </a:r>
            <a:endParaRPr lang="en-GB" sz="6600" b="1" dirty="0">
              <a:latin typeface="Gill Sans MT" panose="020B0502020104020203" pitchFamily="34" charset="0"/>
            </a:endParaRPr>
          </a:p>
        </p:txBody>
      </p:sp>
    </p:spTree>
    <p:extLst>
      <p:ext uri="{BB962C8B-B14F-4D97-AF65-F5344CB8AC3E}">
        <p14:creationId xmlns:p14="http://schemas.microsoft.com/office/powerpoint/2010/main" val="40841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750988"/>
            <a:ext cx="8789906" cy="1938992"/>
          </a:xfrm>
          <a:prstGeom prst="rect">
            <a:avLst/>
          </a:prstGeom>
          <a:noFill/>
        </p:spPr>
        <p:txBody>
          <a:bodyPr wrap="square" rtlCol="0">
            <a:spAutoFit/>
          </a:bodyPr>
          <a:lstStyle/>
          <a:p>
            <a:pPr algn="ctr"/>
            <a:r>
              <a:rPr lang="en-GB" sz="6000" dirty="0" smtClean="0">
                <a:latin typeface="Gill Sans MT" panose="020B0502020104020203" pitchFamily="34" charset="0"/>
              </a:rPr>
              <a:t>What does the Latin phrase </a:t>
            </a:r>
            <a:r>
              <a:rPr lang="en-GB" sz="6000" i="1" dirty="0" smtClean="0">
                <a:latin typeface="Gill Sans MT" panose="020B0502020104020203" pitchFamily="34" charset="0"/>
              </a:rPr>
              <a:t>Pax Christi</a:t>
            </a:r>
            <a:r>
              <a:rPr lang="en-GB" sz="6000" dirty="0" smtClean="0">
                <a:latin typeface="Gill Sans MT" panose="020B0502020104020203" pitchFamily="34" charset="0"/>
              </a:rPr>
              <a:t> mean?</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1</a:t>
              </a:r>
              <a:endParaRPr lang="en-GB" sz="4800" b="1" dirty="0">
                <a:latin typeface="Gill Sans MT" panose="020B0502020104020203" pitchFamily="34" charset="0"/>
              </a:endParaRPr>
            </a:p>
          </p:txBody>
        </p:sp>
      </p:grpSp>
    </p:spTree>
    <p:extLst>
      <p:ext uri="{BB962C8B-B14F-4D97-AF65-F5344CB8AC3E}">
        <p14:creationId xmlns:p14="http://schemas.microsoft.com/office/powerpoint/2010/main" val="110656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750988"/>
            <a:ext cx="8789906" cy="1938992"/>
          </a:xfrm>
          <a:prstGeom prst="rect">
            <a:avLst/>
          </a:prstGeom>
          <a:noFill/>
        </p:spPr>
        <p:txBody>
          <a:bodyPr wrap="square" rtlCol="0">
            <a:spAutoFit/>
          </a:bodyPr>
          <a:lstStyle/>
          <a:p>
            <a:pPr algn="ctr"/>
            <a:r>
              <a:rPr lang="en-GB" sz="6000" dirty="0" smtClean="0">
                <a:latin typeface="Gill Sans MT" panose="020B0502020104020203" pitchFamily="34" charset="0"/>
              </a:rPr>
              <a:t>In what year was Pax Christi founded?</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2</a:t>
              </a:r>
              <a:endParaRPr lang="en-GB" sz="4800" b="1" dirty="0">
                <a:latin typeface="Gill Sans MT" panose="020B0502020104020203" pitchFamily="34" charset="0"/>
              </a:endParaRPr>
            </a:p>
          </p:txBody>
        </p:sp>
      </p:grpSp>
    </p:spTree>
    <p:extLst>
      <p:ext uri="{BB962C8B-B14F-4D97-AF65-F5344CB8AC3E}">
        <p14:creationId xmlns:p14="http://schemas.microsoft.com/office/powerpoint/2010/main" val="3575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750988"/>
            <a:ext cx="8789906" cy="1938992"/>
          </a:xfrm>
          <a:prstGeom prst="rect">
            <a:avLst/>
          </a:prstGeom>
          <a:noFill/>
        </p:spPr>
        <p:txBody>
          <a:bodyPr wrap="square" rtlCol="0">
            <a:spAutoFit/>
          </a:bodyPr>
          <a:lstStyle/>
          <a:p>
            <a:pPr algn="ctr"/>
            <a:r>
              <a:rPr lang="en-GB" sz="6000" dirty="0" smtClean="0">
                <a:latin typeface="Gill Sans MT" panose="020B0502020104020203" pitchFamily="34" charset="0"/>
              </a:rPr>
              <a:t>Pax Christi believes in peace based on … what?</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3</a:t>
              </a:r>
              <a:endParaRPr lang="en-GB" sz="4800" b="1" dirty="0">
                <a:latin typeface="Gill Sans MT" panose="020B0502020104020203" pitchFamily="34" charset="0"/>
              </a:endParaRPr>
            </a:p>
          </p:txBody>
        </p:sp>
      </p:grpSp>
    </p:spTree>
    <p:extLst>
      <p:ext uri="{BB962C8B-B14F-4D97-AF65-F5344CB8AC3E}">
        <p14:creationId xmlns:p14="http://schemas.microsoft.com/office/powerpoint/2010/main" val="41167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750988"/>
            <a:ext cx="8789906" cy="2862322"/>
          </a:xfrm>
          <a:prstGeom prst="rect">
            <a:avLst/>
          </a:prstGeom>
          <a:noFill/>
        </p:spPr>
        <p:txBody>
          <a:bodyPr wrap="square" rtlCol="0">
            <a:spAutoFit/>
          </a:bodyPr>
          <a:lstStyle/>
          <a:p>
            <a:pPr algn="ctr"/>
            <a:r>
              <a:rPr lang="en-GB" sz="6000" dirty="0" smtClean="0">
                <a:latin typeface="Gill Sans MT" panose="020B0502020104020203" pitchFamily="34" charset="0"/>
              </a:rPr>
              <a:t>Name three issues about which Pax Christi campaigns</a:t>
            </a:r>
            <a:endParaRPr lang="en-GB" sz="6000" dirty="0">
              <a:latin typeface="Gill Sans MT" panose="020B0502020104020203" pitchFamily="34" charset="0"/>
            </a:endParaRP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4</a:t>
              </a:r>
              <a:endParaRPr lang="en-GB" sz="4800" b="1" dirty="0">
                <a:latin typeface="Gill Sans MT" panose="020B0502020104020203" pitchFamily="34" charset="0"/>
              </a:endParaRPr>
            </a:p>
          </p:txBody>
        </p:sp>
      </p:grpSp>
    </p:spTree>
    <p:extLst>
      <p:ext uri="{BB962C8B-B14F-4D97-AF65-F5344CB8AC3E}">
        <p14:creationId xmlns:p14="http://schemas.microsoft.com/office/powerpoint/2010/main" val="336159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387" y="1750988"/>
            <a:ext cx="8789906" cy="2862322"/>
          </a:xfrm>
          <a:prstGeom prst="rect">
            <a:avLst/>
          </a:prstGeom>
          <a:noFill/>
        </p:spPr>
        <p:txBody>
          <a:bodyPr wrap="square" rtlCol="0">
            <a:spAutoFit/>
          </a:bodyPr>
          <a:lstStyle/>
          <a:p>
            <a:pPr algn="ctr"/>
            <a:r>
              <a:rPr lang="en-GB" sz="6000" dirty="0">
                <a:latin typeface="Gill Sans MT" panose="020B0502020104020203" pitchFamily="34" charset="0"/>
              </a:rPr>
              <a:t>Pax Christi’s three principal values are </a:t>
            </a:r>
            <a:r>
              <a:rPr lang="en-GB" sz="6000" i="1" dirty="0">
                <a:latin typeface="Gill Sans MT" panose="020B0502020104020203" pitchFamily="34" charset="0"/>
              </a:rPr>
              <a:t>Peace, Nonviolence, and … </a:t>
            </a:r>
            <a:r>
              <a:rPr lang="en-GB" sz="6000" dirty="0">
                <a:latin typeface="Gill Sans MT" panose="020B0502020104020203" pitchFamily="34" charset="0"/>
              </a:rPr>
              <a:t>what?</a:t>
            </a:r>
          </a:p>
        </p:txBody>
      </p:sp>
      <p:grpSp>
        <p:nvGrpSpPr>
          <p:cNvPr id="7" name="Group 6"/>
          <p:cNvGrpSpPr/>
          <p:nvPr/>
        </p:nvGrpSpPr>
        <p:grpSpPr>
          <a:xfrm>
            <a:off x="2198201" y="620688"/>
            <a:ext cx="4752528" cy="1130300"/>
            <a:chOff x="1547664" y="764704"/>
            <a:chExt cx="4752528" cy="1130300"/>
          </a:xfrm>
        </p:grpSpPr>
        <p:pic>
          <p:nvPicPr>
            <p:cNvPr id="3074" name="Picture 2" descr="C:\Users\Education\Documents\Images\Logos\Amended\PaxChristi Cros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764704"/>
              <a:ext cx="1069975"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99792" y="914355"/>
              <a:ext cx="3600400" cy="830997"/>
            </a:xfrm>
            <a:prstGeom prst="rect">
              <a:avLst/>
            </a:prstGeom>
            <a:noFill/>
          </p:spPr>
          <p:txBody>
            <a:bodyPr wrap="square" rtlCol="0">
              <a:spAutoFit/>
            </a:bodyPr>
            <a:lstStyle/>
            <a:p>
              <a:r>
                <a:rPr lang="en-GB" sz="4800" b="1" dirty="0" smtClean="0">
                  <a:latin typeface="Gill Sans MT" panose="020B0502020104020203" pitchFamily="34" charset="0"/>
                </a:rPr>
                <a:t>Question 5</a:t>
              </a:r>
              <a:endParaRPr lang="en-GB" sz="4800" b="1" dirty="0">
                <a:latin typeface="Gill Sans MT" panose="020B0502020104020203" pitchFamily="34" charset="0"/>
              </a:endParaRPr>
            </a:p>
          </p:txBody>
        </p:sp>
      </p:grpSp>
    </p:spTree>
    <p:extLst>
      <p:ext uri="{BB962C8B-B14F-4D97-AF65-F5344CB8AC3E}">
        <p14:creationId xmlns:p14="http://schemas.microsoft.com/office/powerpoint/2010/main" val="421184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557</Words>
  <Application>Microsoft Office PowerPoint</Application>
  <PresentationFormat>On-screen Show (4:3)</PresentationFormat>
  <Paragraphs>85</Paragraphs>
  <Slides>27</Slides>
  <Notes>19</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Education</dc:creator>
  <cp:lastModifiedBy>Education</cp:lastModifiedBy>
  <cp:revision>90</cp:revision>
  <dcterms:created xsi:type="dcterms:W3CDTF">2014-01-09T16:49:20Z</dcterms:created>
  <dcterms:modified xsi:type="dcterms:W3CDTF">2014-12-01T10:21:03Z</dcterms:modified>
</cp:coreProperties>
</file>