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7" r:id="rId2"/>
    <p:sldId id="259" r:id="rId3"/>
    <p:sldId id="260" r:id="rId4"/>
    <p:sldId id="261" r:id="rId5"/>
    <p:sldId id="262" r:id="rId6"/>
    <p:sldId id="263" r:id="rId7"/>
    <p:sldId id="264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500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165775-F84E-48E5-A4DE-C1FB9D461967}" type="datetimeFigureOut">
              <a:rPr lang="en-GB" smtClean="0"/>
              <a:t>01/12/2014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7A3C4F1-603C-4767-8D20-36B8ADAC084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987641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A4613-E0DF-4332-8AE7-AD39BF05DD2C}" type="datetimeFigureOut">
              <a:rPr lang="en-GB" smtClean="0"/>
              <a:t>01/12/2014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49323-CEDE-4A39-9721-9FBF88C9E3A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046569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A4613-E0DF-4332-8AE7-AD39BF05DD2C}" type="datetimeFigureOut">
              <a:rPr lang="en-GB" smtClean="0"/>
              <a:t>01/12/2014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49323-CEDE-4A39-9721-9FBF88C9E3A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436390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A4613-E0DF-4332-8AE7-AD39BF05DD2C}" type="datetimeFigureOut">
              <a:rPr lang="en-GB" smtClean="0"/>
              <a:t>01/12/2014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49323-CEDE-4A39-9721-9FBF88C9E3A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061132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A4613-E0DF-4332-8AE7-AD39BF05DD2C}" type="datetimeFigureOut">
              <a:rPr lang="en-GB" smtClean="0"/>
              <a:t>01/12/2014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49323-CEDE-4A39-9721-9FBF88C9E3A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656282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A4613-E0DF-4332-8AE7-AD39BF05DD2C}" type="datetimeFigureOut">
              <a:rPr lang="en-GB" smtClean="0"/>
              <a:t>01/12/2014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49323-CEDE-4A39-9721-9FBF88C9E3A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883421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A4613-E0DF-4332-8AE7-AD39BF05DD2C}" type="datetimeFigureOut">
              <a:rPr lang="en-GB" smtClean="0"/>
              <a:t>01/12/2014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49323-CEDE-4A39-9721-9FBF88C9E3A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100621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A4613-E0DF-4332-8AE7-AD39BF05DD2C}" type="datetimeFigureOut">
              <a:rPr lang="en-GB" smtClean="0"/>
              <a:t>01/12/2014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49323-CEDE-4A39-9721-9FBF88C9E3A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604961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A4613-E0DF-4332-8AE7-AD39BF05DD2C}" type="datetimeFigureOut">
              <a:rPr lang="en-GB" smtClean="0"/>
              <a:t>01/12/2014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49323-CEDE-4A39-9721-9FBF88C9E3A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848919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A4613-E0DF-4332-8AE7-AD39BF05DD2C}" type="datetimeFigureOut">
              <a:rPr lang="en-GB" smtClean="0"/>
              <a:t>01/12/2014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49323-CEDE-4A39-9721-9FBF88C9E3A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511370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A4613-E0DF-4332-8AE7-AD39BF05DD2C}" type="datetimeFigureOut">
              <a:rPr lang="en-GB" smtClean="0"/>
              <a:t>01/12/2014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49323-CEDE-4A39-9721-9FBF88C9E3A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29883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A4613-E0DF-4332-8AE7-AD39BF05DD2C}" type="datetimeFigureOut">
              <a:rPr lang="en-GB" smtClean="0"/>
              <a:t>01/12/2014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49323-CEDE-4A39-9721-9FBF88C9E3A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595852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1A4613-E0DF-4332-8AE7-AD39BF05DD2C}" type="datetimeFigureOut">
              <a:rPr lang="en-GB" smtClean="0"/>
              <a:t>01/12/2014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B49323-CEDE-4A39-9721-9FBF88C9E3A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686948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Education\Documents\Images\peaceflag_vert_full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39" r="60722"/>
          <a:stretch/>
        </p:blipFill>
        <p:spPr bwMode="auto">
          <a:xfrm>
            <a:off x="342897" y="0"/>
            <a:ext cx="54323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Education\Documents\Images\Logos\High Res\PaxChristi Logo Large(1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5517232"/>
            <a:ext cx="3128962" cy="1139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619671" y="1891884"/>
            <a:ext cx="678602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800" b="1" dirty="0">
                <a:solidFill>
                  <a:prstClr val="black"/>
                </a:solidFill>
                <a:latin typeface="Gill Sans MT" panose="020B0502020104020203" pitchFamily="34" charset="0"/>
              </a:rPr>
              <a:t>The work of </a:t>
            </a:r>
            <a:br>
              <a:rPr lang="en-GB" sz="4800" b="1" dirty="0">
                <a:solidFill>
                  <a:prstClr val="black"/>
                </a:solidFill>
                <a:latin typeface="Gill Sans MT" panose="020B0502020104020203" pitchFamily="34" charset="0"/>
              </a:rPr>
            </a:br>
            <a:r>
              <a:rPr lang="en-GB" sz="4800" b="1" dirty="0">
                <a:solidFill>
                  <a:prstClr val="black"/>
                </a:solidFill>
                <a:latin typeface="Gill Sans MT" panose="020B0502020104020203" pitchFamily="34" charset="0"/>
              </a:rPr>
              <a:t>Christian </a:t>
            </a:r>
            <a:r>
              <a:rPr lang="en-GB" sz="4800" b="1" dirty="0" err="1">
                <a:solidFill>
                  <a:prstClr val="black"/>
                </a:solidFill>
                <a:latin typeface="Gill Sans MT" panose="020B0502020104020203" pitchFamily="34" charset="0"/>
              </a:rPr>
              <a:t>Peacemaking</a:t>
            </a:r>
            <a:endParaRPr lang="en-GB" sz="4800" b="1" dirty="0">
              <a:solidFill>
                <a:prstClr val="black"/>
              </a:solidFill>
              <a:latin typeface="Gill Sans MT" panose="020B0502020104020203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619671" y="3645024"/>
            <a:ext cx="586179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600" b="1" smtClean="0">
                <a:solidFill>
                  <a:prstClr val="white">
                    <a:lumMod val="50000"/>
                  </a:prstClr>
                </a:solidFill>
                <a:latin typeface="Gill Sans MT" panose="020B0502020104020203" pitchFamily="34" charset="0"/>
              </a:rPr>
              <a:t>Lesson </a:t>
            </a:r>
            <a:r>
              <a:rPr lang="en-GB" sz="3600" b="1" dirty="0" smtClean="0">
                <a:solidFill>
                  <a:prstClr val="white">
                    <a:lumMod val="50000"/>
                  </a:prstClr>
                </a:solidFill>
                <a:latin typeface="Gill Sans MT" panose="020B0502020104020203" pitchFamily="34" charset="0"/>
              </a:rPr>
              <a:t>6: Faith into Action</a:t>
            </a:r>
            <a:endParaRPr lang="en-GB" sz="3600" b="1" dirty="0">
              <a:solidFill>
                <a:prstClr val="white">
                  <a:lumMod val="50000"/>
                </a:prstClr>
              </a:solidFill>
              <a:latin typeface="Gill Sans MT" panose="020B05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7668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827583" y="1844824"/>
            <a:ext cx="746949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 smtClean="0">
                <a:latin typeface="Gill Sans MT" panose="020B0502020104020203" pitchFamily="34" charset="0"/>
              </a:rPr>
              <a:t>In your groups you are to </a:t>
            </a:r>
            <a:r>
              <a:rPr lang="en-GB" sz="3200" smtClean="0">
                <a:latin typeface="Gill Sans MT" panose="020B0502020104020203" pitchFamily="34" charset="0"/>
              </a:rPr>
              <a:t>complete your </a:t>
            </a:r>
            <a:r>
              <a:rPr lang="en-GB" sz="3200" b="1" dirty="0" smtClean="0">
                <a:latin typeface="Gill Sans MT" panose="020B0502020104020203" pitchFamily="34" charset="0"/>
              </a:rPr>
              <a:t>GROW </a:t>
            </a:r>
            <a:r>
              <a:rPr lang="en-GB" sz="3200" dirty="0" smtClean="0">
                <a:latin typeface="Gill Sans MT" panose="020B0502020104020203" pitchFamily="34" charset="0"/>
              </a:rPr>
              <a:t>objectives for the lesson…</a:t>
            </a:r>
            <a:endParaRPr lang="en-GB" sz="3200" b="1" dirty="0">
              <a:latin typeface="Gill Sans MT" panose="020B0502020104020203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332656"/>
            <a:ext cx="91439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 smtClean="0">
                <a:latin typeface="Gill Sans MT" panose="020B0502020104020203" pitchFamily="34" charset="0"/>
              </a:rPr>
              <a:t>Learning Objectives</a:t>
            </a:r>
            <a:endParaRPr lang="en-GB" sz="4800" b="1" dirty="0">
              <a:latin typeface="Gill Sans MT" panose="020B05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5272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0" y="332656"/>
            <a:ext cx="91439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 smtClean="0">
                <a:latin typeface="Gill Sans MT" panose="020B0502020104020203" pitchFamily="34" charset="0"/>
              </a:rPr>
              <a:t>GROW Objectives</a:t>
            </a:r>
            <a:endParaRPr lang="en-GB" sz="4800" b="1" dirty="0">
              <a:latin typeface="Gill Sans MT" panose="020B0502020104020203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79513" y="1772816"/>
            <a:ext cx="8784972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2400"/>
              </a:spcAft>
            </a:pPr>
            <a:r>
              <a:rPr lang="en-GB" sz="3200" b="1" dirty="0">
                <a:latin typeface="Gill Sans MT" panose="020B0502020104020203" pitchFamily="34" charset="0"/>
              </a:rPr>
              <a:t>G</a:t>
            </a:r>
            <a:r>
              <a:rPr lang="en-GB" sz="3200" dirty="0">
                <a:latin typeface="Gill Sans MT" panose="020B0502020104020203" pitchFamily="34" charset="0"/>
              </a:rPr>
              <a:t> - Goal - What do you hope to </a:t>
            </a:r>
            <a:r>
              <a:rPr lang="en-GB" sz="3200" dirty="0" smtClean="0">
                <a:latin typeface="Gill Sans MT" panose="020B0502020104020203" pitchFamily="34" charset="0"/>
              </a:rPr>
              <a:t>achieve?</a:t>
            </a:r>
          </a:p>
          <a:p>
            <a:pPr algn="ctr">
              <a:spcAft>
                <a:spcPts val="2400"/>
              </a:spcAft>
            </a:pPr>
            <a:r>
              <a:rPr lang="en-GB" sz="3200" b="1" dirty="0" smtClean="0">
                <a:latin typeface="Gill Sans MT" panose="020B0502020104020203" pitchFamily="34" charset="0"/>
              </a:rPr>
              <a:t>R</a:t>
            </a:r>
            <a:r>
              <a:rPr lang="en-GB" sz="3200" dirty="0" smtClean="0">
                <a:latin typeface="Gill Sans MT" panose="020B0502020104020203" pitchFamily="34" charset="0"/>
              </a:rPr>
              <a:t> </a:t>
            </a:r>
            <a:r>
              <a:rPr lang="en-GB" sz="3200" dirty="0">
                <a:latin typeface="Gill Sans MT" panose="020B0502020104020203" pitchFamily="34" charset="0"/>
              </a:rPr>
              <a:t>- Reality - Where are you </a:t>
            </a:r>
            <a:r>
              <a:rPr lang="en-GB" sz="3200" dirty="0" smtClean="0">
                <a:latin typeface="Gill Sans MT" panose="020B0502020104020203" pitchFamily="34" charset="0"/>
              </a:rPr>
              <a:t>now?</a:t>
            </a:r>
          </a:p>
          <a:p>
            <a:pPr algn="ctr">
              <a:spcAft>
                <a:spcPts val="2400"/>
              </a:spcAft>
            </a:pPr>
            <a:r>
              <a:rPr lang="en-GB" sz="3200" b="1" dirty="0" smtClean="0">
                <a:latin typeface="Gill Sans MT" panose="020B0502020104020203" pitchFamily="34" charset="0"/>
              </a:rPr>
              <a:t>O</a:t>
            </a:r>
            <a:r>
              <a:rPr lang="en-GB" sz="3200" dirty="0" smtClean="0">
                <a:latin typeface="Gill Sans MT" panose="020B0502020104020203" pitchFamily="34" charset="0"/>
              </a:rPr>
              <a:t> </a:t>
            </a:r>
            <a:r>
              <a:rPr lang="en-GB" sz="3200" dirty="0">
                <a:latin typeface="Gill Sans MT" panose="020B0502020104020203" pitchFamily="34" charset="0"/>
              </a:rPr>
              <a:t>- Options - What options do you have available to help you reach  your </a:t>
            </a:r>
            <a:r>
              <a:rPr lang="en-GB" sz="3200" dirty="0" smtClean="0">
                <a:latin typeface="Gill Sans MT" panose="020B0502020104020203" pitchFamily="34" charset="0"/>
              </a:rPr>
              <a:t>target?</a:t>
            </a:r>
          </a:p>
          <a:p>
            <a:pPr algn="ctr">
              <a:spcAft>
                <a:spcPts val="2400"/>
              </a:spcAft>
            </a:pPr>
            <a:r>
              <a:rPr lang="en-GB" sz="3200" b="1" dirty="0" smtClean="0">
                <a:latin typeface="Gill Sans MT" panose="020B0502020104020203" pitchFamily="34" charset="0"/>
              </a:rPr>
              <a:t>W</a:t>
            </a:r>
            <a:r>
              <a:rPr lang="en-GB" sz="3200" dirty="0" smtClean="0">
                <a:latin typeface="Gill Sans MT" panose="020B0502020104020203" pitchFamily="34" charset="0"/>
              </a:rPr>
              <a:t> </a:t>
            </a:r>
            <a:r>
              <a:rPr lang="en-GB" sz="3200" dirty="0">
                <a:latin typeface="Gill Sans MT" panose="020B0502020104020203" pitchFamily="34" charset="0"/>
              </a:rPr>
              <a:t>- Way Forward - What are you going to do to reach your goal?</a:t>
            </a:r>
          </a:p>
        </p:txBody>
      </p:sp>
    </p:spTree>
    <p:extLst>
      <p:ext uri="{BB962C8B-B14F-4D97-AF65-F5344CB8AC3E}">
        <p14:creationId xmlns:p14="http://schemas.microsoft.com/office/powerpoint/2010/main" val="3397792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0" y="332656"/>
            <a:ext cx="91439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 smtClean="0">
                <a:latin typeface="Gill Sans MT" panose="020B0502020104020203" pitchFamily="34" charset="0"/>
              </a:rPr>
              <a:t>Your Campaign</a:t>
            </a:r>
            <a:endParaRPr lang="en-GB" sz="4800" b="1" dirty="0">
              <a:latin typeface="Gill Sans MT" panose="020B0502020104020203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79513" y="1772816"/>
            <a:ext cx="8784972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2400"/>
              </a:spcAft>
            </a:pPr>
            <a:r>
              <a:rPr lang="en-GB" sz="3200" dirty="0">
                <a:latin typeface="Gill Sans MT" panose="020B0502020104020203" pitchFamily="34" charset="0"/>
              </a:rPr>
              <a:t>At the end of the last lesson </a:t>
            </a:r>
            <a:r>
              <a:rPr lang="en-GB" sz="3200" dirty="0" smtClean="0">
                <a:latin typeface="Gill Sans MT" panose="020B0502020104020203" pitchFamily="34" charset="0"/>
              </a:rPr>
              <a:t>you </a:t>
            </a:r>
            <a:r>
              <a:rPr lang="en-GB" sz="3200" dirty="0">
                <a:latin typeface="Gill Sans MT" panose="020B0502020104020203" pitchFamily="34" charset="0"/>
              </a:rPr>
              <a:t>had decided the issue </a:t>
            </a:r>
            <a:r>
              <a:rPr lang="en-GB" sz="3200" dirty="0" smtClean="0">
                <a:latin typeface="Gill Sans MT" panose="020B0502020104020203" pitchFamily="34" charset="0"/>
              </a:rPr>
              <a:t>you wish </a:t>
            </a:r>
            <a:r>
              <a:rPr lang="en-GB" sz="3200" dirty="0">
                <a:latin typeface="Gill Sans MT" panose="020B0502020104020203" pitchFamily="34" charset="0"/>
              </a:rPr>
              <a:t>to take action </a:t>
            </a:r>
            <a:r>
              <a:rPr lang="en-GB" sz="3200" dirty="0" smtClean="0">
                <a:latin typeface="Gill Sans MT" panose="020B0502020104020203" pitchFamily="34" charset="0"/>
              </a:rPr>
              <a:t>about. </a:t>
            </a:r>
          </a:p>
          <a:p>
            <a:pPr algn="ctr">
              <a:spcAft>
                <a:spcPts val="2400"/>
              </a:spcAft>
            </a:pPr>
            <a:r>
              <a:rPr lang="en-GB" sz="3200" dirty="0" smtClean="0">
                <a:latin typeface="Gill Sans MT" panose="020B0502020104020203" pitchFamily="34" charset="0"/>
              </a:rPr>
              <a:t>This lesson you will </a:t>
            </a:r>
            <a:r>
              <a:rPr lang="en-GB" sz="3200" dirty="0">
                <a:latin typeface="Gill Sans MT" panose="020B0502020104020203" pitchFamily="34" charset="0"/>
              </a:rPr>
              <a:t>continue to work on </a:t>
            </a:r>
            <a:r>
              <a:rPr lang="en-GB" sz="3200" dirty="0" smtClean="0">
                <a:latin typeface="Gill Sans MT" panose="020B0502020104020203" pitchFamily="34" charset="0"/>
              </a:rPr>
              <a:t>your campaigning </a:t>
            </a:r>
            <a:r>
              <a:rPr lang="en-GB" sz="3200" dirty="0">
                <a:latin typeface="Gill Sans MT" panose="020B0502020104020203" pitchFamily="34" charset="0"/>
              </a:rPr>
              <a:t>action</a:t>
            </a:r>
            <a:r>
              <a:rPr lang="en-GB" sz="3200" dirty="0" smtClean="0">
                <a:latin typeface="Gill Sans MT" panose="020B0502020104020203" pitchFamily="34" charset="0"/>
              </a:rPr>
              <a:t>.</a:t>
            </a:r>
            <a:endParaRPr lang="en-GB" sz="3200" dirty="0">
              <a:latin typeface="Gill Sans MT" panose="020B05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7774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0" y="332656"/>
            <a:ext cx="91439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 smtClean="0">
                <a:latin typeface="Gill Sans MT" panose="020B0502020104020203" pitchFamily="34" charset="0"/>
              </a:rPr>
              <a:t>Your Campaign</a:t>
            </a:r>
            <a:endParaRPr lang="en-GB" sz="4800" b="1" dirty="0">
              <a:latin typeface="Gill Sans MT" panose="020B0502020104020203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79513" y="1163653"/>
            <a:ext cx="8784972" cy="5478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sz="3200" b="1" dirty="0" smtClean="0">
                <a:latin typeface="Gill Sans MT" panose="020B0502020104020203" pitchFamily="34" charset="0"/>
              </a:rPr>
              <a:t>You </a:t>
            </a:r>
            <a:r>
              <a:rPr lang="en-GB" sz="3200" b="1" dirty="0">
                <a:latin typeface="Gill Sans MT" panose="020B0502020104020203" pitchFamily="34" charset="0"/>
              </a:rPr>
              <a:t>will need to </a:t>
            </a:r>
            <a:r>
              <a:rPr lang="en-GB" sz="3200" b="1" dirty="0" smtClean="0">
                <a:latin typeface="Gill Sans MT" panose="020B0502020104020203" pitchFamily="34" charset="0"/>
              </a:rPr>
              <a:t>think about </a:t>
            </a:r>
            <a:r>
              <a:rPr lang="en-GB" sz="3200" b="1" dirty="0">
                <a:latin typeface="Gill Sans MT" panose="020B0502020104020203" pitchFamily="34" charset="0"/>
              </a:rPr>
              <a:t>the </a:t>
            </a:r>
            <a:r>
              <a:rPr lang="en-GB" sz="3200" b="1" dirty="0" smtClean="0">
                <a:latin typeface="Gill Sans MT" panose="020B0502020104020203" pitchFamily="34" charset="0"/>
              </a:rPr>
              <a:t>following:</a:t>
            </a:r>
          </a:p>
          <a:p>
            <a:pPr>
              <a:spcAft>
                <a:spcPts val="600"/>
              </a:spcAft>
            </a:pPr>
            <a:r>
              <a:rPr lang="en-GB" sz="3200" dirty="0" smtClean="0">
                <a:latin typeface="Gill Sans MT" panose="020B0502020104020203" pitchFamily="34" charset="0"/>
              </a:rPr>
              <a:t>Why </a:t>
            </a:r>
            <a:r>
              <a:rPr lang="en-GB" sz="3200" dirty="0">
                <a:latin typeface="Gill Sans MT" panose="020B0502020104020203" pitchFamily="34" charset="0"/>
              </a:rPr>
              <a:t>is the issue a </a:t>
            </a:r>
            <a:r>
              <a:rPr lang="en-GB" sz="3200" dirty="0" smtClean="0">
                <a:latin typeface="Gill Sans MT" panose="020B0502020104020203" pitchFamily="34" charset="0"/>
              </a:rPr>
              <a:t>problem?</a:t>
            </a:r>
          </a:p>
          <a:p>
            <a:pPr>
              <a:spcAft>
                <a:spcPts val="600"/>
              </a:spcAft>
            </a:pPr>
            <a:r>
              <a:rPr lang="en-GB" sz="3200" dirty="0" smtClean="0">
                <a:latin typeface="Gill Sans MT" panose="020B0502020104020203" pitchFamily="34" charset="0"/>
              </a:rPr>
              <a:t>Who </a:t>
            </a:r>
            <a:r>
              <a:rPr lang="en-GB" sz="3200" dirty="0">
                <a:latin typeface="Gill Sans MT" panose="020B0502020104020203" pitchFamily="34" charset="0"/>
              </a:rPr>
              <a:t>do we need to influence in order to make a difference</a:t>
            </a:r>
            <a:r>
              <a:rPr lang="en-GB" sz="3200" dirty="0" smtClean="0">
                <a:latin typeface="Gill Sans MT" panose="020B0502020104020203" pitchFamily="34" charset="0"/>
              </a:rPr>
              <a:t>?</a:t>
            </a:r>
          </a:p>
          <a:p>
            <a:pPr>
              <a:spcAft>
                <a:spcPts val="600"/>
              </a:spcAft>
            </a:pPr>
            <a:r>
              <a:rPr lang="en-GB" sz="3200" dirty="0" smtClean="0">
                <a:latin typeface="Gill Sans MT" panose="020B0502020104020203" pitchFamily="34" charset="0"/>
              </a:rPr>
              <a:t>What </a:t>
            </a:r>
            <a:r>
              <a:rPr lang="en-GB" sz="3200" dirty="0">
                <a:latin typeface="Gill Sans MT" panose="020B0502020104020203" pitchFamily="34" charset="0"/>
              </a:rPr>
              <a:t>action will we take in order to influence them</a:t>
            </a:r>
            <a:r>
              <a:rPr lang="en-GB" sz="3200" dirty="0" smtClean="0">
                <a:latin typeface="Gill Sans MT" panose="020B0502020104020203" pitchFamily="34" charset="0"/>
              </a:rPr>
              <a:t>?</a:t>
            </a:r>
          </a:p>
          <a:p>
            <a:pPr>
              <a:spcAft>
                <a:spcPts val="600"/>
              </a:spcAft>
            </a:pPr>
            <a:r>
              <a:rPr lang="en-GB" sz="3200" dirty="0" smtClean="0">
                <a:latin typeface="Gill Sans MT" panose="020B0502020104020203" pitchFamily="34" charset="0"/>
              </a:rPr>
              <a:t>Who </a:t>
            </a:r>
            <a:r>
              <a:rPr lang="en-GB" sz="3200" dirty="0">
                <a:latin typeface="Gill Sans MT" panose="020B0502020104020203" pitchFamily="34" charset="0"/>
              </a:rPr>
              <a:t>will be involved</a:t>
            </a:r>
            <a:r>
              <a:rPr lang="en-GB" sz="3200" dirty="0" smtClean="0">
                <a:latin typeface="Gill Sans MT" panose="020B0502020104020203" pitchFamily="34" charset="0"/>
              </a:rPr>
              <a:t>?</a:t>
            </a:r>
          </a:p>
          <a:p>
            <a:pPr>
              <a:spcAft>
                <a:spcPts val="600"/>
              </a:spcAft>
            </a:pPr>
            <a:r>
              <a:rPr lang="en-GB" sz="3200" dirty="0" smtClean="0">
                <a:latin typeface="Gill Sans MT" panose="020B0502020104020203" pitchFamily="34" charset="0"/>
              </a:rPr>
              <a:t>How </a:t>
            </a:r>
            <a:r>
              <a:rPr lang="en-GB" sz="3200" dirty="0">
                <a:latin typeface="Gill Sans MT" panose="020B0502020104020203" pitchFamily="34" charset="0"/>
              </a:rPr>
              <a:t>will you maximise the impact of your </a:t>
            </a:r>
            <a:r>
              <a:rPr lang="en-GB" sz="3200" dirty="0" smtClean="0">
                <a:latin typeface="Gill Sans MT" panose="020B0502020104020203" pitchFamily="34" charset="0"/>
              </a:rPr>
              <a:t>action?</a:t>
            </a:r>
          </a:p>
          <a:p>
            <a:pPr>
              <a:spcAft>
                <a:spcPts val="600"/>
              </a:spcAft>
            </a:pPr>
            <a:r>
              <a:rPr lang="en-GB" sz="3200" dirty="0" smtClean="0">
                <a:latin typeface="Gill Sans MT" panose="020B0502020104020203" pitchFamily="34" charset="0"/>
              </a:rPr>
              <a:t>What </a:t>
            </a:r>
            <a:r>
              <a:rPr lang="en-GB" sz="3200" dirty="0">
                <a:latin typeface="Gill Sans MT" panose="020B0502020104020203" pitchFamily="34" charset="0"/>
              </a:rPr>
              <a:t>are the advantages and disadvantages of your chosen course of action?</a:t>
            </a:r>
          </a:p>
        </p:txBody>
      </p:sp>
    </p:spTree>
    <p:extLst>
      <p:ext uri="{BB962C8B-B14F-4D97-AF65-F5344CB8AC3E}">
        <p14:creationId xmlns:p14="http://schemas.microsoft.com/office/powerpoint/2010/main" val="26533574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0" y="332656"/>
            <a:ext cx="91439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 smtClean="0">
                <a:latin typeface="Gill Sans MT" panose="020B0502020104020203" pitchFamily="34" charset="0"/>
              </a:rPr>
              <a:t>Presentations</a:t>
            </a:r>
            <a:endParaRPr lang="en-GB" sz="4800" b="1" dirty="0">
              <a:latin typeface="Gill Sans MT" panose="020B0502020104020203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9513" y="1628800"/>
            <a:ext cx="878497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2400"/>
              </a:spcAft>
            </a:pPr>
            <a:r>
              <a:rPr lang="en-GB" sz="3200" dirty="0" smtClean="0">
                <a:latin typeface="Gill Sans MT" panose="020B0502020104020203" pitchFamily="34" charset="0"/>
              </a:rPr>
              <a:t>You </a:t>
            </a:r>
            <a:r>
              <a:rPr lang="en-GB" sz="3200" dirty="0" smtClean="0"/>
              <a:t>will </a:t>
            </a:r>
            <a:r>
              <a:rPr lang="en-GB" sz="3200" dirty="0"/>
              <a:t>present </a:t>
            </a:r>
            <a:r>
              <a:rPr lang="en-GB" sz="3200" dirty="0" smtClean="0"/>
              <a:t>your campaigning </a:t>
            </a:r>
            <a:r>
              <a:rPr lang="en-GB" sz="3200" dirty="0"/>
              <a:t>action </a:t>
            </a:r>
            <a:r>
              <a:rPr lang="en-GB" sz="3200" dirty="0" smtClean="0"/>
              <a:t>plan to </a:t>
            </a:r>
            <a:r>
              <a:rPr lang="en-GB" sz="3200" dirty="0"/>
              <a:t>the rest </a:t>
            </a:r>
            <a:r>
              <a:rPr lang="en-GB" sz="3200" dirty="0" smtClean="0"/>
              <a:t>of the class who </a:t>
            </a:r>
            <a:r>
              <a:rPr lang="en-GB" sz="3200" dirty="0"/>
              <a:t>will peer assess </a:t>
            </a:r>
            <a:r>
              <a:rPr lang="en-GB" sz="3200" dirty="0" smtClean="0"/>
              <a:t>you using </a:t>
            </a:r>
            <a:r>
              <a:rPr lang="en-GB" sz="3200" b="1" dirty="0" smtClean="0"/>
              <a:t>Two </a:t>
            </a:r>
            <a:r>
              <a:rPr lang="en-GB" sz="3200" b="1" dirty="0"/>
              <a:t>Stars and a </a:t>
            </a:r>
            <a:r>
              <a:rPr lang="en-GB" sz="3200" b="1" dirty="0" smtClean="0"/>
              <a:t>Wish</a:t>
            </a:r>
            <a:endParaRPr lang="en-GB" sz="3200" dirty="0"/>
          </a:p>
        </p:txBody>
      </p:sp>
      <p:grpSp>
        <p:nvGrpSpPr>
          <p:cNvPr id="5" name="Group 4"/>
          <p:cNvGrpSpPr/>
          <p:nvPr/>
        </p:nvGrpSpPr>
        <p:grpSpPr>
          <a:xfrm>
            <a:off x="611560" y="3861048"/>
            <a:ext cx="8352925" cy="1080120"/>
            <a:chOff x="611560" y="3861048"/>
            <a:chExt cx="8352925" cy="1080120"/>
          </a:xfrm>
        </p:grpSpPr>
        <p:sp>
          <p:nvSpPr>
            <p:cNvPr id="2" name="5-Point Star 1"/>
            <p:cNvSpPr/>
            <p:nvPr/>
          </p:nvSpPr>
          <p:spPr>
            <a:xfrm>
              <a:off x="611560" y="3861048"/>
              <a:ext cx="1080120" cy="1080120"/>
            </a:xfrm>
            <a:prstGeom prst="star5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" name="5-Point Star 8"/>
            <p:cNvSpPr/>
            <p:nvPr/>
          </p:nvSpPr>
          <p:spPr>
            <a:xfrm>
              <a:off x="1835696" y="3861048"/>
              <a:ext cx="1080120" cy="1080120"/>
            </a:xfrm>
            <a:prstGeom prst="star5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3216053" y="3861048"/>
              <a:ext cx="5748432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spcAft>
                  <a:spcPts val="2400"/>
                </a:spcAft>
              </a:pPr>
              <a:r>
                <a:rPr lang="en-GB" sz="3200" b="1" dirty="0" smtClean="0">
                  <a:latin typeface="Gill Sans MT" panose="020B0502020104020203" pitchFamily="34" charset="0"/>
                </a:rPr>
                <a:t>Two Stars</a:t>
              </a:r>
              <a:r>
                <a:rPr lang="en-GB" sz="3200" dirty="0" smtClean="0">
                  <a:latin typeface="Gill Sans MT" panose="020B0502020104020203" pitchFamily="34" charset="0"/>
                </a:rPr>
                <a:t>: Two things that you have done well</a:t>
              </a:r>
              <a:endParaRPr lang="en-GB" sz="3200" dirty="0"/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714872" y="5301208"/>
            <a:ext cx="8252926" cy="1116124"/>
            <a:chOff x="714872" y="5301208"/>
            <a:chExt cx="8252926" cy="1116124"/>
          </a:xfrm>
        </p:grpSpPr>
        <p:sp>
          <p:nvSpPr>
            <p:cNvPr id="3" name="Cloud Callout 2"/>
            <p:cNvSpPr/>
            <p:nvPr/>
          </p:nvSpPr>
          <p:spPr>
            <a:xfrm>
              <a:off x="714872" y="5301208"/>
              <a:ext cx="2168422" cy="1116124"/>
            </a:xfrm>
            <a:prstGeom prst="cloudCallou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3219366" y="5320661"/>
              <a:ext cx="5748432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spcAft>
                  <a:spcPts val="2400"/>
                </a:spcAft>
              </a:pPr>
              <a:r>
                <a:rPr lang="en-GB" sz="3200" b="1" dirty="0" smtClean="0">
                  <a:latin typeface="Gill Sans MT" panose="020B0502020104020203" pitchFamily="34" charset="0"/>
                </a:rPr>
                <a:t>Wish</a:t>
              </a:r>
              <a:r>
                <a:rPr lang="en-GB" sz="3200" dirty="0" smtClean="0">
                  <a:latin typeface="Gill Sans MT" panose="020B0502020104020203" pitchFamily="34" charset="0"/>
                </a:rPr>
                <a:t>: Something you need to do to </a:t>
              </a:r>
              <a:r>
                <a:rPr lang="en-GB" sz="3200" smtClean="0">
                  <a:latin typeface="Gill Sans MT" panose="020B0502020104020203" pitchFamily="34" charset="0"/>
                </a:rPr>
                <a:t>improve your plan</a:t>
              </a:r>
              <a:endParaRPr lang="en-GB" sz="3200" dirty="0"/>
            </a:p>
          </p:txBody>
        </p:sp>
      </p:grpSp>
    </p:spTree>
    <p:extLst>
      <p:ext uri="{BB962C8B-B14F-4D97-AF65-F5344CB8AC3E}">
        <p14:creationId xmlns:p14="http://schemas.microsoft.com/office/powerpoint/2010/main" val="3221969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Education\Documents\Images\peaceflag_vert_full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39" r="60722"/>
          <a:stretch/>
        </p:blipFill>
        <p:spPr bwMode="auto">
          <a:xfrm>
            <a:off x="342897" y="0"/>
            <a:ext cx="54323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Education\Documents\Images\Logos\High Res\PaxChristi Logo Large(1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6093296"/>
            <a:ext cx="1756372" cy="6398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614362" y="1196752"/>
            <a:ext cx="599003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066800"/>
            <a:r>
              <a:rPr lang="en-GB" sz="3600" b="1" dirty="0" smtClean="0">
                <a:solidFill>
                  <a:schemeClr val="bg1">
                    <a:lumMod val="50000"/>
                  </a:schemeClr>
                </a:solidFill>
                <a:latin typeface="Gill Sans MT" panose="020B0502020104020203" pitchFamily="34" charset="0"/>
              </a:rPr>
              <a:t>Lesson </a:t>
            </a:r>
            <a:r>
              <a:rPr lang="en-GB" sz="3600" b="1" dirty="0" smtClean="0">
                <a:solidFill>
                  <a:schemeClr val="bg1">
                    <a:lumMod val="50000"/>
                  </a:schemeClr>
                </a:solidFill>
                <a:latin typeface="Gill Sans MT" panose="020B0502020104020203" pitchFamily="34" charset="0"/>
              </a:rPr>
              <a:t>6:  Faith into Action</a:t>
            </a:r>
            <a:endParaRPr lang="en-GB" sz="3600" b="1" dirty="0">
              <a:solidFill>
                <a:schemeClr val="bg1">
                  <a:lumMod val="50000"/>
                </a:schemeClr>
              </a:solidFill>
              <a:latin typeface="Gill Sans MT" panose="020B0502020104020203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448310" y="2564904"/>
            <a:ext cx="142141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b="1" dirty="0" smtClean="0">
                <a:latin typeface="Gill Sans MT" panose="020B0502020104020203" pitchFamily="34" charset="0"/>
              </a:rPr>
              <a:t>Credits</a:t>
            </a:r>
            <a:endParaRPr lang="en-GB" sz="4800" b="1" dirty="0">
              <a:latin typeface="Gill Sans MT" panose="020B0502020104020203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614362" y="3244334"/>
            <a:ext cx="7128792" cy="6617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sz="1600" smtClean="0"/>
              <a:t>Scripture </a:t>
            </a:r>
            <a:r>
              <a:rPr lang="en-GB" sz="1600" dirty="0" smtClean="0"/>
              <a:t>quotations are from the New Revised Standard Version</a:t>
            </a:r>
          </a:p>
          <a:p>
            <a:pPr>
              <a:spcAft>
                <a:spcPts val="600"/>
              </a:spcAft>
            </a:pPr>
            <a:r>
              <a:rPr lang="en-GB" sz="1600" dirty="0" smtClean="0"/>
              <a:t>All </a:t>
            </a:r>
            <a:r>
              <a:rPr lang="en-GB" sz="1600" dirty="0"/>
              <a:t>other images and materials are by Pax Christi UK</a:t>
            </a:r>
          </a:p>
        </p:txBody>
      </p:sp>
    </p:spTree>
    <p:extLst>
      <p:ext uri="{BB962C8B-B14F-4D97-AF65-F5344CB8AC3E}">
        <p14:creationId xmlns:p14="http://schemas.microsoft.com/office/powerpoint/2010/main" val="3659508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139</TotalTime>
  <Words>255</Words>
  <Application>Microsoft Office PowerPoint</Application>
  <PresentationFormat>On-screen Show (4:3)</PresentationFormat>
  <Paragraphs>28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Education</dc:creator>
  <cp:lastModifiedBy>Education</cp:lastModifiedBy>
  <cp:revision>109</cp:revision>
  <dcterms:created xsi:type="dcterms:W3CDTF">2014-01-09T16:49:20Z</dcterms:created>
  <dcterms:modified xsi:type="dcterms:W3CDTF">2014-12-01T10:22:31Z</dcterms:modified>
</cp:coreProperties>
</file>