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2" r:id="rId7"/>
    <p:sldId id="263" r:id="rId8"/>
    <p:sldId id="267" r:id="rId9"/>
    <p:sldId id="268" r:id="rId10"/>
    <p:sldId id="269" r:id="rId11"/>
    <p:sldId id="270" r:id="rId12"/>
    <p:sldId id="265" r:id="rId13"/>
    <p:sldId id="264" r:id="rId14"/>
    <p:sldId id="271" r:id="rId15"/>
    <p:sldId id="272" r:id="rId16"/>
    <p:sldId id="273" r:id="rId17"/>
    <p:sldId id="274" r:id="rId18"/>
    <p:sldId id="275" r:id="rId19"/>
    <p:sldId id="276" r:id="rId20"/>
    <p:sldId id="277"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D02EED-EFF7-439B-946E-2954CEFFD56E}" type="datetimeFigureOut">
              <a:rPr lang="en-GB" smtClean="0"/>
              <a:t>06/01/2015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227BFA-2D34-406B-B759-A7DDA042D875}" type="slidenum">
              <a:rPr lang="en-GB" smtClean="0"/>
              <a:t>‹#›</a:t>
            </a:fld>
            <a:endParaRPr lang="en-GB"/>
          </a:p>
        </p:txBody>
      </p:sp>
    </p:spTree>
    <p:extLst>
      <p:ext uri="{BB962C8B-B14F-4D97-AF65-F5344CB8AC3E}">
        <p14:creationId xmlns:p14="http://schemas.microsoft.com/office/powerpoint/2010/main" val="3026831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Introduction</a:t>
            </a:r>
            <a:br>
              <a:rPr lang="en-GB" sz="1200" b="1"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We might think that slavery is a thing of the past, a problem ended in the British Empire through the efforts of William Wilberforce and long since driven from the plantations and factories producing our food and goods.</a:t>
            </a:r>
          </a:p>
          <a:p>
            <a:r>
              <a:rPr lang="en-GB" sz="1200" kern="1200" dirty="0" smtClean="0">
                <a:solidFill>
                  <a:schemeClr val="tx1"/>
                </a:solidFill>
                <a:effectLst/>
                <a:latin typeface="+mn-lt"/>
                <a:ea typeface="+mn-ea"/>
                <a:cs typeface="+mn-cs"/>
              </a:rPr>
              <a:t>Yet in recent years we have begun to see new forms of slavery; child soldiers in many foreign wars, and, more shocking still, people trafficked for domestic service, sexual exploitation, and the drugs trade hidden in our own communities. </a:t>
            </a:r>
          </a:p>
          <a:p>
            <a:r>
              <a:rPr lang="en-GB" sz="1200" kern="1200" dirty="0" smtClean="0">
                <a:solidFill>
                  <a:schemeClr val="tx1"/>
                </a:solidFill>
                <a:effectLst/>
                <a:latin typeface="+mn-lt"/>
                <a:ea typeface="+mn-ea"/>
                <a:cs typeface="+mn-cs"/>
              </a:rPr>
              <a:t>What all slavery has in common is a lack of respect for the God given dignity of each person.</a:t>
            </a:r>
          </a:p>
        </p:txBody>
      </p:sp>
      <p:sp>
        <p:nvSpPr>
          <p:cNvPr id="4" name="Slide Number Placeholder 3"/>
          <p:cNvSpPr>
            <a:spLocks noGrp="1"/>
          </p:cNvSpPr>
          <p:nvPr>
            <p:ph type="sldNum" sz="quarter" idx="10"/>
          </p:nvPr>
        </p:nvSpPr>
        <p:spPr/>
        <p:txBody>
          <a:bodyPr/>
          <a:lstStyle/>
          <a:p>
            <a:fld id="{92227BFA-2D34-406B-B759-A7DDA042D875}" type="slidenum">
              <a:rPr lang="en-GB" smtClean="0"/>
              <a:t>2</a:t>
            </a:fld>
            <a:endParaRPr lang="en-GB"/>
          </a:p>
        </p:txBody>
      </p:sp>
    </p:spTree>
    <p:extLst>
      <p:ext uri="{BB962C8B-B14F-4D97-AF65-F5344CB8AC3E}">
        <p14:creationId xmlns:p14="http://schemas.microsoft.com/office/powerpoint/2010/main" val="3599546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Slavery is rooted in the idea that people can be treated as an object. A means to an end</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Not as human beings created in the image and likeness of God</a:t>
            </a:r>
          </a:p>
        </p:txBody>
      </p:sp>
      <p:sp>
        <p:nvSpPr>
          <p:cNvPr id="4" name="Slide Number Placeholder 3"/>
          <p:cNvSpPr>
            <a:spLocks noGrp="1"/>
          </p:cNvSpPr>
          <p:nvPr>
            <p:ph type="sldNum" sz="quarter" idx="10"/>
          </p:nvPr>
        </p:nvSpPr>
        <p:spPr/>
        <p:txBody>
          <a:bodyPr/>
          <a:lstStyle/>
          <a:p>
            <a:fld id="{92227BFA-2D34-406B-B759-A7DDA042D875}" type="slidenum">
              <a:rPr lang="en-GB" smtClean="0"/>
              <a:t>12</a:t>
            </a:fld>
            <a:endParaRPr lang="en-GB"/>
          </a:p>
        </p:txBody>
      </p:sp>
    </p:spTree>
    <p:extLst>
      <p:ext uri="{BB962C8B-B14F-4D97-AF65-F5344CB8AC3E}">
        <p14:creationId xmlns:p14="http://schemas.microsoft.com/office/powerpoint/2010/main" val="4228988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Let us not be indifferent to their suffering</a:t>
            </a:r>
            <a:br>
              <a:rPr lang="en-GB" dirty="0" smtClean="0"/>
            </a:br>
            <a:r>
              <a:rPr lang="en-GB" dirty="0" smtClean="0"/>
              <a:t>In your own lives, as a community, let us stand in solidarity with victims of slavery</a:t>
            </a:r>
            <a:br>
              <a:rPr lang="en-GB" dirty="0" smtClean="0"/>
            </a:br>
            <a:r>
              <a:rPr lang="en-GB" dirty="0" smtClean="0"/>
              <a:t>When we meet people who could be victims of human trafficking. </a:t>
            </a:r>
            <a:br>
              <a:rPr lang="en-GB" dirty="0" smtClean="0"/>
            </a:br>
            <a:r>
              <a:rPr lang="en-GB" dirty="0" smtClean="0"/>
              <a:t>When we are tempted to buy cheap clothes, technology, which may have been produced through exploitation.</a:t>
            </a:r>
          </a:p>
        </p:txBody>
      </p:sp>
      <p:sp>
        <p:nvSpPr>
          <p:cNvPr id="4" name="Slide Number Placeholder 3"/>
          <p:cNvSpPr>
            <a:spLocks noGrp="1"/>
          </p:cNvSpPr>
          <p:nvPr>
            <p:ph type="sldNum" sz="quarter" idx="10"/>
          </p:nvPr>
        </p:nvSpPr>
        <p:spPr/>
        <p:txBody>
          <a:bodyPr/>
          <a:lstStyle/>
          <a:p>
            <a:fld id="{92227BFA-2D34-406B-B759-A7DDA042D875}" type="slidenum">
              <a:rPr lang="en-GB" smtClean="0"/>
              <a:t>13</a:t>
            </a:fld>
            <a:endParaRPr lang="en-GB"/>
          </a:p>
        </p:txBody>
      </p:sp>
    </p:spTree>
    <p:extLst>
      <p:ext uri="{BB962C8B-B14F-4D97-AF65-F5344CB8AC3E}">
        <p14:creationId xmlns:p14="http://schemas.microsoft.com/office/powerpoint/2010/main" val="1165012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kind word, a greeting, and a smile cost nothing but can offer hope, open doors, and transform lives.</a:t>
            </a:r>
          </a:p>
          <a:p>
            <a:r>
              <a:rPr lang="en-GB" dirty="0" smtClean="0"/>
              <a:t>I appeal to all people of good will: Do not turn away from the suffering of our brothers and sisters</a:t>
            </a:r>
            <a:endParaRPr lang="en-GB" dirty="0"/>
          </a:p>
        </p:txBody>
      </p:sp>
      <p:sp>
        <p:nvSpPr>
          <p:cNvPr id="4" name="Slide Number Placeholder 3"/>
          <p:cNvSpPr>
            <a:spLocks noGrp="1"/>
          </p:cNvSpPr>
          <p:nvPr>
            <p:ph type="sldNum" sz="quarter" idx="10"/>
          </p:nvPr>
        </p:nvSpPr>
        <p:spPr/>
        <p:txBody>
          <a:bodyPr/>
          <a:lstStyle/>
          <a:p>
            <a:fld id="{92227BFA-2D34-406B-B759-A7DDA042D875}" type="slidenum">
              <a:rPr lang="en-GB" smtClean="0"/>
              <a:t>14</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pray for victims of modern slavery; those denied their rights, for those denied a voice.</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Lord in your mercy… </a:t>
            </a:r>
            <a:r>
              <a:rPr lang="en-GB" sz="1200" b="1" kern="1200" dirty="0" smtClean="0">
                <a:solidFill>
                  <a:schemeClr val="tx1"/>
                </a:solidFill>
                <a:effectLst/>
                <a:latin typeface="+mn-lt"/>
                <a:ea typeface="+mn-ea"/>
                <a:cs typeface="+mn-cs"/>
              </a:rPr>
              <a:t>Hear our prayer</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227BFA-2D34-406B-B759-A7DDA042D875}" type="slidenum">
              <a:rPr lang="en-GB" smtClean="0"/>
              <a:t>15</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200" dirty="0" smtClean="0"/>
              <a:t>We pray for those working to oppose exploitation; those who welcome asylum seekers, support victims of trafficking, and combat criminal gangs exploiting people’s desperation.</a:t>
            </a:r>
          </a:p>
          <a:p>
            <a:pPr>
              <a:lnSpc>
                <a:spcPct val="150000"/>
              </a:lnSpc>
            </a:pPr>
            <a:r>
              <a:rPr lang="en-GB" sz="1200" dirty="0" smtClean="0"/>
              <a:t>Lord in your mercy… </a:t>
            </a:r>
            <a:r>
              <a:rPr lang="en-GB" sz="1200" b="1" dirty="0" smtClean="0"/>
              <a:t>Hear our prayer</a:t>
            </a:r>
          </a:p>
        </p:txBody>
      </p:sp>
      <p:sp>
        <p:nvSpPr>
          <p:cNvPr id="4" name="Slide Number Placeholder 3"/>
          <p:cNvSpPr>
            <a:spLocks noGrp="1"/>
          </p:cNvSpPr>
          <p:nvPr>
            <p:ph type="sldNum" sz="quarter" idx="10"/>
          </p:nvPr>
        </p:nvSpPr>
        <p:spPr/>
        <p:txBody>
          <a:bodyPr/>
          <a:lstStyle/>
          <a:p>
            <a:fld id="{92227BFA-2D34-406B-B759-A7DDA042D875}" type="slidenum">
              <a:rPr lang="en-GB" smtClean="0"/>
              <a:t>16</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pray for ourselves; as we recognise all people as brothers and sisters may we be inspired in our own work for justice and peace.</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Lord in your mercy… </a:t>
            </a:r>
            <a:r>
              <a:rPr lang="en-GB" sz="1200" b="1" kern="1200" dirty="0" smtClean="0">
                <a:solidFill>
                  <a:schemeClr val="tx1"/>
                </a:solidFill>
                <a:effectLst/>
                <a:latin typeface="+mn-lt"/>
                <a:ea typeface="+mn-ea"/>
                <a:cs typeface="+mn-cs"/>
              </a:rPr>
              <a:t>Hear our prayer</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227BFA-2D34-406B-B759-A7DDA042D875}" type="slidenum">
              <a:rPr lang="en-GB" smtClean="0"/>
              <a:t>17</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Let us pray together that prayer which reminds us that we are all beloved children of God… </a:t>
            </a:r>
            <a:br>
              <a:rPr lang="en-GB" sz="1200" kern="1200" dirty="0" smtClean="0">
                <a:solidFill>
                  <a:schemeClr val="tx1"/>
                </a:solidFill>
                <a:effectLst/>
                <a:latin typeface="+mn-lt"/>
                <a:ea typeface="+mn-ea"/>
                <a:cs typeface="+mn-cs"/>
              </a:rPr>
            </a:br>
            <a:r>
              <a:rPr lang="en-GB" sz="1200" b="1" kern="1200" dirty="0" smtClean="0">
                <a:solidFill>
                  <a:schemeClr val="tx1"/>
                </a:solidFill>
                <a:effectLst/>
                <a:latin typeface="+mn-lt"/>
                <a:ea typeface="+mn-ea"/>
                <a:cs typeface="+mn-cs"/>
              </a:rPr>
              <a:t>Our Father, who art in heaven...</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227BFA-2D34-406B-B759-A7DDA042D875}" type="slidenum">
              <a:rPr lang="en-GB" smtClean="0"/>
              <a:t>18</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Give us courage Lord, to stand up and be counted;</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to stand up for those who cannot do it for themselves;</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to stand up for ourselves when needed to do so.</a:t>
            </a:r>
          </a:p>
          <a:p>
            <a:r>
              <a:rPr lang="en-GB" sz="1200" kern="1200" dirty="0" smtClean="0">
                <a:solidFill>
                  <a:schemeClr val="tx1"/>
                </a:solidFill>
                <a:effectLst/>
                <a:latin typeface="+mn-lt"/>
                <a:ea typeface="+mn-ea"/>
                <a:cs typeface="+mn-cs"/>
              </a:rPr>
              <a:t>Let us fear nothing more than we fear you.</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Let us love nothing more than we love you.</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Let us have no other God before you,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whether party, state, or church.</a:t>
            </a:r>
          </a:p>
          <a:p>
            <a:r>
              <a:rPr lang="en-GB" sz="1200" kern="1200" dirty="0" smtClean="0">
                <a:solidFill>
                  <a:schemeClr val="tx1"/>
                </a:solidFill>
                <a:effectLst/>
                <a:latin typeface="+mn-lt"/>
                <a:ea typeface="+mn-ea"/>
                <a:cs typeface="+mn-cs"/>
              </a:rPr>
              <a:t>Let us seek no other peace except the peace which is yours,</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and make us your instruments, your eyes, ears, and arms.</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So that we should always know what work of peace and love you call us to do for you.</a:t>
            </a:r>
            <a:br>
              <a:rPr lang="en-GB" sz="1200" kern="1200" dirty="0" smtClean="0">
                <a:solidFill>
                  <a:schemeClr val="tx1"/>
                </a:solidFill>
                <a:effectLst/>
                <a:latin typeface="+mn-lt"/>
                <a:ea typeface="+mn-ea"/>
                <a:cs typeface="+mn-cs"/>
              </a:rPr>
            </a:br>
            <a:r>
              <a:rPr lang="en-GB" sz="1200" b="1" kern="1200" dirty="0" smtClean="0">
                <a:solidFill>
                  <a:schemeClr val="tx1"/>
                </a:solidFill>
                <a:effectLst/>
                <a:latin typeface="+mn-lt"/>
                <a:ea typeface="+mn-ea"/>
                <a:cs typeface="+mn-cs"/>
              </a:rPr>
              <a:t>Amen</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227BFA-2D34-406B-B759-A7DDA042D875}" type="slidenum">
              <a:rPr lang="en-GB" smtClean="0"/>
              <a:t>19</a:t>
            </a:fld>
            <a:endParaRPr lang="en-GB"/>
          </a:p>
        </p:txBody>
      </p:sp>
    </p:spTree>
    <p:extLst>
      <p:ext uri="{BB962C8B-B14F-4D97-AF65-F5344CB8AC3E}">
        <p14:creationId xmlns:p14="http://schemas.microsoft.com/office/powerpoint/2010/main" val="2432663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Opening Prayer (of Pope Francis)</a:t>
            </a:r>
            <a:br>
              <a:rPr lang="en-GB" sz="1200" b="1"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Lord, God of Abraham,</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God of the prophets, God of love,</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You created us and you call us to live as brothers and sisters.</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Give us the strength daily to be instruments of peace.</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Enable us to see everyone who crosses our path as our brother or sister.</a:t>
            </a:r>
            <a:br>
              <a:rPr lang="en-GB" sz="1200" kern="1200" dirty="0" smtClean="0">
                <a:solidFill>
                  <a:schemeClr val="tx1"/>
                </a:solidFill>
                <a:effectLst/>
                <a:latin typeface="+mn-lt"/>
                <a:ea typeface="+mn-ea"/>
                <a:cs typeface="+mn-cs"/>
              </a:rPr>
            </a:br>
            <a:r>
              <a:rPr lang="en-GB" sz="1200" b="1" kern="1200" dirty="0" smtClean="0">
                <a:solidFill>
                  <a:schemeClr val="tx1"/>
                </a:solidFill>
                <a:effectLst/>
                <a:latin typeface="+mn-lt"/>
                <a:ea typeface="+mn-ea"/>
                <a:cs typeface="+mn-cs"/>
              </a:rPr>
              <a:t>Amen</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227BFA-2D34-406B-B759-A7DDA042D875}" type="slidenum">
              <a:rPr lang="en-GB" smtClean="0"/>
              <a:t>3</a:t>
            </a:fld>
            <a:endParaRPr lang="en-GB"/>
          </a:p>
        </p:txBody>
      </p:sp>
    </p:spTree>
    <p:extLst>
      <p:ext uri="{BB962C8B-B14F-4D97-AF65-F5344CB8AC3E}">
        <p14:creationId xmlns:p14="http://schemas.microsoft.com/office/powerpoint/2010/main" val="3896701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Sophie’s Story</a:t>
            </a:r>
            <a:br>
              <a:rPr lang="en-GB" sz="1200" b="1"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Two years ago everything changed. I was trafficked. I was fooled. I was deceived by a man who said that he loved me. The tragedy is that I believed him. Now I know that love is not shown by forcing me to work on the streets, beating me up, force feeding me and turning me into someone with no mind of my own. I had become like a frightened rabbit. I was terrified that he would kill me. Death too often felt like my only way to escape.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People are product.</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I was one of them.</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But I am a survivor.</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 have a new life but I am haunted by the faces of those who used me, those whom I did not choose, those for whom I was nothing more than a ten-minute thing. </a:t>
            </a:r>
          </a:p>
        </p:txBody>
      </p:sp>
      <p:sp>
        <p:nvSpPr>
          <p:cNvPr id="4" name="Slide Number Placeholder 3"/>
          <p:cNvSpPr>
            <a:spLocks noGrp="1"/>
          </p:cNvSpPr>
          <p:nvPr>
            <p:ph type="sldNum" sz="quarter" idx="10"/>
          </p:nvPr>
        </p:nvSpPr>
        <p:spPr/>
        <p:txBody>
          <a:bodyPr/>
          <a:lstStyle/>
          <a:p>
            <a:fld id="{92227BFA-2D34-406B-B759-A7DDA042D875}" type="slidenum">
              <a:rPr lang="en-GB" smtClean="0"/>
              <a:t>4</a:t>
            </a:fld>
            <a:endParaRPr lang="en-GB"/>
          </a:p>
        </p:txBody>
      </p:sp>
    </p:spTree>
    <p:extLst>
      <p:ext uri="{BB962C8B-B14F-4D97-AF65-F5344CB8AC3E}">
        <p14:creationId xmlns:p14="http://schemas.microsoft.com/office/powerpoint/2010/main" val="3045056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Slavery today is seen as a crime against humanity.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Yet millions of people – children, men, and women of all ages – are deprived of freedom and forced to live in conditions akin to slavery.</a:t>
            </a:r>
          </a:p>
        </p:txBody>
      </p:sp>
      <p:sp>
        <p:nvSpPr>
          <p:cNvPr id="4" name="Slide Number Placeholder 3"/>
          <p:cNvSpPr>
            <a:spLocks noGrp="1"/>
          </p:cNvSpPr>
          <p:nvPr>
            <p:ph type="sldNum" sz="quarter" idx="10"/>
          </p:nvPr>
        </p:nvSpPr>
        <p:spPr/>
        <p:txBody>
          <a:bodyPr/>
          <a:lstStyle/>
          <a:p>
            <a:fld id="{92227BFA-2D34-406B-B759-A7DDA042D875}" type="slidenum">
              <a:rPr lang="en-GB" smtClean="0"/>
              <a:t>6</a:t>
            </a:fld>
            <a:endParaRPr lang="en-GB"/>
          </a:p>
        </p:txBody>
      </p:sp>
    </p:spTree>
    <p:extLst>
      <p:ext uri="{BB962C8B-B14F-4D97-AF65-F5344CB8AC3E}">
        <p14:creationId xmlns:p14="http://schemas.microsoft.com/office/powerpoint/2010/main" val="3069120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Workers who are forced to labour, poorly paid, endangered </a:t>
            </a:r>
          </a:p>
          <a:p>
            <a:endParaRPr lang="en-GB" dirty="0"/>
          </a:p>
        </p:txBody>
      </p:sp>
      <p:sp>
        <p:nvSpPr>
          <p:cNvPr id="4" name="Slide Number Placeholder 3"/>
          <p:cNvSpPr>
            <a:spLocks noGrp="1"/>
          </p:cNvSpPr>
          <p:nvPr>
            <p:ph type="sldNum" sz="quarter" idx="10"/>
          </p:nvPr>
        </p:nvSpPr>
        <p:spPr/>
        <p:txBody>
          <a:bodyPr/>
          <a:lstStyle/>
          <a:p>
            <a:fld id="{92227BFA-2D34-406B-B759-A7DDA042D875}" type="slidenum">
              <a:rPr lang="en-GB" smtClean="0"/>
              <a:t>7</a:t>
            </a:fld>
            <a:endParaRPr lang="en-GB"/>
          </a:p>
        </p:txBody>
      </p:sp>
    </p:spTree>
    <p:extLst>
      <p:ext uri="{BB962C8B-B14F-4D97-AF65-F5344CB8AC3E}">
        <p14:creationId xmlns:p14="http://schemas.microsoft.com/office/powerpoint/2010/main" val="89322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Migrants who are forced to live and work in inhumane conditions </a:t>
            </a:r>
          </a:p>
        </p:txBody>
      </p:sp>
      <p:sp>
        <p:nvSpPr>
          <p:cNvPr id="4" name="Slide Number Placeholder 3"/>
          <p:cNvSpPr>
            <a:spLocks noGrp="1"/>
          </p:cNvSpPr>
          <p:nvPr>
            <p:ph type="sldNum" sz="quarter" idx="10"/>
          </p:nvPr>
        </p:nvSpPr>
        <p:spPr/>
        <p:txBody>
          <a:bodyPr/>
          <a:lstStyle/>
          <a:p>
            <a:fld id="{92227BFA-2D34-406B-B759-A7DDA042D875}" type="slidenum">
              <a:rPr lang="en-GB" smtClean="0"/>
              <a:t>8</a:t>
            </a:fld>
            <a:endParaRPr lang="en-GB"/>
          </a:p>
        </p:txBody>
      </p:sp>
    </p:spTree>
    <p:extLst>
      <p:ext uri="{BB962C8B-B14F-4D97-AF65-F5344CB8AC3E}">
        <p14:creationId xmlns:p14="http://schemas.microsoft.com/office/powerpoint/2010/main" val="235312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Asylum seekers – abused on their journey, imprisoned on arrival: robbed of their freedom and dignity</a:t>
            </a:r>
          </a:p>
        </p:txBody>
      </p:sp>
      <p:sp>
        <p:nvSpPr>
          <p:cNvPr id="4" name="Slide Number Placeholder 3"/>
          <p:cNvSpPr>
            <a:spLocks noGrp="1"/>
          </p:cNvSpPr>
          <p:nvPr>
            <p:ph type="sldNum" sz="quarter" idx="10"/>
          </p:nvPr>
        </p:nvSpPr>
        <p:spPr/>
        <p:txBody>
          <a:bodyPr/>
          <a:lstStyle/>
          <a:p>
            <a:fld id="{92227BFA-2D34-406B-B759-A7DDA042D875}" type="slidenum">
              <a:rPr lang="en-GB" smtClean="0"/>
              <a:t>9</a:t>
            </a:fld>
            <a:endParaRPr lang="en-GB"/>
          </a:p>
        </p:txBody>
      </p:sp>
    </p:spTree>
    <p:extLst>
      <p:ext uri="{BB962C8B-B14F-4D97-AF65-F5344CB8AC3E}">
        <p14:creationId xmlns:p14="http://schemas.microsoft.com/office/powerpoint/2010/main" val="417024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Women forced into prostitution</a:t>
            </a:r>
          </a:p>
        </p:txBody>
      </p:sp>
      <p:sp>
        <p:nvSpPr>
          <p:cNvPr id="4" name="Slide Number Placeholder 3"/>
          <p:cNvSpPr>
            <a:spLocks noGrp="1"/>
          </p:cNvSpPr>
          <p:nvPr>
            <p:ph type="sldNum" sz="quarter" idx="10"/>
          </p:nvPr>
        </p:nvSpPr>
        <p:spPr/>
        <p:txBody>
          <a:bodyPr/>
          <a:lstStyle/>
          <a:p>
            <a:fld id="{92227BFA-2D34-406B-B759-A7DDA042D875}" type="slidenum">
              <a:rPr lang="en-GB" smtClean="0"/>
              <a:t>10</a:t>
            </a:fld>
            <a:endParaRPr lang="en-GB"/>
          </a:p>
        </p:txBody>
      </p:sp>
    </p:spTree>
    <p:extLst>
      <p:ext uri="{BB962C8B-B14F-4D97-AF65-F5344CB8AC3E}">
        <p14:creationId xmlns:p14="http://schemas.microsoft.com/office/powerpoint/2010/main" val="3679473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Children as soldiers</a:t>
            </a:r>
          </a:p>
        </p:txBody>
      </p:sp>
      <p:sp>
        <p:nvSpPr>
          <p:cNvPr id="4" name="Slide Number Placeholder 3"/>
          <p:cNvSpPr>
            <a:spLocks noGrp="1"/>
          </p:cNvSpPr>
          <p:nvPr>
            <p:ph type="sldNum" sz="quarter" idx="10"/>
          </p:nvPr>
        </p:nvSpPr>
        <p:spPr/>
        <p:txBody>
          <a:bodyPr/>
          <a:lstStyle/>
          <a:p>
            <a:fld id="{92227BFA-2D34-406B-B759-A7DDA042D875}" type="slidenum">
              <a:rPr lang="en-GB" smtClean="0"/>
              <a:t>11</a:t>
            </a:fld>
            <a:endParaRPr lang="en-GB"/>
          </a:p>
        </p:txBody>
      </p:sp>
    </p:spTree>
    <p:extLst>
      <p:ext uri="{BB962C8B-B14F-4D97-AF65-F5344CB8AC3E}">
        <p14:creationId xmlns:p14="http://schemas.microsoft.com/office/powerpoint/2010/main" val="1547117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B8E43F3-EBAC-47A2-965B-500091A0E08F}" type="datetimeFigureOut">
              <a:rPr lang="en-GB" smtClean="0"/>
              <a:t>06/01/2015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904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8E43F3-EBAC-47A2-965B-500091A0E08F}" type="datetimeFigureOut">
              <a:rPr lang="en-GB" smtClean="0"/>
              <a:t>06/01/2015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3039679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8E43F3-EBAC-47A2-965B-500091A0E08F}" type="datetimeFigureOut">
              <a:rPr lang="en-GB" smtClean="0"/>
              <a:t>06/01/2015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306438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8E43F3-EBAC-47A2-965B-500091A0E08F}" type="datetimeFigureOut">
              <a:rPr lang="en-GB" smtClean="0"/>
              <a:t>06/01/2015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2685351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8E43F3-EBAC-47A2-965B-500091A0E08F}" type="datetimeFigureOut">
              <a:rPr lang="en-GB" smtClean="0"/>
              <a:t>06/01/2015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2524295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B8E43F3-EBAC-47A2-965B-500091A0E08F}" type="datetimeFigureOut">
              <a:rPr lang="en-GB" smtClean="0"/>
              <a:t>06/01/2015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99975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B8E43F3-EBAC-47A2-965B-500091A0E08F}" type="datetimeFigureOut">
              <a:rPr lang="en-GB" smtClean="0"/>
              <a:t>06/01/2015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288082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B8E43F3-EBAC-47A2-965B-500091A0E08F}" type="datetimeFigureOut">
              <a:rPr lang="en-GB" smtClean="0"/>
              <a:t>06/01/2015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663075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E43F3-EBAC-47A2-965B-500091A0E08F}" type="datetimeFigureOut">
              <a:rPr lang="en-GB" smtClean="0"/>
              <a:t>06/01/2015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8018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8E43F3-EBAC-47A2-965B-500091A0E08F}" type="datetimeFigureOut">
              <a:rPr lang="en-GB" smtClean="0"/>
              <a:t>06/01/2015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2091061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8E43F3-EBAC-47A2-965B-500091A0E08F}" type="datetimeFigureOut">
              <a:rPr lang="en-GB" smtClean="0"/>
              <a:t>06/01/2015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8BBA58-AEB5-475C-8420-5F540C7C797D}" type="slidenum">
              <a:rPr lang="en-GB" smtClean="0"/>
              <a:t>‹#›</a:t>
            </a:fld>
            <a:endParaRPr lang="en-GB"/>
          </a:p>
        </p:txBody>
      </p:sp>
    </p:spTree>
    <p:extLst>
      <p:ext uri="{BB962C8B-B14F-4D97-AF65-F5344CB8AC3E}">
        <p14:creationId xmlns:p14="http://schemas.microsoft.com/office/powerpoint/2010/main" val="2374927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E43F3-EBAC-47A2-965B-500091A0E08F}" type="datetimeFigureOut">
              <a:rPr lang="en-GB" smtClean="0"/>
              <a:t>06/01/2015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BBA58-AEB5-475C-8420-5F540C7C797D}" type="slidenum">
              <a:rPr lang="en-GB" smtClean="0"/>
              <a:t>‹#›</a:t>
            </a:fld>
            <a:endParaRPr lang="en-GB"/>
          </a:p>
        </p:txBody>
      </p:sp>
    </p:spTree>
    <p:extLst>
      <p:ext uri="{BB962C8B-B14F-4D97-AF65-F5344CB8AC3E}">
        <p14:creationId xmlns:p14="http://schemas.microsoft.com/office/powerpoint/2010/main" val="1544857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en.jrs.net/"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www.acatuk.org.uk/" TargetMode="External"/><Relationship Id="rId5" Type="http://schemas.openxmlformats.org/officeDocument/2006/relationships/hyperlink" Target="http://w2.vatican.va/content/francesco/en/messages/peace/documents/papa-francesco_20141208_messaggio-xlviii-giornata-mondiale-pace-2015.html" TargetMode="External"/><Relationship Id="rId4" Type="http://schemas.openxmlformats.org/officeDocument/2006/relationships/hyperlink" Target="http://www.stopthetraffik.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ducation\Documents\Images\Logos\High Res\PaxChristi Logo Lar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168" y="5805264"/>
            <a:ext cx="2408882" cy="8775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92210" y="1425934"/>
            <a:ext cx="7560840" cy="923330"/>
          </a:xfrm>
          <a:prstGeom prst="rect">
            <a:avLst/>
          </a:prstGeom>
          <a:noFill/>
        </p:spPr>
        <p:txBody>
          <a:bodyPr wrap="square" rtlCol="0">
            <a:spAutoFit/>
          </a:bodyPr>
          <a:lstStyle/>
          <a:p>
            <a:r>
              <a:rPr lang="en-GB" sz="5400" b="1" dirty="0" smtClean="0">
                <a:latin typeface="Gill Sans MT" panose="020B0502020104020203" pitchFamily="34" charset="0"/>
              </a:rPr>
              <a:t>World Peace Day 2015</a:t>
            </a:r>
            <a:endParaRPr lang="en-GB" sz="5400" b="1" dirty="0">
              <a:latin typeface="Gill Sans MT" panose="020B0502020104020203" pitchFamily="34" charset="0"/>
            </a:endParaRPr>
          </a:p>
        </p:txBody>
      </p:sp>
      <p:sp>
        <p:nvSpPr>
          <p:cNvPr id="6" name="TextBox 5"/>
          <p:cNvSpPr txBox="1"/>
          <p:nvPr/>
        </p:nvSpPr>
        <p:spPr>
          <a:xfrm>
            <a:off x="1292210" y="2852936"/>
            <a:ext cx="6987644" cy="1754326"/>
          </a:xfrm>
          <a:prstGeom prst="rect">
            <a:avLst/>
          </a:prstGeom>
          <a:noFill/>
        </p:spPr>
        <p:txBody>
          <a:bodyPr wrap="square" rtlCol="0">
            <a:spAutoFit/>
          </a:bodyPr>
          <a:lstStyle/>
          <a:p>
            <a:r>
              <a:rPr lang="en-GB" sz="5400" dirty="0" smtClean="0">
                <a:latin typeface="Gill Sans MT" panose="020B0502020104020203" pitchFamily="34" charset="0"/>
              </a:rPr>
              <a:t>No longer slaves, but brothers and sisters</a:t>
            </a:r>
            <a:endParaRPr lang="en-GB" sz="5400" dirty="0">
              <a:latin typeface="Gill Sans MT" panose="020B0502020104020203" pitchFamily="34" charset="0"/>
            </a:endParaRPr>
          </a:p>
        </p:txBody>
      </p:sp>
      <p:pic>
        <p:nvPicPr>
          <p:cNvPr id="5" name="Picture 3" descr="C:\Users\Education\Documents\Images\peaceflag_vert_full.jpg"/>
          <p:cNvPicPr>
            <a:picLocks noChangeAspect="1" noChangeArrowheads="1"/>
          </p:cNvPicPr>
          <p:nvPr/>
        </p:nvPicPr>
        <p:blipFill rotWithShape="1">
          <a:blip r:embed="rId3">
            <a:extLst>
              <a:ext uri="{28A0092B-C50C-407E-A947-70E740481C1C}">
                <a14:useLocalDpi xmlns:a14="http://schemas.microsoft.com/office/drawing/2010/main" val="0"/>
              </a:ext>
            </a:extLst>
          </a:blip>
          <a:srcRect l="19639" r="60722"/>
          <a:stretch/>
        </p:blipFill>
        <p:spPr bwMode="auto">
          <a:xfrm>
            <a:off x="342897" y="0"/>
            <a:ext cx="5432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8238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589240"/>
            <a:ext cx="9036496" cy="769441"/>
          </a:xfrm>
          <a:prstGeom prst="rect">
            <a:avLst/>
          </a:prstGeom>
        </p:spPr>
        <p:txBody>
          <a:bodyPr wrap="square">
            <a:spAutoFit/>
          </a:bodyPr>
          <a:lstStyle/>
          <a:p>
            <a:pPr lvl="0" algn="ctr"/>
            <a:r>
              <a:rPr lang="en-GB" sz="4400" dirty="0" smtClean="0">
                <a:solidFill>
                  <a:prstClr val="black"/>
                </a:solidFill>
              </a:rPr>
              <a:t>Women forced into prostitution</a:t>
            </a:r>
            <a:endParaRPr lang="en-GB" sz="4400" dirty="0">
              <a:solidFill>
                <a:prstClr val="black"/>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76672"/>
            <a:ext cx="3352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62071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589240"/>
            <a:ext cx="9144000" cy="769441"/>
          </a:xfrm>
          <a:prstGeom prst="rect">
            <a:avLst/>
          </a:prstGeom>
        </p:spPr>
        <p:txBody>
          <a:bodyPr wrap="square">
            <a:spAutoFit/>
          </a:bodyPr>
          <a:lstStyle/>
          <a:p>
            <a:pPr lvl="0" algn="ctr"/>
            <a:r>
              <a:rPr lang="en-GB" sz="4400" dirty="0" smtClean="0">
                <a:solidFill>
                  <a:prstClr val="black"/>
                </a:solidFill>
              </a:rPr>
              <a:t>Children as soldiers</a:t>
            </a:r>
            <a:endParaRPr lang="en-GB" sz="4400" dirty="0">
              <a:solidFill>
                <a:prstClr val="black"/>
              </a:solidFill>
            </a:endParaRPr>
          </a:p>
        </p:txBody>
      </p:sp>
      <p:pic>
        <p:nvPicPr>
          <p:cNvPr id="8195" name="Picture 3" descr="C:\Users\Education\Documents\Prayer and Liturgy\Peace Sunday 2015\Resources\refugee0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7" y="313875"/>
            <a:ext cx="7632846" cy="507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9784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7170"/>
            <a:ext cx="9144001" cy="1200329"/>
          </a:xfrm>
          <a:prstGeom prst="rect">
            <a:avLst/>
          </a:prstGeom>
          <a:noFill/>
        </p:spPr>
        <p:txBody>
          <a:bodyPr wrap="square" rtlCol="0">
            <a:spAutoFit/>
          </a:bodyPr>
          <a:lstStyle/>
          <a:p>
            <a:pPr algn="ctr"/>
            <a:r>
              <a:rPr lang="en-GB" sz="3600" dirty="0" smtClean="0"/>
              <a:t>Slavery is rooted in the idea that people can be treated as an object. A means to an end.</a:t>
            </a:r>
            <a:endParaRPr lang="en-GB" sz="3600" dirty="0"/>
          </a:p>
        </p:txBody>
      </p:sp>
      <p:grpSp>
        <p:nvGrpSpPr>
          <p:cNvPr id="4" name="Group 3"/>
          <p:cNvGrpSpPr/>
          <p:nvPr/>
        </p:nvGrpSpPr>
        <p:grpSpPr>
          <a:xfrm>
            <a:off x="0" y="1052736"/>
            <a:ext cx="9144000" cy="4728721"/>
            <a:chOff x="0" y="1052736"/>
            <a:chExt cx="9144000" cy="4728721"/>
          </a:xfrm>
        </p:grpSpPr>
        <p:pic>
          <p:nvPicPr>
            <p:cNvPr id="3074" name="Picture 2" descr="C:\Users\Education\Documents\Prayer and Liturgy\Peace Sunday 2015\Resources\God2-Sistine_Chape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052736"/>
              <a:ext cx="6574186" cy="3062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4581128"/>
              <a:ext cx="9144000" cy="1200329"/>
            </a:xfrm>
            <a:prstGeom prst="rect">
              <a:avLst/>
            </a:prstGeom>
            <a:noFill/>
          </p:spPr>
          <p:txBody>
            <a:bodyPr wrap="square" rtlCol="0">
              <a:spAutoFit/>
            </a:bodyPr>
            <a:lstStyle/>
            <a:p>
              <a:pPr algn="ctr"/>
              <a:r>
                <a:rPr lang="en-GB" sz="3600" dirty="0" smtClean="0"/>
                <a:t>Not as human beings created in the image and likeness of God</a:t>
              </a:r>
              <a:endParaRPr lang="en-GB" sz="3600" dirty="0"/>
            </a:p>
          </p:txBody>
        </p:sp>
      </p:grpSp>
    </p:spTree>
    <p:extLst>
      <p:ext uri="{BB962C8B-B14F-4D97-AF65-F5344CB8AC3E}">
        <p14:creationId xmlns:p14="http://schemas.microsoft.com/office/powerpoint/2010/main" val="427881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200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62" y="5229200"/>
            <a:ext cx="9036496" cy="1446550"/>
          </a:xfrm>
          <a:prstGeom prst="rect">
            <a:avLst/>
          </a:prstGeom>
        </p:spPr>
        <p:txBody>
          <a:bodyPr wrap="square">
            <a:spAutoFit/>
          </a:bodyPr>
          <a:lstStyle/>
          <a:p>
            <a:pPr lvl="0" algn="ctr"/>
            <a:r>
              <a:rPr lang="en-GB" sz="4400" dirty="0" smtClean="0">
                <a:solidFill>
                  <a:prstClr val="black"/>
                </a:solidFill>
              </a:rPr>
              <a:t>Let us not be indifferent to their suffering</a:t>
            </a:r>
            <a:endParaRPr lang="en-GB" sz="4400" dirty="0">
              <a:solidFill>
                <a:prstClr val="black"/>
              </a:solidFill>
            </a:endParaRPr>
          </a:p>
        </p:txBody>
      </p:sp>
      <p:pic>
        <p:nvPicPr>
          <p:cNvPr id="5122" name="Picture 2" descr="C:\Users\Education\Documents\Prayer and Liturgy\Peace Sunday 2015\Resources\refugee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6812" y="288664"/>
            <a:ext cx="6567556" cy="492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9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Education\Documents\Prayer and Liturgy\Peace Sunday 2015\Resources\refugee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19113"/>
            <a:ext cx="6634758" cy="44282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4797152"/>
            <a:ext cx="9144000" cy="1754326"/>
          </a:xfrm>
          <a:prstGeom prst="rect">
            <a:avLst/>
          </a:prstGeom>
        </p:spPr>
        <p:txBody>
          <a:bodyPr wrap="square">
            <a:spAutoFit/>
          </a:bodyPr>
          <a:lstStyle/>
          <a:p>
            <a:r>
              <a:rPr lang="en-GB" sz="3600" dirty="0"/>
              <a:t>A kind word, a greeting, and a smile cost nothing </a:t>
            </a:r>
            <a:r>
              <a:rPr lang="en-GB" sz="3600" dirty="0" smtClean="0"/>
              <a:t>but </a:t>
            </a:r>
            <a:r>
              <a:rPr lang="en-GB" sz="3600" dirty="0"/>
              <a:t>can offer hope, open doors, and transform lives</a:t>
            </a:r>
            <a:r>
              <a:rPr lang="en-GB" sz="3600" dirty="0" smtClean="0"/>
              <a:t>.</a:t>
            </a:r>
            <a:endParaRPr lang="en-GB" sz="3600" dirty="0"/>
          </a:p>
        </p:txBody>
      </p:sp>
    </p:spTree>
    <p:extLst>
      <p:ext uri="{BB962C8B-B14F-4D97-AF65-F5344CB8AC3E}">
        <p14:creationId xmlns:p14="http://schemas.microsoft.com/office/powerpoint/2010/main" val="4134248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06368" y="1321951"/>
            <a:ext cx="5047816" cy="523220"/>
          </a:xfrm>
          <a:prstGeom prst="rect">
            <a:avLst/>
          </a:prstGeom>
        </p:spPr>
        <p:txBody>
          <a:bodyPr wrap="square">
            <a:spAutoFit/>
          </a:bodyPr>
          <a:lstStyle/>
          <a:p>
            <a:pPr lvl="0"/>
            <a:r>
              <a:rPr lang="en-GB" sz="2800" b="1" dirty="0" smtClean="0">
                <a:solidFill>
                  <a:prstClr val="black"/>
                </a:solidFill>
              </a:rPr>
              <a:t>Bidding prayers</a:t>
            </a:r>
            <a:endParaRPr lang="en-GB" sz="2800" b="1" dirty="0">
              <a:solidFill>
                <a:prstClr val="black"/>
              </a:solidFill>
            </a:endParaRPr>
          </a:p>
        </p:txBody>
      </p:sp>
      <p:pic>
        <p:nvPicPr>
          <p:cNvPr id="7171" name="Picture 3" descr="C:\Users\Education\Documents\Prayer and Liturgy\Peace Sunday 2015\Resources\Praying_Hands_-_Albrecht_Dur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321951"/>
            <a:ext cx="2936842" cy="44052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23468" y="2114039"/>
            <a:ext cx="5030716" cy="2251065"/>
          </a:xfrm>
          <a:prstGeom prst="rect">
            <a:avLst/>
          </a:prstGeom>
        </p:spPr>
        <p:txBody>
          <a:bodyPr wrap="square">
            <a:spAutoFit/>
          </a:bodyPr>
          <a:lstStyle/>
          <a:p>
            <a:pPr>
              <a:lnSpc>
                <a:spcPct val="150000"/>
              </a:lnSpc>
            </a:pPr>
            <a:r>
              <a:rPr lang="en-GB" sz="2400" dirty="0"/>
              <a:t>We pray for victims of modern slavery; those denied their rights, for those denied a voice</a:t>
            </a:r>
            <a:r>
              <a:rPr lang="en-GB" sz="2400" dirty="0" smtClean="0"/>
              <a:t>.</a:t>
            </a:r>
          </a:p>
          <a:p>
            <a:pPr>
              <a:lnSpc>
                <a:spcPct val="150000"/>
              </a:lnSpc>
            </a:pPr>
            <a:r>
              <a:rPr lang="en-GB" sz="2400" dirty="0" smtClean="0"/>
              <a:t>Lord </a:t>
            </a:r>
            <a:r>
              <a:rPr lang="en-GB" sz="2400" dirty="0"/>
              <a:t>in your mercy… </a:t>
            </a:r>
            <a:r>
              <a:rPr lang="en-GB" sz="2400" b="1" dirty="0"/>
              <a:t>Hear our prayer</a:t>
            </a:r>
          </a:p>
        </p:txBody>
      </p:sp>
    </p:spTree>
    <p:extLst>
      <p:ext uri="{BB962C8B-B14F-4D97-AF65-F5344CB8AC3E}">
        <p14:creationId xmlns:p14="http://schemas.microsoft.com/office/powerpoint/2010/main" val="27444031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06368" y="1321951"/>
            <a:ext cx="5047816" cy="523220"/>
          </a:xfrm>
          <a:prstGeom prst="rect">
            <a:avLst/>
          </a:prstGeom>
        </p:spPr>
        <p:txBody>
          <a:bodyPr wrap="square">
            <a:spAutoFit/>
          </a:bodyPr>
          <a:lstStyle/>
          <a:p>
            <a:pPr lvl="0"/>
            <a:r>
              <a:rPr lang="en-GB" sz="2800" b="1" dirty="0" smtClean="0">
                <a:solidFill>
                  <a:prstClr val="black"/>
                </a:solidFill>
              </a:rPr>
              <a:t>Bidding prayers</a:t>
            </a:r>
            <a:endParaRPr lang="en-GB" sz="2800" b="1" dirty="0">
              <a:solidFill>
                <a:prstClr val="black"/>
              </a:solidFill>
            </a:endParaRPr>
          </a:p>
        </p:txBody>
      </p:sp>
      <p:pic>
        <p:nvPicPr>
          <p:cNvPr id="7171" name="Picture 3" descr="C:\Users\Education\Documents\Prayer and Liturgy\Peace Sunday 2015\Resources\Praying_Hands_-_Albrecht_Dur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321951"/>
            <a:ext cx="2936842" cy="44052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23468" y="2114039"/>
            <a:ext cx="5030716" cy="3359061"/>
          </a:xfrm>
          <a:prstGeom prst="rect">
            <a:avLst/>
          </a:prstGeom>
        </p:spPr>
        <p:txBody>
          <a:bodyPr wrap="square">
            <a:spAutoFit/>
          </a:bodyPr>
          <a:lstStyle/>
          <a:p>
            <a:pPr>
              <a:lnSpc>
                <a:spcPct val="150000"/>
              </a:lnSpc>
            </a:pPr>
            <a:r>
              <a:rPr lang="en-GB" sz="2400" dirty="0"/>
              <a:t>We pray for those working to oppose exploitation; those who welcome asylum seekers, support victims of trafficking, and combat criminal gangs exploiting people’s desperation</a:t>
            </a:r>
            <a:r>
              <a:rPr lang="en-GB" sz="2400" dirty="0" smtClean="0"/>
              <a:t>.</a:t>
            </a:r>
          </a:p>
          <a:p>
            <a:pPr>
              <a:lnSpc>
                <a:spcPct val="150000"/>
              </a:lnSpc>
            </a:pPr>
            <a:r>
              <a:rPr lang="en-GB" sz="2400" dirty="0" smtClean="0"/>
              <a:t>Lord </a:t>
            </a:r>
            <a:r>
              <a:rPr lang="en-GB" sz="2400" dirty="0"/>
              <a:t>in your mercy… </a:t>
            </a:r>
            <a:r>
              <a:rPr lang="en-GB" sz="2400" b="1" dirty="0"/>
              <a:t>Hear our prayer</a:t>
            </a:r>
          </a:p>
        </p:txBody>
      </p:sp>
    </p:spTree>
    <p:extLst>
      <p:ext uri="{BB962C8B-B14F-4D97-AF65-F5344CB8AC3E}">
        <p14:creationId xmlns:p14="http://schemas.microsoft.com/office/powerpoint/2010/main" val="2218610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06368" y="1321951"/>
            <a:ext cx="5047816" cy="523220"/>
          </a:xfrm>
          <a:prstGeom prst="rect">
            <a:avLst/>
          </a:prstGeom>
        </p:spPr>
        <p:txBody>
          <a:bodyPr wrap="square">
            <a:spAutoFit/>
          </a:bodyPr>
          <a:lstStyle/>
          <a:p>
            <a:pPr lvl="0"/>
            <a:r>
              <a:rPr lang="en-GB" sz="2800" b="1" dirty="0" smtClean="0">
                <a:solidFill>
                  <a:prstClr val="black"/>
                </a:solidFill>
              </a:rPr>
              <a:t>Bidding prayers</a:t>
            </a:r>
            <a:endParaRPr lang="en-GB" sz="2800" b="1" dirty="0">
              <a:solidFill>
                <a:prstClr val="black"/>
              </a:solidFill>
            </a:endParaRPr>
          </a:p>
        </p:txBody>
      </p:sp>
      <p:pic>
        <p:nvPicPr>
          <p:cNvPr id="7171" name="Picture 3" descr="C:\Users\Education\Documents\Prayer and Liturgy\Peace Sunday 2015\Resources\Praying_Hands_-_Albrecht_Dur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321951"/>
            <a:ext cx="2936842" cy="44052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23468" y="2114039"/>
            <a:ext cx="5030716" cy="2805063"/>
          </a:xfrm>
          <a:prstGeom prst="rect">
            <a:avLst/>
          </a:prstGeom>
        </p:spPr>
        <p:txBody>
          <a:bodyPr wrap="square">
            <a:spAutoFit/>
          </a:bodyPr>
          <a:lstStyle/>
          <a:p>
            <a:pPr>
              <a:lnSpc>
                <a:spcPct val="150000"/>
              </a:lnSpc>
            </a:pPr>
            <a:r>
              <a:rPr lang="en-GB" sz="2400" dirty="0"/>
              <a:t>We pray for ourselves; as we recognise all people as brothers and sisters may we be inspired in our own work for justice and peace</a:t>
            </a:r>
            <a:r>
              <a:rPr lang="en-GB" sz="2400" dirty="0" smtClean="0"/>
              <a:t>.</a:t>
            </a:r>
          </a:p>
          <a:p>
            <a:pPr>
              <a:lnSpc>
                <a:spcPct val="150000"/>
              </a:lnSpc>
            </a:pPr>
            <a:r>
              <a:rPr lang="en-GB" sz="2400" dirty="0" smtClean="0"/>
              <a:t>Lord </a:t>
            </a:r>
            <a:r>
              <a:rPr lang="en-GB" sz="2400" dirty="0"/>
              <a:t>in your mercy… </a:t>
            </a:r>
            <a:r>
              <a:rPr lang="en-GB" sz="2400" b="1" dirty="0"/>
              <a:t>Hear our prayer</a:t>
            </a:r>
          </a:p>
        </p:txBody>
      </p:sp>
    </p:spTree>
    <p:extLst>
      <p:ext uri="{BB962C8B-B14F-4D97-AF65-F5344CB8AC3E}">
        <p14:creationId xmlns:p14="http://schemas.microsoft.com/office/powerpoint/2010/main" val="239733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06368" y="1321951"/>
            <a:ext cx="5047816" cy="523220"/>
          </a:xfrm>
          <a:prstGeom prst="rect">
            <a:avLst/>
          </a:prstGeom>
        </p:spPr>
        <p:txBody>
          <a:bodyPr wrap="square">
            <a:spAutoFit/>
          </a:bodyPr>
          <a:lstStyle/>
          <a:p>
            <a:pPr lvl="0"/>
            <a:r>
              <a:rPr lang="en-GB" sz="2800" b="1" dirty="0" smtClean="0">
                <a:solidFill>
                  <a:prstClr val="black"/>
                </a:solidFill>
              </a:rPr>
              <a:t>Bidding prayers</a:t>
            </a:r>
            <a:endParaRPr lang="en-GB" sz="2800" b="1" dirty="0">
              <a:solidFill>
                <a:prstClr val="black"/>
              </a:solidFill>
            </a:endParaRPr>
          </a:p>
        </p:txBody>
      </p:sp>
      <p:pic>
        <p:nvPicPr>
          <p:cNvPr id="7171" name="Picture 3" descr="C:\Users\Education\Documents\Prayer and Liturgy\Peace Sunday 2015\Resources\Praying_Hands_-_Albrecht_Dur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321951"/>
            <a:ext cx="2936842" cy="44052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23468" y="2114039"/>
            <a:ext cx="5030716" cy="2251065"/>
          </a:xfrm>
          <a:prstGeom prst="rect">
            <a:avLst/>
          </a:prstGeom>
        </p:spPr>
        <p:txBody>
          <a:bodyPr wrap="square">
            <a:spAutoFit/>
          </a:bodyPr>
          <a:lstStyle/>
          <a:p>
            <a:pPr>
              <a:lnSpc>
                <a:spcPct val="150000"/>
              </a:lnSpc>
            </a:pPr>
            <a:r>
              <a:rPr lang="en-GB" sz="2400" dirty="0"/>
              <a:t>Let us pray together that prayer which reminds us that we are all beloved children of God… </a:t>
            </a:r>
            <a:endParaRPr lang="en-GB" sz="2400" dirty="0" smtClean="0"/>
          </a:p>
          <a:p>
            <a:pPr>
              <a:lnSpc>
                <a:spcPct val="150000"/>
              </a:lnSpc>
            </a:pPr>
            <a:r>
              <a:rPr lang="en-GB" sz="2400" b="1" dirty="0" smtClean="0"/>
              <a:t>Our </a:t>
            </a:r>
            <a:r>
              <a:rPr lang="en-GB" sz="2400" b="1" dirty="0"/>
              <a:t>Father, who art in heaven...</a:t>
            </a:r>
          </a:p>
        </p:txBody>
      </p:sp>
    </p:spTree>
    <p:extLst>
      <p:ext uri="{BB962C8B-B14F-4D97-AF65-F5344CB8AC3E}">
        <p14:creationId xmlns:p14="http://schemas.microsoft.com/office/powerpoint/2010/main" val="16723528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44624"/>
            <a:ext cx="8627268" cy="6740307"/>
          </a:xfrm>
          <a:prstGeom prst="rect">
            <a:avLst/>
          </a:prstGeom>
        </p:spPr>
        <p:txBody>
          <a:bodyPr wrap="square">
            <a:spAutoFit/>
          </a:bodyPr>
          <a:lstStyle/>
          <a:p>
            <a:pPr>
              <a:lnSpc>
                <a:spcPct val="150000"/>
              </a:lnSpc>
            </a:pPr>
            <a:r>
              <a:rPr lang="en-GB" sz="2400" dirty="0"/>
              <a:t>Give us courage Lord, to stand up and be counted</a:t>
            </a:r>
            <a:r>
              <a:rPr lang="en-GB" sz="2400" dirty="0" smtClean="0"/>
              <a:t>;</a:t>
            </a:r>
          </a:p>
          <a:p>
            <a:pPr>
              <a:lnSpc>
                <a:spcPct val="150000"/>
              </a:lnSpc>
            </a:pPr>
            <a:r>
              <a:rPr lang="en-GB" sz="2400" dirty="0" smtClean="0"/>
              <a:t>to </a:t>
            </a:r>
            <a:r>
              <a:rPr lang="en-GB" sz="2400" dirty="0"/>
              <a:t>stand up for those who cannot do it for themselves</a:t>
            </a:r>
            <a:r>
              <a:rPr lang="en-GB" sz="2400" dirty="0" smtClean="0"/>
              <a:t>;</a:t>
            </a:r>
          </a:p>
          <a:p>
            <a:pPr>
              <a:lnSpc>
                <a:spcPct val="150000"/>
              </a:lnSpc>
            </a:pPr>
            <a:r>
              <a:rPr lang="en-GB" sz="2400" dirty="0" smtClean="0"/>
              <a:t>to </a:t>
            </a:r>
            <a:r>
              <a:rPr lang="en-GB" sz="2400" dirty="0"/>
              <a:t>stand up for ourselves when needed to do so.</a:t>
            </a:r>
          </a:p>
          <a:p>
            <a:pPr>
              <a:lnSpc>
                <a:spcPct val="150000"/>
              </a:lnSpc>
            </a:pPr>
            <a:r>
              <a:rPr lang="en-GB" sz="2400" dirty="0"/>
              <a:t>Let us fear nothing more than we fear you</a:t>
            </a:r>
            <a:r>
              <a:rPr lang="en-GB" sz="2400" dirty="0" smtClean="0"/>
              <a:t>.</a:t>
            </a:r>
          </a:p>
          <a:p>
            <a:pPr>
              <a:lnSpc>
                <a:spcPct val="150000"/>
              </a:lnSpc>
            </a:pPr>
            <a:r>
              <a:rPr lang="en-GB" sz="2400" dirty="0" smtClean="0"/>
              <a:t>Let </a:t>
            </a:r>
            <a:r>
              <a:rPr lang="en-GB" sz="2400" dirty="0"/>
              <a:t>us love nothing more than we love you</a:t>
            </a:r>
            <a:r>
              <a:rPr lang="en-GB" sz="2400" dirty="0" smtClean="0"/>
              <a:t>.</a:t>
            </a:r>
          </a:p>
          <a:p>
            <a:pPr>
              <a:lnSpc>
                <a:spcPct val="150000"/>
              </a:lnSpc>
            </a:pPr>
            <a:r>
              <a:rPr lang="en-GB" sz="2400" dirty="0" smtClean="0"/>
              <a:t>Let </a:t>
            </a:r>
            <a:r>
              <a:rPr lang="en-GB" sz="2400" dirty="0"/>
              <a:t>us have no other God before you, whether party, state, or church.</a:t>
            </a:r>
          </a:p>
          <a:p>
            <a:pPr>
              <a:lnSpc>
                <a:spcPct val="150000"/>
              </a:lnSpc>
            </a:pPr>
            <a:r>
              <a:rPr lang="en-GB" sz="2400" dirty="0"/>
              <a:t>Let us seek no other peace except the peace which is yours</a:t>
            </a:r>
            <a:r>
              <a:rPr lang="en-GB" sz="2400" dirty="0" smtClean="0"/>
              <a:t>,</a:t>
            </a:r>
          </a:p>
          <a:p>
            <a:pPr>
              <a:lnSpc>
                <a:spcPct val="150000"/>
              </a:lnSpc>
            </a:pPr>
            <a:r>
              <a:rPr lang="en-GB" sz="2400" dirty="0" smtClean="0"/>
              <a:t>and </a:t>
            </a:r>
            <a:r>
              <a:rPr lang="en-GB" sz="2400" dirty="0"/>
              <a:t>make us your instruments, your eyes, ears, and arms</a:t>
            </a:r>
            <a:r>
              <a:rPr lang="en-GB" sz="2400" dirty="0" smtClean="0"/>
              <a:t>.</a:t>
            </a:r>
          </a:p>
          <a:p>
            <a:pPr>
              <a:lnSpc>
                <a:spcPct val="150000"/>
              </a:lnSpc>
            </a:pPr>
            <a:r>
              <a:rPr lang="en-GB" sz="2400" dirty="0" smtClean="0"/>
              <a:t>So </a:t>
            </a:r>
            <a:r>
              <a:rPr lang="en-GB" sz="2400" dirty="0"/>
              <a:t>that we should always know what work of peace and love you call us to do for you</a:t>
            </a:r>
            <a:r>
              <a:rPr lang="en-GB" sz="2400" dirty="0" smtClean="0"/>
              <a:t>.</a:t>
            </a:r>
          </a:p>
          <a:p>
            <a:pPr>
              <a:lnSpc>
                <a:spcPct val="150000"/>
              </a:lnSpc>
            </a:pPr>
            <a:r>
              <a:rPr lang="en-GB" sz="2400" b="1" dirty="0" smtClean="0"/>
              <a:t>Amen</a:t>
            </a:r>
            <a:endParaRPr lang="en-GB" sz="2400" b="1" dirty="0"/>
          </a:p>
        </p:txBody>
      </p:sp>
    </p:spTree>
    <p:extLst>
      <p:ext uri="{BB962C8B-B14F-4D97-AF65-F5344CB8AC3E}">
        <p14:creationId xmlns:p14="http://schemas.microsoft.com/office/powerpoint/2010/main" val="2460625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Education\Documents\Prayer and Liturgy\Peace Sunday 2015\Resources\Slavery_Parliame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440" y="620688"/>
            <a:ext cx="8215008" cy="5476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1473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ducation\Documents\Images\Logos\High Res\PaxChristi Logo Lar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168" y="5805264"/>
            <a:ext cx="2408882" cy="8775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92210" y="1425934"/>
            <a:ext cx="7560840" cy="923330"/>
          </a:xfrm>
          <a:prstGeom prst="rect">
            <a:avLst/>
          </a:prstGeom>
          <a:noFill/>
        </p:spPr>
        <p:txBody>
          <a:bodyPr wrap="square" rtlCol="0">
            <a:spAutoFit/>
          </a:bodyPr>
          <a:lstStyle/>
          <a:p>
            <a:r>
              <a:rPr lang="en-GB" sz="5400" b="1" dirty="0" smtClean="0">
                <a:latin typeface="Gill Sans MT" panose="020B0502020104020203" pitchFamily="34" charset="0"/>
              </a:rPr>
              <a:t>World Peace Day 2015</a:t>
            </a:r>
            <a:endParaRPr lang="en-GB" sz="5400" b="1" dirty="0">
              <a:latin typeface="Gill Sans MT" panose="020B0502020104020203" pitchFamily="34" charset="0"/>
            </a:endParaRPr>
          </a:p>
        </p:txBody>
      </p:sp>
      <p:sp>
        <p:nvSpPr>
          <p:cNvPr id="6" name="TextBox 5"/>
          <p:cNvSpPr txBox="1"/>
          <p:nvPr/>
        </p:nvSpPr>
        <p:spPr>
          <a:xfrm>
            <a:off x="1292210" y="2852936"/>
            <a:ext cx="6987644" cy="1754326"/>
          </a:xfrm>
          <a:prstGeom prst="rect">
            <a:avLst/>
          </a:prstGeom>
          <a:noFill/>
        </p:spPr>
        <p:txBody>
          <a:bodyPr wrap="square" rtlCol="0">
            <a:spAutoFit/>
          </a:bodyPr>
          <a:lstStyle/>
          <a:p>
            <a:r>
              <a:rPr lang="en-GB" sz="5400" dirty="0" smtClean="0">
                <a:latin typeface="Gill Sans MT" panose="020B0502020104020203" pitchFamily="34" charset="0"/>
              </a:rPr>
              <a:t>No longer slaves, but brothers and sisters</a:t>
            </a:r>
            <a:endParaRPr lang="en-GB" sz="5400" dirty="0">
              <a:latin typeface="Gill Sans MT" panose="020B0502020104020203" pitchFamily="34" charset="0"/>
            </a:endParaRPr>
          </a:p>
        </p:txBody>
      </p:sp>
      <p:pic>
        <p:nvPicPr>
          <p:cNvPr id="5" name="Picture 3" descr="C:\Users\Education\Documents\Images\peaceflag_vert_full.jpg"/>
          <p:cNvPicPr>
            <a:picLocks noChangeAspect="1" noChangeArrowheads="1"/>
          </p:cNvPicPr>
          <p:nvPr/>
        </p:nvPicPr>
        <p:blipFill rotWithShape="1">
          <a:blip r:embed="rId3">
            <a:extLst>
              <a:ext uri="{28A0092B-C50C-407E-A947-70E740481C1C}">
                <a14:useLocalDpi xmlns:a14="http://schemas.microsoft.com/office/drawing/2010/main" val="0"/>
              </a:ext>
            </a:extLst>
          </a:blip>
          <a:srcRect l="19639" r="60722"/>
          <a:stretch/>
        </p:blipFill>
        <p:spPr bwMode="auto">
          <a:xfrm>
            <a:off x="342897" y="0"/>
            <a:ext cx="5432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086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ducation\Documents\Images\Logos\High Res\PaxChristi Logo Lar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168" y="5805264"/>
            <a:ext cx="2408882" cy="877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Education\Documents\Images\peaceflag_vert_full.jpg"/>
          <p:cNvPicPr>
            <a:picLocks noChangeAspect="1" noChangeArrowheads="1"/>
          </p:cNvPicPr>
          <p:nvPr/>
        </p:nvPicPr>
        <p:blipFill rotWithShape="1">
          <a:blip r:embed="rId3">
            <a:extLst>
              <a:ext uri="{28A0092B-C50C-407E-A947-70E740481C1C}">
                <a14:useLocalDpi xmlns:a14="http://schemas.microsoft.com/office/drawing/2010/main" val="0"/>
              </a:ext>
            </a:extLst>
          </a:blip>
          <a:srcRect l="19639" r="60722"/>
          <a:stretch/>
        </p:blipFill>
        <p:spPr bwMode="auto">
          <a:xfrm>
            <a:off x="342897" y="0"/>
            <a:ext cx="54323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448310" y="2564904"/>
            <a:ext cx="1421415" cy="523220"/>
          </a:xfrm>
          <a:prstGeom prst="rect">
            <a:avLst/>
          </a:prstGeom>
          <a:noFill/>
        </p:spPr>
        <p:txBody>
          <a:bodyPr wrap="none" rtlCol="0">
            <a:spAutoFit/>
          </a:bodyPr>
          <a:lstStyle/>
          <a:p>
            <a:r>
              <a:rPr lang="en-GB" sz="2800" b="1" dirty="0" smtClean="0">
                <a:latin typeface="Gill Sans MT" panose="020B0502020104020203" pitchFamily="34" charset="0"/>
              </a:rPr>
              <a:t>Credits</a:t>
            </a:r>
            <a:endParaRPr lang="en-GB" sz="4800" b="1" dirty="0">
              <a:latin typeface="Gill Sans MT" panose="020B0502020104020203" pitchFamily="34" charset="0"/>
            </a:endParaRPr>
          </a:p>
        </p:txBody>
      </p:sp>
      <p:sp>
        <p:nvSpPr>
          <p:cNvPr id="8" name="TextBox 7"/>
          <p:cNvSpPr txBox="1"/>
          <p:nvPr/>
        </p:nvSpPr>
        <p:spPr>
          <a:xfrm>
            <a:off x="1614362" y="3244334"/>
            <a:ext cx="7128792" cy="2046714"/>
          </a:xfrm>
          <a:prstGeom prst="rect">
            <a:avLst/>
          </a:prstGeom>
          <a:noFill/>
        </p:spPr>
        <p:txBody>
          <a:bodyPr wrap="square" rtlCol="0">
            <a:spAutoFit/>
          </a:bodyPr>
          <a:lstStyle/>
          <a:p>
            <a:pPr>
              <a:spcAft>
                <a:spcPts val="600"/>
              </a:spcAft>
            </a:pPr>
            <a:r>
              <a:rPr lang="en-GB" sz="1600" dirty="0" smtClean="0"/>
              <a:t>Sophie’s Story is from Stop </a:t>
            </a:r>
            <a:r>
              <a:rPr lang="en-GB" sz="1600" dirty="0"/>
              <a:t>the </a:t>
            </a:r>
            <a:r>
              <a:rPr lang="en-GB" sz="1600" dirty="0" err="1"/>
              <a:t>Traffik</a:t>
            </a:r>
            <a:r>
              <a:rPr lang="en-GB" sz="1600" dirty="0"/>
              <a:t> </a:t>
            </a:r>
            <a:r>
              <a:rPr lang="en-GB" sz="1600" dirty="0" smtClean="0">
                <a:hlinkClick r:id="rId4"/>
              </a:rPr>
              <a:t>www.stopthetraffik.org/</a:t>
            </a:r>
            <a:endParaRPr lang="en-GB" sz="1600" dirty="0" smtClean="0"/>
          </a:p>
          <a:p>
            <a:pPr>
              <a:spcAft>
                <a:spcPts val="600"/>
              </a:spcAft>
            </a:pPr>
            <a:r>
              <a:rPr lang="en-GB" sz="1600" dirty="0" smtClean="0"/>
              <a:t>The reflection on Pope Francis’s message for World Peace Day </a:t>
            </a:r>
            <a:r>
              <a:rPr lang="en-GB" sz="1600" dirty="0"/>
              <a:t>is adapted from </a:t>
            </a:r>
            <a:r>
              <a:rPr lang="en-GB" sz="1600" dirty="0" smtClean="0">
                <a:hlinkClick r:id="rId5"/>
              </a:rPr>
              <a:t>w2.vatican.va/content/</a:t>
            </a:r>
            <a:r>
              <a:rPr lang="en-GB" sz="1600" dirty="0" err="1" smtClean="0">
                <a:hlinkClick r:id="rId5"/>
              </a:rPr>
              <a:t>francesco</a:t>
            </a:r>
            <a:r>
              <a:rPr lang="en-GB" sz="1600" dirty="0" smtClean="0">
                <a:hlinkClick r:id="rId5"/>
              </a:rPr>
              <a:t>/</a:t>
            </a:r>
            <a:r>
              <a:rPr lang="en-GB" sz="1600" dirty="0" err="1" smtClean="0">
                <a:hlinkClick r:id="rId5"/>
              </a:rPr>
              <a:t>en</a:t>
            </a:r>
            <a:r>
              <a:rPr lang="en-GB" sz="1600" dirty="0" smtClean="0">
                <a:hlinkClick r:id="rId5"/>
              </a:rPr>
              <a:t>/messages/peace/documents/papa-francesco_20141208_messaggio-xlviii-giornata-mondiale-pace-2015.html</a:t>
            </a:r>
            <a:endParaRPr lang="en-GB" sz="1600" dirty="0" smtClean="0"/>
          </a:p>
          <a:p>
            <a:pPr>
              <a:spcAft>
                <a:spcPts val="600"/>
              </a:spcAft>
            </a:pPr>
            <a:r>
              <a:rPr lang="en-GB" sz="1600" dirty="0" smtClean="0"/>
              <a:t>Concluding prayer is from Action by Christians </a:t>
            </a:r>
            <a:r>
              <a:rPr lang="en-GB" sz="1600" dirty="0"/>
              <a:t>Against Torture </a:t>
            </a:r>
            <a:r>
              <a:rPr lang="en-GB" sz="1600" dirty="0" smtClean="0">
                <a:hlinkClick r:id="rId6"/>
              </a:rPr>
              <a:t>www.acatuk.org.uk/</a:t>
            </a:r>
            <a:endParaRPr lang="en-GB" sz="1600" dirty="0" smtClean="0"/>
          </a:p>
          <a:p>
            <a:pPr>
              <a:spcAft>
                <a:spcPts val="600"/>
              </a:spcAft>
            </a:pPr>
            <a:r>
              <a:rPr lang="en-GB" sz="1600" dirty="0"/>
              <a:t>Images from JRS </a:t>
            </a:r>
            <a:r>
              <a:rPr lang="en-GB" sz="1600" dirty="0" smtClean="0"/>
              <a:t>(</a:t>
            </a:r>
            <a:r>
              <a:rPr lang="en-GB" sz="1600" dirty="0" smtClean="0">
                <a:hlinkClick r:id="rId7"/>
              </a:rPr>
              <a:t>http://en.jrs.net</a:t>
            </a:r>
            <a:r>
              <a:rPr lang="en-GB" sz="1600" dirty="0" smtClean="0"/>
              <a:t>) and Pax Christi. Others images are in the public domain.</a:t>
            </a:r>
            <a:endParaRPr lang="en-GB" sz="1600" dirty="0"/>
          </a:p>
        </p:txBody>
      </p:sp>
    </p:spTree>
    <p:extLst>
      <p:ext uri="{BB962C8B-B14F-4D97-AF65-F5344CB8AC3E}">
        <p14:creationId xmlns:p14="http://schemas.microsoft.com/office/powerpoint/2010/main" val="378127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Education\Documents\Prayer and Liturgy\Peace Sunday 2015\Resources\Pope Francis_Fin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007119"/>
            <a:ext cx="3310832" cy="49764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723468" y="1375023"/>
            <a:ext cx="5030716" cy="5078313"/>
          </a:xfrm>
          <a:prstGeom prst="rect">
            <a:avLst/>
          </a:prstGeom>
        </p:spPr>
        <p:txBody>
          <a:bodyPr wrap="square">
            <a:spAutoFit/>
          </a:bodyPr>
          <a:lstStyle/>
          <a:p>
            <a:pPr>
              <a:lnSpc>
                <a:spcPct val="150000"/>
              </a:lnSpc>
            </a:pPr>
            <a:r>
              <a:rPr lang="en-GB" sz="2400" dirty="0" smtClean="0"/>
              <a:t>Lord</a:t>
            </a:r>
            <a:r>
              <a:rPr lang="en-GB" sz="2400" dirty="0"/>
              <a:t>, God of </a:t>
            </a:r>
            <a:r>
              <a:rPr lang="en-GB" sz="2400" dirty="0" smtClean="0"/>
              <a:t>Abraham,</a:t>
            </a:r>
          </a:p>
          <a:p>
            <a:pPr>
              <a:lnSpc>
                <a:spcPct val="150000"/>
              </a:lnSpc>
            </a:pPr>
            <a:r>
              <a:rPr lang="en-GB" sz="2400" dirty="0" smtClean="0"/>
              <a:t>God </a:t>
            </a:r>
            <a:r>
              <a:rPr lang="en-GB" sz="2400" dirty="0"/>
              <a:t>of the prophets, God of </a:t>
            </a:r>
            <a:r>
              <a:rPr lang="en-GB" sz="2400" dirty="0" smtClean="0"/>
              <a:t>love,</a:t>
            </a:r>
          </a:p>
          <a:p>
            <a:pPr>
              <a:lnSpc>
                <a:spcPct val="150000"/>
              </a:lnSpc>
            </a:pPr>
            <a:r>
              <a:rPr lang="en-GB" sz="2400" dirty="0" smtClean="0"/>
              <a:t>You </a:t>
            </a:r>
            <a:r>
              <a:rPr lang="en-GB" sz="2400" dirty="0"/>
              <a:t>created us and you call us to live as brothers and </a:t>
            </a:r>
            <a:r>
              <a:rPr lang="en-GB" sz="2400" dirty="0" smtClean="0"/>
              <a:t>sisters.</a:t>
            </a:r>
          </a:p>
          <a:p>
            <a:pPr>
              <a:lnSpc>
                <a:spcPct val="150000"/>
              </a:lnSpc>
            </a:pPr>
            <a:r>
              <a:rPr lang="en-GB" sz="2400" dirty="0" smtClean="0"/>
              <a:t>Give </a:t>
            </a:r>
            <a:r>
              <a:rPr lang="en-GB" sz="2400" dirty="0"/>
              <a:t>us the strength daily to be instruments of </a:t>
            </a:r>
            <a:r>
              <a:rPr lang="en-GB" sz="2400" dirty="0" smtClean="0"/>
              <a:t>peace.</a:t>
            </a:r>
          </a:p>
          <a:p>
            <a:pPr>
              <a:lnSpc>
                <a:spcPct val="150000"/>
              </a:lnSpc>
            </a:pPr>
            <a:r>
              <a:rPr lang="en-GB" sz="2400" dirty="0" smtClean="0"/>
              <a:t>Enable </a:t>
            </a:r>
            <a:r>
              <a:rPr lang="en-GB" sz="2400" dirty="0"/>
              <a:t>us to see everyone who crosses our path as our brother or </a:t>
            </a:r>
            <a:r>
              <a:rPr lang="en-GB" sz="2400" dirty="0" smtClean="0"/>
              <a:t>sister.</a:t>
            </a:r>
          </a:p>
          <a:p>
            <a:pPr>
              <a:lnSpc>
                <a:spcPct val="150000"/>
              </a:lnSpc>
            </a:pPr>
            <a:r>
              <a:rPr lang="en-GB" sz="2400" b="1" dirty="0" smtClean="0"/>
              <a:t>Amen</a:t>
            </a:r>
            <a:endParaRPr lang="en-GB" sz="2400" b="1" dirty="0"/>
          </a:p>
        </p:txBody>
      </p:sp>
      <p:sp>
        <p:nvSpPr>
          <p:cNvPr id="4" name="Rectangle 3"/>
          <p:cNvSpPr/>
          <p:nvPr/>
        </p:nvSpPr>
        <p:spPr>
          <a:xfrm>
            <a:off x="3706368" y="582935"/>
            <a:ext cx="5047816" cy="523220"/>
          </a:xfrm>
          <a:prstGeom prst="rect">
            <a:avLst/>
          </a:prstGeom>
        </p:spPr>
        <p:txBody>
          <a:bodyPr wrap="square">
            <a:spAutoFit/>
          </a:bodyPr>
          <a:lstStyle/>
          <a:p>
            <a:pPr lvl="0"/>
            <a:r>
              <a:rPr lang="en-GB" sz="2800" b="1" dirty="0">
                <a:solidFill>
                  <a:prstClr val="black"/>
                </a:solidFill>
              </a:rPr>
              <a:t>Prayer of Pope Francis</a:t>
            </a:r>
          </a:p>
        </p:txBody>
      </p:sp>
    </p:spTree>
    <p:extLst>
      <p:ext uri="{BB962C8B-B14F-4D97-AF65-F5344CB8AC3E}">
        <p14:creationId xmlns:p14="http://schemas.microsoft.com/office/powerpoint/2010/main" val="37158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Education\Documents\Prayer and Liturgy\Peace Sunday 2015\Resources\A_Silhouette_of_Sadn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476672"/>
            <a:ext cx="3353880" cy="50308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96840" y="5661248"/>
            <a:ext cx="5047816" cy="830997"/>
          </a:xfrm>
          <a:prstGeom prst="rect">
            <a:avLst/>
          </a:prstGeom>
        </p:spPr>
        <p:txBody>
          <a:bodyPr wrap="square">
            <a:spAutoFit/>
          </a:bodyPr>
          <a:lstStyle/>
          <a:p>
            <a:pPr lvl="0" algn="ctr"/>
            <a:r>
              <a:rPr lang="en-GB" sz="4800" b="1" dirty="0" smtClean="0">
                <a:solidFill>
                  <a:prstClr val="black"/>
                </a:solidFill>
              </a:rPr>
              <a:t>Sophie’s Story</a:t>
            </a:r>
            <a:endParaRPr lang="en-GB" sz="4800" b="1" dirty="0">
              <a:solidFill>
                <a:prstClr val="black"/>
              </a:solidFill>
            </a:endParaRPr>
          </a:p>
        </p:txBody>
      </p:sp>
    </p:spTree>
    <p:extLst>
      <p:ext uri="{BB962C8B-B14F-4D97-AF65-F5344CB8AC3E}">
        <p14:creationId xmlns:p14="http://schemas.microsoft.com/office/powerpoint/2010/main" val="2344106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Education\Documents\Prayer and Liturgy\Peace Sunday 2015\Resources\Pope_Francis_in_March_2013_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460" y="1580599"/>
            <a:ext cx="3276600" cy="23161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07704" y="4100879"/>
            <a:ext cx="5580112" cy="1200329"/>
          </a:xfrm>
          <a:prstGeom prst="rect">
            <a:avLst/>
          </a:prstGeom>
        </p:spPr>
        <p:txBody>
          <a:bodyPr wrap="square">
            <a:spAutoFit/>
          </a:bodyPr>
          <a:lstStyle/>
          <a:p>
            <a:pPr lvl="0" algn="ctr"/>
            <a:r>
              <a:rPr lang="en-GB" sz="3600" b="1" dirty="0" smtClean="0">
                <a:solidFill>
                  <a:prstClr val="black"/>
                </a:solidFill>
              </a:rPr>
              <a:t>Pope Francis’s Message </a:t>
            </a:r>
          </a:p>
          <a:p>
            <a:pPr lvl="0" algn="ctr"/>
            <a:r>
              <a:rPr lang="en-GB" sz="3600" b="1" dirty="0" smtClean="0">
                <a:solidFill>
                  <a:prstClr val="black"/>
                </a:solidFill>
              </a:rPr>
              <a:t>for World Peace Day</a:t>
            </a:r>
            <a:endParaRPr lang="en-GB" sz="3600" b="1" dirty="0">
              <a:solidFill>
                <a:prstClr val="black"/>
              </a:solidFill>
            </a:endParaRPr>
          </a:p>
        </p:txBody>
      </p:sp>
    </p:spTree>
    <p:extLst>
      <p:ext uri="{BB962C8B-B14F-4D97-AF65-F5344CB8AC3E}">
        <p14:creationId xmlns:p14="http://schemas.microsoft.com/office/powerpoint/2010/main" val="3512745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Education\Documents\Prayer and Liturgy\Peace Sunday 2015\Resources\Pope_Francis_in_March_2013_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460" y="1268760"/>
            <a:ext cx="3276600" cy="23161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836654"/>
            <a:ext cx="9144000" cy="1200329"/>
          </a:xfrm>
          <a:prstGeom prst="rect">
            <a:avLst/>
          </a:prstGeom>
        </p:spPr>
        <p:txBody>
          <a:bodyPr wrap="square">
            <a:spAutoFit/>
          </a:bodyPr>
          <a:lstStyle/>
          <a:p>
            <a:pPr lvl="0" algn="ctr"/>
            <a:r>
              <a:rPr lang="en-GB" sz="3600" dirty="0" smtClean="0">
                <a:solidFill>
                  <a:prstClr val="black"/>
                </a:solidFill>
              </a:rPr>
              <a:t>Slavery today is seen as a crime against humanity...</a:t>
            </a:r>
          </a:p>
        </p:txBody>
      </p:sp>
      <p:sp>
        <p:nvSpPr>
          <p:cNvPr id="4" name="Rectangle 3"/>
          <p:cNvSpPr/>
          <p:nvPr/>
        </p:nvSpPr>
        <p:spPr>
          <a:xfrm>
            <a:off x="-29736" y="3783300"/>
            <a:ext cx="9173736" cy="1200329"/>
          </a:xfrm>
          <a:prstGeom prst="rect">
            <a:avLst/>
          </a:prstGeom>
        </p:spPr>
        <p:txBody>
          <a:bodyPr wrap="square">
            <a:spAutoFit/>
          </a:bodyPr>
          <a:lstStyle/>
          <a:p>
            <a:pPr lvl="0" algn="ctr"/>
            <a:r>
              <a:rPr lang="en-GB" sz="3600" dirty="0" smtClean="0">
                <a:solidFill>
                  <a:prstClr val="black"/>
                </a:solidFill>
              </a:rPr>
              <a:t>…yet millions are deprived of their freedom and live in conditions akin to slavery.</a:t>
            </a:r>
          </a:p>
        </p:txBody>
      </p:sp>
    </p:spTree>
    <p:extLst>
      <p:ext uri="{BB962C8B-B14F-4D97-AF65-F5344CB8AC3E}">
        <p14:creationId xmlns:p14="http://schemas.microsoft.com/office/powerpoint/2010/main" val="291093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200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0"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Education\Documents\Prayer and Liturgy\Peace Sunday 2015\Resources\Slavery_Parliame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532" y="332656"/>
            <a:ext cx="7566936" cy="50446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400230"/>
            <a:ext cx="9144000" cy="1446550"/>
          </a:xfrm>
          <a:prstGeom prst="rect">
            <a:avLst/>
          </a:prstGeom>
        </p:spPr>
        <p:txBody>
          <a:bodyPr wrap="square">
            <a:spAutoFit/>
          </a:bodyPr>
          <a:lstStyle/>
          <a:p>
            <a:pPr lvl="0" algn="ctr"/>
            <a:r>
              <a:rPr lang="en-GB" sz="4400" dirty="0" smtClean="0">
                <a:solidFill>
                  <a:prstClr val="black"/>
                </a:solidFill>
              </a:rPr>
              <a:t>Workers... forced to labour, poorly paid, endangered</a:t>
            </a:r>
            <a:endParaRPr lang="en-GB" sz="4400" dirty="0">
              <a:solidFill>
                <a:prstClr val="black"/>
              </a:solidFill>
            </a:endParaRPr>
          </a:p>
        </p:txBody>
      </p:sp>
    </p:spTree>
    <p:extLst>
      <p:ext uri="{BB962C8B-B14F-4D97-AF65-F5344CB8AC3E}">
        <p14:creationId xmlns:p14="http://schemas.microsoft.com/office/powerpoint/2010/main" val="335922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6033" y="318934"/>
            <a:ext cx="6731933" cy="50446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411450"/>
            <a:ext cx="9144000" cy="1446550"/>
          </a:xfrm>
          <a:prstGeom prst="rect">
            <a:avLst/>
          </a:prstGeom>
        </p:spPr>
        <p:txBody>
          <a:bodyPr wrap="square">
            <a:spAutoFit/>
          </a:bodyPr>
          <a:lstStyle/>
          <a:p>
            <a:pPr lvl="0" algn="ctr"/>
            <a:r>
              <a:rPr lang="en-GB" sz="4400" dirty="0" smtClean="0">
                <a:solidFill>
                  <a:prstClr val="black"/>
                </a:solidFill>
              </a:rPr>
              <a:t>Migrants… living and working in inhumane conditions</a:t>
            </a:r>
            <a:endParaRPr lang="en-GB" sz="4400" dirty="0">
              <a:solidFill>
                <a:prstClr val="black"/>
              </a:solidFill>
            </a:endParaRPr>
          </a:p>
        </p:txBody>
      </p:sp>
    </p:spTree>
    <p:extLst>
      <p:ext uri="{BB962C8B-B14F-4D97-AF65-F5344CB8AC3E}">
        <p14:creationId xmlns:p14="http://schemas.microsoft.com/office/powerpoint/2010/main" val="781544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400230"/>
            <a:ext cx="9144000" cy="1446550"/>
          </a:xfrm>
          <a:prstGeom prst="rect">
            <a:avLst/>
          </a:prstGeom>
        </p:spPr>
        <p:txBody>
          <a:bodyPr wrap="square">
            <a:spAutoFit/>
          </a:bodyPr>
          <a:lstStyle/>
          <a:p>
            <a:pPr lvl="0" algn="ctr"/>
            <a:r>
              <a:rPr lang="en-GB" sz="4400" dirty="0" smtClean="0">
                <a:solidFill>
                  <a:prstClr val="black"/>
                </a:solidFill>
              </a:rPr>
              <a:t>Asylum seekers… robbed of their freedom and dignity</a:t>
            </a:r>
            <a:endParaRPr lang="en-GB" sz="4400" dirty="0">
              <a:solidFill>
                <a:prstClr val="black"/>
              </a:solidFill>
            </a:endParaRPr>
          </a:p>
        </p:txBody>
      </p:sp>
      <p:pic>
        <p:nvPicPr>
          <p:cNvPr id="4098" name="Picture 2" descr="C:\Users\Education\Documents\Prayer and Liturgy\Peace Sunday 2015\Resources\refugee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00" y="328374"/>
            <a:ext cx="7589600" cy="5043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391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794</Words>
  <Application>Microsoft Office PowerPoint</Application>
  <PresentationFormat>On-screen Show (4:3)</PresentationFormat>
  <Paragraphs>96</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Education</dc:creator>
  <cp:lastModifiedBy>Education</cp:lastModifiedBy>
  <cp:revision>61</cp:revision>
  <dcterms:created xsi:type="dcterms:W3CDTF">2014-12-18T14:10:30Z</dcterms:created>
  <dcterms:modified xsi:type="dcterms:W3CDTF">2015-01-06T12:58:42Z</dcterms:modified>
</cp:coreProperties>
</file>