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6904A-C232-4964-9EC0-C500142B870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BB741-53FE-4D0A-BFBA-98E506E11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4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pray for victims of modern slavery; those denied their rights, for those denied a voice.</a:t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Lord in your mercy…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Hear our prayer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27BFA-2D34-406B-B759-A7DDA042D87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6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sz="1200" dirty="0" smtClean="0"/>
              <a:t>We pray for those working to oppose exploitation; those who welcome asylum seekers, support victims of trafficking, and combat criminal gangs exploiting people’s desperation.</a:t>
            </a:r>
          </a:p>
          <a:p>
            <a:pPr>
              <a:lnSpc>
                <a:spcPct val="150000"/>
              </a:lnSpc>
            </a:pPr>
            <a:r>
              <a:rPr lang="en-GB" sz="1200" dirty="0" smtClean="0"/>
              <a:t>Lord in your mercy… </a:t>
            </a:r>
            <a:r>
              <a:rPr lang="en-GB" sz="1200" b="1" dirty="0" smtClean="0"/>
              <a:t>Hear our prayer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27BFA-2D34-406B-B759-A7DDA042D87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6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pray for ourselves; as we recognise all people as brothers and sisters may we be inspired in our own work for justice and peace.</a:t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Lord in your mercy…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Hear our prayer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27BFA-2D34-406B-B759-A7DDA042D87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63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us pray together that prayer which reminds us that we are all beloved children of God… </a:t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Father, who art in heaven...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27BFA-2D34-406B-B759-A7DDA042D87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63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us pray together that prayer which reminds us that we are all beloved children of God… </a:t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Father, who art in heaven...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27BFA-2D34-406B-B759-A7DDA042D87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6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00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8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9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93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81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7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7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75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04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53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15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7F318-4E34-459A-B5AD-4F307B6FC1E4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70B22-E60C-4CE2-9497-39C494F16D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9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ducation\Documents\Images\Logos\High Res\PaxChristi Logo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68" y="5805264"/>
            <a:ext cx="2408882" cy="87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2210" y="857847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latin typeface="Gill Sans MT" panose="020B0502020104020203" pitchFamily="34" charset="0"/>
              </a:rPr>
              <a:t>International Conscientious Objectors’ Day</a:t>
            </a:r>
            <a:endParaRPr lang="en-GB" sz="4400" b="1" dirty="0">
              <a:latin typeface="Gill Sans MT" panose="020B0502020104020203" pitchFamily="34" charset="0"/>
            </a:endParaRPr>
          </a:p>
        </p:txBody>
      </p:sp>
      <p:pic>
        <p:nvPicPr>
          <p:cNvPr id="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58" y="2607174"/>
            <a:ext cx="4896544" cy="255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28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36010"/>
            <a:ext cx="351833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936010"/>
            <a:ext cx="4572000" cy="49859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GB" sz="2800" dirty="0" smtClean="0">
                <a:latin typeface="Gill Sans MT" panose="020B0502020104020203" pitchFamily="34" charset="0"/>
              </a:rPr>
              <a:t>Violence is not inevitable. It is a choice. We choose non-violence, as means and as end. We will liberate the strength of women and, in partnership with likeminded men, bring to birth a just and harmonious world. </a:t>
            </a:r>
          </a:p>
          <a:p>
            <a:pPr>
              <a:spcAft>
                <a:spcPts val="1200"/>
              </a:spcAft>
            </a:pPr>
            <a:r>
              <a:rPr lang="en-GB" sz="2800" dirty="0" smtClean="0">
                <a:latin typeface="Gill Sans MT" panose="020B0502020104020203" pitchFamily="34" charset="0"/>
              </a:rPr>
              <a:t>We will implement peace, which we believe to be a human right. </a:t>
            </a:r>
            <a:endParaRPr lang="en-GB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55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06368" y="1321951"/>
            <a:ext cx="5047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 smtClean="0">
                <a:solidFill>
                  <a:prstClr val="black"/>
                </a:solidFill>
              </a:rPr>
              <a:t>Bidding prayers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3468" y="2114039"/>
            <a:ext cx="5030716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The women gathered in The Hague protested against the madness and horror of war…. may we be people of peace, speaking out against violence in all of its forms.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Lord in your mercy… </a:t>
            </a:r>
            <a:r>
              <a:rPr lang="en-GB" sz="2400" b="1" dirty="0" smtClean="0"/>
              <a:t>Hear our prayer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5" y="2455305"/>
            <a:ext cx="3495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1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06368" y="1321951"/>
            <a:ext cx="5047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 smtClean="0">
                <a:solidFill>
                  <a:prstClr val="black"/>
                </a:solidFill>
              </a:rPr>
              <a:t>Bidding prayers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3468" y="2114039"/>
            <a:ext cx="5030716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The women in the Hague saw international co-operation and understanding as crucial to the building of a lasting peace… may we be people of peace, willing to listen to those we disagree with.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Lord in your mercy… </a:t>
            </a:r>
            <a:r>
              <a:rPr lang="en-GB" sz="2400" b="1" dirty="0" smtClean="0"/>
              <a:t>Hear our prayer</a:t>
            </a:r>
            <a:endParaRPr lang="en-GB" sz="24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5" y="2455305"/>
            <a:ext cx="3495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6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06368" y="1321951"/>
            <a:ext cx="5047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 smtClean="0">
                <a:solidFill>
                  <a:prstClr val="black"/>
                </a:solidFill>
              </a:rPr>
              <a:t>Bidding prayers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3468" y="2114039"/>
            <a:ext cx="50307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The women gathered at The Hague were determined to do their bit to build a just and lasting peace… may we be people of peace, giving our time and energy willingly to help others.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Lord in your mercy… </a:t>
            </a:r>
            <a:r>
              <a:rPr lang="en-GB" sz="2400" b="1" dirty="0" smtClean="0"/>
              <a:t>Hear our prayer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5" y="2455305"/>
            <a:ext cx="3495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0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00678" y="3193402"/>
            <a:ext cx="5030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And we pray as Jesus taught us…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/>
              <a:t>Our </a:t>
            </a:r>
            <a:r>
              <a:rPr lang="en-GB" sz="2400" b="1" dirty="0"/>
              <a:t>Father, who art in heaven...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5" y="2455305"/>
            <a:ext cx="3495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82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15616" y="476672"/>
            <a:ext cx="71345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Lord, you are the Prince of Peace, </a:t>
            </a:r>
            <a:br>
              <a:rPr lang="en-GB" sz="2400" dirty="0" smtClean="0"/>
            </a:br>
            <a:r>
              <a:rPr lang="en-GB" sz="2400" dirty="0" smtClean="0"/>
              <a:t>you are the light of the world. </a:t>
            </a:r>
            <a:br>
              <a:rPr lang="en-GB" sz="2400" dirty="0" smtClean="0"/>
            </a:br>
            <a:r>
              <a:rPr lang="en-GB" sz="2400" dirty="0" smtClean="0"/>
              <a:t>In you we find peace, </a:t>
            </a:r>
            <a:br>
              <a:rPr lang="en-GB" sz="2400" dirty="0" smtClean="0"/>
            </a:br>
            <a:r>
              <a:rPr lang="en-GB" sz="2400" dirty="0" smtClean="0"/>
              <a:t>and in the doing of your will is our peace.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Grant us your peace in our hearts, </a:t>
            </a:r>
            <a:br>
              <a:rPr lang="en-GB" sz="2400" dirty="0" smtClean="0"/>
            </a:br>
            <a:r>
              <a:rPr lang="en-GB" sz="2400" dirty="0" smtClean="0"/>
              <a:t>and may this peace go out from us to inspire others.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Fill us with a passion for righteousness </a:t>
            </a:r>
            <a:br>
              <a:rPr lang="en-GB" sz="2400" dirty="0" smtClean="0"/>
            </a:br>
            <a:r>
              <a:rPr lang="en-GB" sz="2400" dirty="0" smtClean="0"/>
              <a:t>and a zeal to serve where there is need. </a:t>
            </a:r>
            <a:br>
              <a:rPr lang="en-GB" sz="2400" dirty="0" smtClean="0"/>
            </a:br>
            <a:r>
              <a:rPr lang="en-GB" sz="2400" dirty="0" smtClean="0"/>
              <a:t>Fill us with a purpose that is holy, and right, and just.</a:t>
            </a:r>
            <a:br>
              <a:rPr lang="en-GB" sz="2400" dirty="0" smtClean="0"/>
            </a:br>
            <a:r>
              <a:rPr lang="en-GB" sz="2400" b="1" dirty="0" smtClean="0"/>
              <a:t>Amen </a:t>
            </a:r>
          </a:p>
        </p:txBody>
      </p:sp>
    </p:spTree>
    <p:extLst>
      <p:ext uri="{BB962C8B-B14F-4D97-AF65-F5344CB8AC3E}">
        <p14:creationId xmlns:p14="http://schemas.microsoft.com/office/powerpoint/2010/main" val="27657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ducation\Documents\Images\Logos\High Res\PaxChristi Logo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68" y="5805264"/>
            <a:ext cx="2408882" cy="87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2210" y="857847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latin typeface="Gill Sans MT" panose="020B0502020104020203" pitchFamily="34" charset="0"/>
              </a:rPr>
              <a:t>International Conscientious Objectors’ Day</a:t>
            </a:r>
            <a:endParaRPr lang="en-GB" sz="4400" b="1" dirty="0">
              <a:latin typeface="Gill Sans MT" panose="020B0502020104020203" pitchFamily="34" charset="0"/>
            </a:endParaRPr>
          </a:p>
        </p:txBody>
      </p:sp>
      <p:pic>
        <p:nvPicPr>
          <p:cNvPr id="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58" y="2607174"/>
            <a:ext cx="4896544" cy="255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8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11" y="787351"/>
            <a:ext cx="6076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9866" y="5179839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latin typeface="Gill Sans MT" panose="020B0502020104020203" pitchFamily="34" charset="0"/>
              </a:rPr>
              <a:t>Bert </a:t>
            </a:r>
            <a:r>
              <a:rPr lang="en-GB" sz="4400" dirty="0" err="1" smtClean="0">
                <a:latin typeface="Gill Sans MT" panose="020B0502020104020203" pitchFamily="34" charset="0"/>
              </a:rPr>
              <a:t>Brocklesby</a:t>
            </a:r>
            <a:endParaRPr lang="en-GB" sz="4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2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203" y="3645024"/>
            <a:ext cx="51625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0" y="352425"/>
            <a:ext cx="6076950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3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5018" y="260648"/>
            <a:ext cx="7632848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dirty="0" smtClean="0">
                <a:latin typeface="Gill Sans MT" panose="020B0502020104020203" pitchFamily="34" charset="0"/>
              </a:rPr>
              <a:t>Heavenly Father, you have endowed us with the wonderful gifts of reason and free will. Help us to use these in distinguishing between good and evil in today’s world. </a:t>
            </a:r>
          </a:p>
          <a:p>
            <a:pPr>
              <a:spcAft>
                <a:spcPts val="1200"/>
              </a:spcAft>
            </a:pPr>
            <a:r>
              <a:rPr lang="en-GB" sz="3600" dirty="0" smtClean="0">
                <a:latin typeface="Gill Sans MT" panose="020B0502020104020203" pitchFamily="34" charset="0"/>
              </a:rPr>
              <a:t>Remind us that the only obedience required of us is to your Word, however unpopular the consequences may be. </a:t>
            </a:r>
            <a:br>
              <a:rPr lang="en-GB" sz="3600" dirty="0" smtClean="0">
                <a:latin typeface="Gill Sans MT" panose="020B0502020104020203" pitchFamily="34" charset="0"/>
              </a:rPr>
            </a:br>
            <a:r>
              <a:rPr lang="en-GB" sz="3600" dirty="0" smtClean="0">
                <a:latin typeface="Gill Sans MT" panose="020B0502020104020203" pitchFamily="34" charset="0"/>
              </a:rPr>
              <a:t>We ask this through Christ our Lord</a:t>
            </a:r>
            <a:br>
              <a:rPr lang="en-GB" sz="3600" dirty="0" smtClean="0">
                <a:latin typeface="Gill Sans MT" panose="020B0502020104020203" pitchFamily="34" charset="0"/>
              </a:rPr>
            </a:br>
            <a:r>
              <a:rPr lang="en-GB" sz="3600" b="1" dirty="0" smtClean="0">
                <a:latin typeface="Gill Sans MT" panose="020B0502020104020203" pitchFamily="34" charset="0"/>
              </a:rPr>
              <a:t>Amen</a:t>
            </a:r>
            <a:endParaRPr lang="en-GB" sz="3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0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332656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Gill Sans MT" panose="020B0502020104020203" pitchFamily="34" charset="0"/>
              </a:rPr>
              <a:t>International Congress of Women</a:t>
            </a:r>
            <a:endParaRPr lang="en-GB" sz="4400" b="1" dirty="0">
              <a:latin typeface="Gill Sans MT" panose="020B05020201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02" y="1779206"/>
            <a:ext cx="515778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6722" y="515719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latin typeface="Gill Sans MT" panose="020B0502020104020203" pitchFamily="34" charset="0"/>
              </a:rPr>
              <a:t>The Hague, 1915</a:t>
            </a:r>
            <a:endParaRPr lang="en-GB" sz="36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722" y="4941168"/>
            <a:ext cx="75608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latin typeface="Gill Sans MT" panose="020B0502020104020203" pitchFamily="34" charset="0"/>
              </a:rPr>
              <a:t>The women wait at Tilbury for ships that do not arrive </a:t>
            </a:r>
            <a:br>
              <a:rPr lang="en-GB" sz="3600" dirty="0" smtClean="0">
                <a:latin typeface="Gill Sans MT" panose="020B0502020104020203" pitchFamily="34" charset="0"/>
              </a:rPr>
            </a:br>
            <a:r>
              <a:rPr lang="en-GB" dirty="0" smtClean="0">
                <a:latin typeface="Gill Sans MT" panose="020B0502020104020203" pitchFamily="34" charset="0"/>
              </a:rPr>
              <a:t>(filmed re-enactment)</a:t>
            </a:r>
            <a:endParaRPr lang="en-GB" dirty="0">
              <a:latin typeface="Gill Sans MT" panose="020B0502020104020203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348" y="980728"/>
            <a:ext cx="537958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5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702" y="1124744"/>
            <a:ext cx="24574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6438" y="690161"/>
            <a:ext cx="540170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The </a:t>
            </a:r>
            <a:r>
              <a:rPr lang="en-GB" sz="3200" dirty="0">
                <a:latin typeface="Gill Sans MT" panose="020B0502020104020203" pitchFamily="34" charset="0"/>
              </a:rPr>
              <a:t>brunt of modern war falls upon non-combatants, and the conscience of the world cannot bear the </a:t>
            </a:r>
            <a:r>
              <a:rPr lang="en-GB" sz="3200" dirty="0" smtClean="0">
                <a:latin typeface="Gill Sans MT" panose="020B0502020104020203" pitchFamily="34" charset="0"/>
              </a:rPr>
              <a:t>sight…</a:t>
            </a:r>
          </a:p>
          <a:p>
            <a:pPr>
              <a:spcAft>
                <a:spcPts val="12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Do </a:t>
            </a:r>
            <a:r>
              <a:rPr lang="en-GB" sz="3200" dirty="0">
                <a:latin typeface="Gill Sans MT" panose="020B0502020104020203" pitchFamily="34" charset="0"/>
              </a:rPr>
              <a:t>not humanity and common sense alike prompt us to join hands with the women of neutral countries, and urge our rulers to stay further bloodshed?</a:t>
            </a:r>
          </a:p>
        </p:txBody>
      </p:sp>
      <p:sp>
        <p:nvSpPr>
          <p:cNvPr id="6" name="Rectangle 5"/>
          <p:cNvSpPr/>
          <p:nvPr/>
        </p:nvSpPr>
        <p:spPr>
          <a:xfrm>
            <a:off x="6248702" y="4797152"/>
            <a:ext cx="24574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000" dirty="0" smtClean="0">
                <a:latin typeface="Gill Sans MT" panose="020B0502020104020203" pitchFamily="34" charset="0"/>
              </a:rPr>
              <a:t>Emily </a:t>
            </a:r>
            <a:r>
              <a:rPr lang="en-GB" sz="2000" dirty="0" err="1" smtClean="0">
                <a:latin typeface="Gill Sans MT" panose="020B0502020104020203" pitchFamily="34" charset="0"/>
              </a:rPr>
              <a:t>Hobhouse</a:t>
            </a:r>
            <a:endParaRPr lang="en-GB" sz="2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1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03" y="107524"/>
            <a:ext cx="714375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0110" y="3033826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We women, in International Congress assembled, protest against the madness and the horror of war, involving as It does a reckless sacrifice of human life and the destruction of so much that humanity has laboured through centuries to build up.</a:t>
            </a:r>
            <a:endParaRPr lang="en-GB" sz="3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2199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988840"/>
            <a:ext cx="808404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dirty="0" smtClean="0">
                <a:latin typeface="Gill Sans MT" panose="020B0502020104020203" pitchFamily="34" charset="0"/>
              </a:rPr>
              <a:t>What is heroic is when people come together to save the planet… If we really want to transform the world we need to reclaim peace…</a:t>
            </a:r>
          </a:p>
          <a:p>
            <a:pPr>
              <a:spcAft>
                <a:spcPts val="1200"/>
              </a:spcAft>
            </a:pPr>
            <a:r>
              <a:rPr lang="en-GB" sz="3600" dirty="0" smtClean="0">
                <a:latin typeface="Gill Sans MT" panose="020B0502020104020203" pitchFamily="34" charset="0"/>
              </a:rPr>
              <a:t>“Nobody changes the world alone. We need to come together” reiterates Nobel Peace Laureate Jody Williams</a:t>
            </a:r>
          </a:p>
          <a:p>
            <a:pPr algn="r">
              <a:spcAft>
                <a:spcPts val="1200"/>
              </a:spcAft>
            </a:pPr>
            <a:r>
              <a:rPr lang="en-GB" dirty="0" smtClean="0">
                <a:latin typeface="Gill Sans MT" panose="020B0502020104020203" pitchFamily="34" charset="0"/>
              </a:rPr>
              <a:t>From the WILPF centenary conference, 2015</a:t>
            </a:r>
            <a:endParaRPr lang="en-GB" sz="16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47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572</Words>
  <Application>Microsoft Office PowerPoint</Application>
  <PresentationFormat>On-screen Show (4:3)</PresentationFormat>
  <Paragraphs>42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16</cp:revision>
  <dcterms:created xsi:type="dcterms:W3CDTF">2015-05-06T08:42:16Z</dcterms:created>
  <dcterms:modified xsi:type="dcterms:W3CDTF">2015-05-06T10:13:33Z</dcterms:modified>
</cp:coreProperties>
</file>