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2" r:id="rId3"/>
    <p:sldId id="294" r:id="rId4"/>
    <p:sldId id="293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1" r:id="rId19"/>
    <p:sldId id="269" r:id="rId20"/>
    <p:sldId id="270" r:id="rId21"/>
    <p:sldId id="272" r:id="rId22"/>
    <p:sldId id="273" r:id="rId23"/>
    <p:sldId id="288" r:id="rId24"/>
    <p:sldId id="290" r:id="rId25"/>
    <p:sldId id="291" r:id="rId26"/>
    <p:sldId id="295" r:id="rId27"/>
    <p:sldId id="297" r:id="rId28"/>
    <p:sldId id="296" r:id="rId29"/>
    <p:sldId id="300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FFFF00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7" autoAdjust="0"/>
    <p:restoredTop sz="94676" autoAdjust="0"/>
  </p:normalViewPr>
  <p:slideViewPr>
    <p:cSldViewPr>
      <p:cViewPr varScale="1">
        <p:scale>
          <a:sx n="83" d="100"/>
          <a:sy n="83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071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50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187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99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243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216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84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603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59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893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63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18000" b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92CD3-CDFA-426D-A20E-E309DE259C9C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DE4D1-86D4-47D9-8935-6F51D04F6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165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5" Type="http://schemas.openxmlformats.org/officeDocument/2006/relationships/image" Target="../media/image30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ducation\Desktop\About Pax Christi (New)\Images\Banner_New_Crop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2886124" cy="576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53066" y="1556792"/>
            <a:ext cx="43618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Gill Sans MT" panose="020B0502020104020203" pitchFamily="34" charset="0"/>
              </a:rPr>
              <a:t>The Work </a:t>
            </a:r>
            <a:br>
              <a:rPr lang="en-GB" sz="4400" b="1" dirty="0" smtClean="0">
                <a:latin typeface="Gill Sans MT" panose="020B0502020104020203" pitchFamily="34" charset="0"/>
              </a:rPr>
            </a:br>
            <a:r>
              <a:rPr lang="en-GB" sz="4400" b="1" dirty="0" smtClean="0">
                <a:latin typeface="Gill Sans MT" panose="020B0502020104020203" pitchFamily="34" charset="0"/>
              </a:rPr>
              <a:t>of Pax Christi</a:t>
            </a:r>
            <a:endParaRPr lang="en-GB" sz="4400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53066" y="3475725"/>
            <a:ext cx="4361845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How does Pax Christi work to create world peace?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36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8954" y="260648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Peace Walks were an important part of the early work of Pax Christi.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7904" y="4572908"/>
            <a:ext cx="54360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It was recognised that meeting people in other countries was vital if they wanted to build a peaceful </a:t>
            </a:r>
            <a:r>
              <a:rPr lang="en-GB" sz="3200" dirty="0" smtClean="0">
                <a:latin typeface="Gill Sans MT" panose="020B0502020104020203" pitchFamily="34" charset="0"/>
              </a:rPr>
              <a:t>Europe.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pic>
        <p:nvPicPr>
          <p:cNvPr id="1026" name="Picture 2" descr="C:\Users\Education\Desktop\About Pax Christi (New)\walk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71443">
            <a:off x="2531585" y="1729501"/>
            <a:ext cx="4189710" cy="271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08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2420888"/>
            <a:ext cx="70066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Inspired by their experiences on these peace walks a group of young people set up a Pax Christi group in London – the beginning of Pax Christi </a:t>
            </a:r>
            <a:r>
              <a:rPr lang="en-GB" sz="3200" dirty="0" smtClean="0">
                <a:latin typeface="Gill Sans MT" panose="020B0502020104020203" pitchFamily="34" charset="0"/>
              </a:rPr>
              <a:t>UK.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20413201">
            <a:off x="391291" y="1524581"/>
            <a:ext cx="214674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i="1" cap="none" spc="0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ill Sans MT" panose="020B0502020104020203" pitchFamily="34" charset="0"/>
              </a:rPr>
              <a:t>1958</a:t>
            </a:r>
            <a:endParaRPr lang="en-US" sz="7200" b="1" i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9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9073" y="1389836"/>
            <a:ext cx="70066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As Pax Christi celebrated its 70</a:t>
            </a:r>
            <a:r>
              <a:rPr lang="en-GB" sz="3200" baseline="30000" dirty="0" smtClean="0">
                <a:latin typeface="Gill Sans MT" panose="020B0502020104020203" pitchFamily="34" charset="0"/>
              </a:rPr>
              <a:t>th</a:t>
            </a:r>
            <a:r>
              <a:rPr lang="en-GB" sz="3200" dirty="0" smtClean="0">
                <a:latin typeface="Gill Sans MT" panose="020B0502020104020203" pitchFamily="34" charset="0"/>
              </a:rPr>
              <a:t> birthday there were over 100 Pax Christi organisations in 59 countries around the world.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20413201">
            <a:off x="402740" y="493529"/>
            <a:ext cx="214674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i="1" cap="none" spc="0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ill Sans MT" panose="020B0502020104020203" pitchFamily="34" charset="0"/>
              </a:rPr>
              <a:t>2015</a:t>
            </a:r>
            <a:endParaRPr lang="en-US" sz="7200" b="1" i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ill Sans MT" panose="020B0502020104020203" pitchFamily="34" charset="0"/>
            </a:endParaRPr>
          </a:p>
        </p:txBody>
      </p:sp>
      <p:pic>
        <p:nvPicPr>
          <p:cNvPr id="5122" name="Picture 2" descr="C:\Users\Education\Desktop\About Pax Christi (New)\70 yea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38" y="3861048"/>
            <a:ext cx="8028384" cy="267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64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u="sng" dirty="0" smtClean="0">
                <a:latin typeface="Gill Sans MT" panose="020B0502020104020203" pitchFamily="34" charset="0"/>
              </a:rPr>
              <a:t>Vision and Values</a:t>
            </a:r>
            <a:endParaRPr lang="en-GB" sz="5400" b="1" u="sng" dirty="0">
              <a:latin typeface="Gill Sans MT" panose="020B0502020104020203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1556792"/>
            <a:ext cx="9144000" cy="4575794"/>
            <a:chOff x="0" y="1719010"/>
            <a:chExt cx="9144000" cy="4575794"/>
          </a:xfrm>
        </p:grpSpPr>
        <p:sp>
          <p:nvSpPr>
            <p:cNvPr id="7" name="TextBox 6"/>
            <p:cNvSpPr txBox="1"/>
            <p:nvPr/>
          </p:nvSpPr>
          <p:spPr>
            <a:xfrm>
              <a:off x="0" y="4725144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 smtClean="0">
                  <a:latin typeface="Gill Sans MT" panose="020B0502020104020203" pitchFamily="34" charset="0"/>
                </a:rPr>
                <a:t>Pax Christi’s vision is for a world where people can live in peace, free from the fear of violence in any </a:t>
              </a:r>
              <a:r>
                <a:rPr lang="en-GB" sz="3200" dirty="0" smtClean="0">
                  <a:latin typeface="Gill Sans MT" panose="020B0502020104020203" pitchFamily="34" charset="0"/>
                </a:rPr>
                <a:t>form.</a:t>
              </a:r>
              <a:endParaRPr lang="en-GB" sz="3200" dirty="0">
                <a:latin typeface="Gill Sans MT" panose="020B0502020104020203" pitchFamily="34" charset="0"/>
              </a:endParaRP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65952" y="1719010"/>
              <a:ext cx="6766456" cy="26953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0" y="6273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3200" i="1" dirty="0" smtClean="0">
                <a:latin typeface="Gill Sans MT" panose="020B0502020104020203" pitchFamily="34" charset="0"/>
              </a:rPr>
              <a:t>Peace		-	Reconciliation	-	Nonviolence</a:t>
            </a:r>
            <a:endParaRPr lang="en-GB" sz="3200" i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56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4418453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A world where human rights are </a:t>
            </a:r>
            <a:r>
              <a:rPr lang="en-GB" sz="3200" dirty="0" smtClean="0">
                <a:latin typeface="Gill Sans MT" panose="020B0502020104020203" pitchFamily="34" charset="0"/>
              </a:rPr>
              <a:t>respected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521054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Where basic needs are met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92" y="596653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Where people feel safe and </a:t>
            </a:r>
            <a:r>
              <a:rPr lang="en-GB" sz="3200" dirty="0" smtClean="0">
                <a:latin typeface="Gill Sans MT" panose="020B0502020104020203" pitchFamily="34" charset="0"/>
              </a:rPr>
              <a:t>valued.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046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Peace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5952" y="1556792"/>
            <a:ext cx="6766456" cy="269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43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5952" y="1556792"/>
            <a:ext cx="6766456" cy="26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046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Nonviolence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41891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Respects the lives of others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21099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Challenges what is not fair or just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92" y="596699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Offers alternatives to violence and </a:t>
            </a:r>
            <a:r>
              <a:rPr lang="en-GB" sz="3200" dirty="0" smtClean="0">
                <a:latin typeface="Gill Sans MT" panose="020B0502020104020203" pitchFamily="34" charset="0"/>
              </a:rPr>
              <a:t>war.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7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5952" y="1556792"/>
            <a:ext cx="6766456" cy="26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046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Reconciliation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6" y="496893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Mends damaged </a:t>
            </a:r>
            <a:r>
              <a:rPr lang="en-GB" sz="3200" dirty="0" smtClean="0">
                <a:latin typeface="Gill Sans MT" panose="020B0502020104020203" pitchFamily="34" charset="0"/>
              </a:rPr>
              <a:t>relationships.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2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u="sng" dirty="0" smtClean="0">
                <a:latin typeface="Gill Sans MT" panose="020B0502020104020203" pitchFamily="34" charset="0"/>
              </a:rPr>
              <a:t>Pax Christi People</a:t>
            </a:r>
            <a:endParaRPr lang="en-GB" sz="5400" b="1" u="sng" dirty="0">
              <a:latin typeface="Gill Sans MT" panose="020B0502020104020203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51520" y="1846470"/>
            <a:ext cx="8708720" cy="3539430"/>
            <a:chOff x="251520" y="1846470"/>
            <a:chExt cx="8708720" cy="3539430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916832"/>
              <a:ext cx="4026098" cy="33987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4445620" y="1846470"/>
              <a:ext cx="4514620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 smtClean="0">
                  <a:latin typeface="Gill Sans MT" panose="020B0502020104020203" pitchFamily="34" charset="0"/>
                </a:rPr>
                <a:t>People join Pax Christi because they believe that Christians should work towards an end to war and violence and find better ways of resolving conflicts.</a:t>
              </a:r>
              <a:endParaRPr lang="en-GB" sz="3200" dirty="0">
                <a:latin typeface="Gill Sans MT" panose="020B05020201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824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24834" y="2204864"/>
            <a:ext cx="54726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Members draw strength and encouragement from the Bible and the teachings of the Catholic </a:t>
            </a:r>
            <a:r>
              <a:rPr lang="en-GB" sz="3200" dirty="0" smtClean="0">
                <a:latin typeface="Gill Sans MT" panose="020B0502020104020203" pitchFamily="34" charset="0"/>
              </a:rPr>
              <a:t>Church.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06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8610" y="5445224"/>
            <a:ext cx="8870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Blessed are the peacemakers, for they will be called children of God.</a:t>
            </a:r>
          </a:p>
          <a:p>
            <a:pPr algn="ctr"/>
            <a:r>
              <a:rPr lang="en-GB" sz="1600" dirty="0" smtClean="0">
                <a:latin typeface="Gill Sans MT" panose="020B0502020104020203" pitchFamily="34" charset="0"/>
              </a:rPr>
              <a:t>Matthew 5: 9</a:t>
            </a:r>
            <a:endParaRPr lang="en-GB" sz="1600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1760" y="3621018"/>
            <a:ext cx="4655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Seek peace, and pursue </a:t>
            </a:r>
            <a:r>
              <a:rPr lang="en-GB" sz="3200" dirty="0" smtClean="0">
                <a:latin typeface="Gill Sans MT" panose="020B0502020104020203" pitchFamily="34" charset="0"/>
              </a:rPr>
              <a:t>it.</a:t>
            </a:r>
            <a:endParaRPr lang="en-GB" sz="3200" dirty="0" smtClean="0">
              <a:latin typeface="Gill Sans MT" panose="020B0502020104020203" pitchFamily="34" charset="0"/>
            </a:endParaRPr>
          </a:p>
          <a:p>
            <a:pPr algn="ctr"/>
            <a:r>
              <a:rPr lang="en-GB" sz="1600" dirty="0" smtClean="0">
                <a:latin typeface="Gill Sans MT" panose="020B0502020104020203" pitchFamily="34" charset="0"/>
              </a:rPr>
              <a:t>Psalm 34: 14</a:t>
            </a:r>
            <a:endParaRPr lang="en-GB" sz="1600" dirty="0">
              <a:latin typeface="Gill Sans MT" panose="020B05020201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332656"/>
            <a:ext cx="41178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My friends, what good is it for someone to say they have faith if their actions do not prove it?</a:t>
            </a:r>
          </a:p>
          <a:p>
            <a:pPr algn="ctr"/>
            <a:r>
              <a:rPr lang="en-GB" sz="1600" dirty="0" smtClean="0">
                <a:latin typeface="Gill Sans MT" panose="020B0502020104020203" pitchFamily="34" charset="0"/>
              </a:rPr>
              <a:t>James 2: 14</a:t>
            </a:r>
            <a:endParaRPr lang="en-GB" sz="1600" dirty="0">
              <a:latin typeface="Gill Sans MT" panose="020B0502020104020203" pitchFamily="34" charset="0"/>
            </a:endParaRPr>
          </a:p>
        </p:txBody>
      </p:sp>
      <p:pic>
        <p:nvPicPr>
          <p:cNvPr id="10" name="Picture 2" descr="C:\Users\Education\Desktop\About Pax Christi (New)\Bible-7066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708" y="188640"/>
            <a:ext cx="3371384" cy="224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54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924505" y="145499"/>
            <a:ext cx="3528392" cy="1368152"/>
            <a:chOff x="2646090" y="856166"/>
            <a:chExt cx="3528392" cy="1368152"/>
          </a:xfrm>
        </p:grpSpPr>
        <p:sp>
          <p:nvSpPr>
            <p:cNvPr id="2" name="Cloud Callout 1"/>
            <p:cNvSpPr/>
            <p:nvPr/>
          </p:nvSpPr>
          <p:spPr>
            <a:xfrm>
              <a:off x="2843808" y="856166"/>
              <a:ext cx="3220908" cy="1368152"/>
            </a:xfrm>
            <a:prstGeom prst="cloudCallout">
              <a:avLst>
                <a:gd name="adj1" fmla="val -43545"/>
                <a:gd name="adj2" fmla="val 68348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646090" y="1124744"/>
              <a:ext cx="35283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 smtClean="0">
                  <a:latin typeface="Gill Sans MT" panose="020B0502020104020203" pitchFamily="34" charset="0"/>
                </a:rPr>
                <a:t>Think…</a:t>
              </a:r>
              <a:endParaRPr lang="en-GB" sz="4800" b="1" dirty="0">
                <a:latin typeface="Gill Sans MT" panose="020B0502020104020203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85371" y="1988840"/>
            <a:ext cx="70066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Work in pairs to decide if you think the following statement is true. </a:t>
            </a:r>
          </a:p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What evidence can you think of to support your answer</a:t>
            </a:r>
            <a:r>
              <a:rPr lang="en-GB" sz="3200" dirty="0" smtClean="0">
                <a:latin typeface="Gill Sans MT" panose="020B0502020104020203" pitchFamily="34" charset="0"/>
              </a:rPr>
              <a:t>….?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07105" y="4437112"/>
            <a:ext cx="70066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Gill Sans MT" panose="020B0502020104020203" pitchFamily="34" charset="0"/>
              </a:rPr>
              <a:t>Christians should work for </a:t>
            </a:r>
            <a:r>
              <a:rPr lang="en-GB" sz="4400" b="1" dirty="0" smtClean="0">
                <a:latin typeface="Gill Sans MT" panose="020B0502020104020203" pitchFamily="34" charset="0"/>
              </a:rPr>
              <a:t>peace.</a:t>
            </a:r>
            <a:endParaRPr lang="en-GB" sz="44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21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ducation\Desktop\About Pax Christi (New)\JohannesPaul2-portra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005064"/>
            <a:ext cx="2066925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51520" y="476671"/>
            <a:ext cx="8352928" cy="3312368"/>
            <a:chOff x="539552" y="1700808"/>
            <a:chExt cx="8352928" cy="3312368"/>
          </a:xfrm>
        </p:grpSpPr>
        <p:sp>
          <p:nvSpPr>
            <p:cNvPr id="2" name="Oval Callout 1"/>
            <p:cNvSpPr/>
            <p:nvPr/>
          </p:nvSpPr>
          <p:spPr>
            <a:xfrm>
              <a:off x="539552" y="1700808"/>
              <a:ext cx="8352928" cy="3312368"/>
            </a:xfrm>
            <a:prstGeom prst="wedgeEllipseCallout">
              <a:avLst>
                <a:gd name="adj1" fmla="val 25418"/>
                <a:gd name="adj2" fmla="val 8113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99073" y="2132855"/>
              <a:ext cx="700666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 smtClean="0">
                  <a:latin typeface="Gill Sans MT" panose="020B0502020104020203" pitchFamily="34" charset="0"/>
                </a:rPr>
                <a:t>“Movements like yours are precious. They help draw people’s attention to the violence which shatters the harmony between human beings which is at the heart of </a:t>
              </a:r>
              <a:r>
                <a:rPr lang="en-GB" sz="3200" dirty="0" smtClean="0">
                  <a:latin typeface="Gill Sans MT" panose="020B0502020104020203" pitchFamily="34" charset="0"/>
                </a:rPr>
                <a:t>creation.”</a:t>
              </a:r>
              <a:endParaRPr lang="en-GB" sz="3200" dirty="0">
                <a:latin typeface="Gill Sans MT" panose="020B0502020104020203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-10264" y="5949280"/>
            <a:ext cx="7006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Gill Sans MT" panose="020B0502020104020203" pitchFamily="34" charset="0"/>
              </a:rPr>
              <a:t>Pope John Paul II to Pax Christi International</a:t>
            </a:r>
            <a:endParaRPr lang="en-GB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12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37858" y="548680"/>
            <a:ext cx="83871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“Peace is the fruit of anxious daily care to see that everyone lives in the justice that God </a:t>
            </a:r>
            <a:r>
              <a:rPr lang="en-GB" sz="3200" dirty="0" smtClean="0">
                <a:latin typeface="Gill Sans MT" panose="020B0502020104020203" pitchFamily="34" charset="0"/>
              </a:rPr>
              <a:t>intends.”</a:t>
            </a:r>
            <a:endParaRPr lang="en-GB" sz="3200" dirty="0" smtClean="0">
              <a:latin typeface="Gill Sans MT" panose="020B0502020104020203" pitchFamily="34" charset="0"/>
            </a:endParaRPr>
          </a:p>
          <a:p>
            <a:pPr algn="ctr"/>
            <a:r>
              <a:rPr lang="en-GB" sz="1600" dirty="0" err="1" smtClean="0">
                <a:latin typeface="Gill Sans MT" panose="020B0502020104020203" pitchFamily="34" charset="0"/>
              </a:rPr>
              <a:t>Populorum</a:t>
            </a:r>
            <a:r>
              <a:rPr lang="en-GB" sz="1600" dirty="0" smtClean="0">
                <a:latin typeface="Gill Sans MT" panose="020B0502020104020203" pitchFamily="34" charset="0"/>
              </a:rPr>
              <a:t> </a:t>
            </a:r>
            <a:r>
              <a:rPr lang="en-GB" sz="1600" dirty="0" err="1" smtClean="0">
                <a:latin typeface="Gill Sans MT" panose="020B0502020104020203" pitchFamily="34" charset="0"/>
              </a:rPr>
              <a:t>Progressio</a:t>
            </a:r>
            <a:r>
              <a:rPr lang="en-GB" sz="1600" dirty="0" smtClean="0">
                <a:latin typeface="Gill Sans MT" panose="020B0502020104020203" pitchFamily="34" charset="0"/>
              </a:rPr>
              <a:t> #76</a:t>
            </a:r>
            <a:endParaRPr lang="en-GB" sz="1600" dirty="0">
              <a:latin typeface="Gill Sans MT" panose="020B0502020104020203" pitchFamily="34" charset="0"/>
            </a:endParaRPr>
          </a:p>
        </p:txBody>
      </p:sp>
      <p:pic>
        <p:nvPicPr>
          <p:cNvPr id="10242" name="Picture 2" descr="C:\Users\Education\Pictures\Greenbelt 2012\IMG_15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284" y="2616314"/>
            <a:ext cx="5342336" cy="400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19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3528" y="4869160"/>
            <a:ext cx="83871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“Peace remains an empty word unless it is translated into social structures which rest on truth and justice, on freedom and </a:t>
            </a:r>
            <a:r>
              <a:rPr lang="en-GB" sz="3200" dirty="0" smtClean="0">
                <a:latin typeface="Gill Sans MT" panose="020B0502020104020203" pitchFamily="34" charset="0"/>
              </a:rPr>
              <a:t>love.”</a:t>
            </a:r>
            <a:endParaRPr lang="en-GB" sz="3200" dirty="0" smtClean="0">
              <a:latin typeface="Gill Sans MT" panose="020B0502020104020203" pitchFamily="34" charset="0"/>
            </a:endParaRPr>
          </a:p>
          <a:p>
            <a:pPr algn="ctr"/>
            <a:r>
              <a:rPr lang="en-GB" sz="1600" dirty="0" err="1" smtClean="0">
                <a:latin typeface="Gill Sans MT" panose="020B0502020104020203" pitchFamily="34" charset="0"/>
              </a:rPr>
              <a:t>Pacem</a:t>
            </a:r>
            <a:r>
              <a:rPr lang="en-GB" sz="1600" dirty="0" smtClean="0">
                <a:latin typeface="Gill Sans MT" panose="020B0502020104020203" pitchFamily="34" charset="0"/>
              </a:rPr>
              <a:t> in </a:t>
            </a:r>
            <a:r>
              <a:rPr lang="en-GB" sz="1600" dirty="0" err="1" smtClean="0">
                <a:latin typeface="Gill Sans MT" panose="020B0502020104020203" pitchFamily="34" charset="0"/>
              </a:rPr>
              <a:t>Terris</a:t>
            </a:r>
            <a:r>
              <a:rPr lang="en-GB" sz="1600" dirty="0" smtClean="0">
                <a:latin typeface="Gill Sans MT" panose="020B0502020104020203" pitchFamily="34" charset="0"/>
              </a:rPr>
              <a:t> #167</a:t>
            </a:r>
            <a:endParaRPr lang="en-GB" sz="1600" dirty="0">
              <a:latin typeface="Gill Sans MT" panose="020B0502020104020203" pitchFamily="34" charset="0"/>
            </a:endParaRPr>
          </a:p>
        </p:txBody>
      </p:sp>
      <p:pic>
        <p:nvPicPr>
          <p:cNvPr id="11266" name="Picture 2" descr="C:\Users\Education\Documents\Greenbelt\Greenbelt 2013\Stall\Possible Pictures\aei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11062"/>
            <a:ext cx="6658996" cy="440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47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Education\Desktop\About Pax Christi (New)\People\IMG_023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34"/>
          <a:stretch/>
        </p:blipFill>
        <p:spPr bwMode="auto">
          <a:xfrm>
            <a:off x="4211960" y="0"/>
            <a:ext cx="2506226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Education\Desktop\About Pax Christi (New)\People\IMG_26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1" y="-4716"/>
            <a:ext cx="2563895" cy="192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Education\Desktop\About Pax Christi (New)\People\04e 24.5.14 Anne Dodd gives Chair's report to Pax Christi AGM in Liverpoo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603" y="1753930"/>
            <a:ext cx="1138074" cy="91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Education\Desktop\About Pax Christi (New)\People\IMG_047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406" y="1464893"/>
            <a:ext cx="1974710" cy="147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Education\Desktop\About Pax Christi (New)\People\2013-07-27 13.02.1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2" t="2694" r="29193" b="8963"/>
          <a:stretch/>
        </p:blipFill>
        <p:spPr bwMode="auto">
          <a:xfrm>
            <a:off x="7955225" y="2667520"/>
            <a:ext cx="1196891" cy="155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Education\Desktop\About Pax Christi (New)\People\SAM_067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56484"/>
            <a:ext cx="1709736" cy="256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3528" y="4221088"/>
            <a:ext cx="83871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Inspired by the teachings of </a:t>
            </a:r>
            <a:r>
              <a:rPr lang="en-GB" sz="3200" dirty="0" smtClean="0">
                <a:latin typeface="Gill Sans MT" panose="020B0502020104020203" pitchFamily="34" charset="0"/>
              </a:rPr>
              <a:t>Christ </a:t>
            </a:r>
            <a:r>
              <a:rPr lang="en-GB" sz="3200" dirty="0" smtClean="0">
                <a:latin typeface="Gill Sans MT" panose="020B0502020104020203" pitchFamily="34" charset="0"/>
              </a:rPr>
              <a:t>and the church, Pax Christi members work tirelessly for peace in their homes and families, their communities and places of work, and in the wider </a:t>
            </a:r>
            <a:r>
              <a:rPr lang="en-GB" sz="3200" dirty="0" smtClean="0">
                <a:latin typeface="Gill Sans MT" panose="020B0502020104020203" pitchFamily="34" charset="0"/>
              </a:rPr>
              <a:t>world.</a:t>
            </a:r>
            <a:endParaRPr lang="en-GB" sz="1600" dirty="0">
              <a:latin typeface="Gill Sans MT" panose="020B0502020104020203" pitchFamily="34" charset="0"/>
            </a:endParaRPr>
          </a:p>
        </p:txBody>
      </p:sp>
      <p:pic>
        <p:nvPicPr>
          <p:cNvPr id="1030" name="Picture 6" descr="C:\Users\Education\Desktop\About Pax Christi (New)\People\IMG_020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926" y="-4716"/>
            <a:ext cx="1281033" cy="192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Education\Desktop\About Pax Christi (New)\People\IMG_021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431519" cy="214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Education\Desktop\About Pax Christi (New)\People\SAM_045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519" y="0"/>
            <a:ext cx="1521122" cy="228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Education\Desktop\About Pax Christi (New)\People\IMG_020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882" y="2281684"/>
            <a:ext cx="1290044" cy="193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Education\Desktop\About Pax Christi (New)\People\SAM_068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740" y="3025900"/>
            <a:ext cx="1786276" cy="11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Education\Desktop\About Pax Christi (New)\People\R001078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057" y="2938786"/>
            <a:ext cx="1711544" cy="128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ducation\Documents\Images\Logos\High Res\PaxChristi Logo Large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641" y="1916832"/>
            <a:ext cx="3128962" cy="113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Education\Desktop\About Pax Christi (New)\People\IMG_2042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2656032"/>
            <a:ext cx="2088232" cy="156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29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ction Button: Forward or Next 7">
            <a:hlinkClick r:id="rId2" action="ppaction://hlinksldjump" highlightClick="1"/>
          </p:cNvPr>
          <p:cNvSpPr/>
          <p:nvPr/>
        </p:nvSpPr>
        <p:spPr>
          <a:xfrm>
            <a:off x="2051720" y="4973156"/>
            <a:ext cx="57606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1619672" y="5517232"/>
            <a:ext cx="1440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cap="small" dirty="0" smtClean="0">
                <a:latin typeface="Gill Sans MT" panose="020B0502020104020203" pitchFamily="34" charset="0"/>
              </a:rPr>
              <a:t>Play Again</a:t>
            </a:r>
            <a:endParaRPr lang="en-GB" sz="3200" b="1" cap="small" dirty="0">
              <a:latin typeface="Gill Sans MT" panose="020B0502020104020203" pitchFamily="34" charset="0"/>
            </a:endParaRPr>
          </a:p>
        </p:txBody>
      </p:sp>
      <p:sp>
        <p:nvSpPr>
          <p:cNvPr id="12" name="Action Button: Forward or Next 11">
            <a:hlinkClick r:id="" action="ppaction://hlinkshowjump?jump=nextslide" highlightClick="1"/>
          </p:cNvPr>
          <p:cNvSpPr/>
          <p:nvPr/>
        </p:nvSpPr>
        <p:spPr>
          <a:xfrm>
            <a:off x="6228184" y="4973156"/>
            <a:ext cx="57606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5508104" y="5763453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cap="small" dirty="0" smtClean="0">
                <a:latin typeface="Gill Sans MT" panose="020B0502020104020203" pitchFamily="34" charset="0"/>
              </a:rPr>
              <a:t>Answers</a:t>
            </a:r>
            <a:endParaRPr lang="en-GB" sz="3200" b="1" cap="small" dirty="0">
              <a:latin typeface="Gill Sans MT" panose="020B05020201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99073" y="2060848"/>
            <a:ext cx="70066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Gill Sans MT" panose="020B0502020104020203" pitchFamily="34" charset="0"/>
              </a:rPr>
              <a:t>You now have 3 minutes to complete the </a:t>
            </a:r>
            <a:r>
              <a:rPr lang="en-GB" sz="3200" b="1" dirty="0" smtClean="0">
                <a:latin typeface="Gill Sans MT" panose="020B0502020104020203" pitchFamily="34" charset="0"/>
              </a:rPr>
              <a:t>quiz.</a:t>
            </a:r>
            <a:endParaRPr lang="en-GB" sz="32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21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ducation\Desktop\About Pax Christi (New)\quiz_answer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"/>
          <a:stretch/>
        </p:blipFill>
        <p:spPr bwMode="auto">
          <a:xfrm>
            <a:off x="827584" y="332656"/>
            <a:ext cx="7494014" cy="616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04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5371" y="2708920"/>
            <a:ext cx="70066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We are now going to take a closer look at the ways in which Pax Christi works for peace by looking at the work of four Pax Christi members, Kate, Chris, Ann, and Christopher.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66" y="18864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How does Pax Christi </a:t>
            </a:r>
            <a:br>
              <a:rPr lang="en-GB" sz="4800" b="1" dirty="0" smtClean="0">
                <a:latin typeface="Gill Sans MT" panose="020B0502020104020203" pitchFamily="34" charset="0"/>
              </a:rPr>
            </a:br>
            <a:r>
              <a:rPr lang="en-GB" sz="4800" b="1" dirty="0" smtClean="0">
                <a:latin typeface="Gill Sans MT" panose="020B0502020104020203" pitchFamily="34" charset="0"/>
              </a:rPr>
              <a:t>work for peace?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53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66" y="18864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How does Pax Christi </a:t>
            </a:r>
            <a:br>
              <a:rPr lang="en-GB" sz="4800" b="1" dirty="0" smtClean="0">
                <a:latin typeface="Gill Sans MT" panose="020B0502020104020203" pitchFamily="34" charset="0"/>
              </a:rPr>
            </a:br>
            <a:r>
              <a:rPr lang="en-GB" sz="4800" b="1" dirty="0" smtClean="0">
                <a:latin typeface="Gill Sans MT" panose="020B0502020104020203" pitchFamily="34" charset="0"/>
              </a:rPr>
              <a:t>work for peace?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5371" y="1758300"/>
            <a:ext cx="70066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Looking at the stories of Chris, Ann, Kate, and Christopher…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3068960"/>
            <a:ext cx="7578218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 smtClean="0">
                <a:latin typeface="Gill Sans MT" panose="020B0502020104020203" pitchFamily="34" charset="0"/>
              </a:rPr>
              <a:t>What do they do for peace?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 smtClean="0">
                <a:latin typeface="Gill Sans MT" panose="020B0502020104020203" pitchFamily="34" charset="0"/>
              </a:rPr>
              <a:t>What is their motivation?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 smtClean="0">
                <a:latin typeface="Gill Sans MT" panose="020B0502020104020203" pitchFamily="34" charset="0"/>
              </a:rPr>
              <a:t>What are the risks involved?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Gill Sans MT" panose="020B0502020104020203" pitchFamily="34" charset="0"/>
              </a:rPr>
              <a:t>What do they hope to achieve?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 smtClean="0">
                <a:latin typeface="Gill Sans MT" panose="020B0502020104020203" pitchFamily="34" charset="0"/>
              </a:rPr>
              <a:t>Do you think they will be successful?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 smtClean="0">
                <a:latin typeface="Gill Sans MT" panose="020B0502020104020203" pitchFamily="34" charset="0"/>
              </a:rPr>
              <a:t>Is there anything more would you want to know?</a:t>
            </a:r>
            <a:endParaRPr lang="en-GB" sz="32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2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1436" y="4348628"/>
            <a:ext cx="2952328" cy="2229024"/>
            <a:chOff x="1475656" y="4149080"/>
            <a:chExt cx="2952328" cy="2229024"/>
          </a:xfrm>
        </p:grpSpPr>
        <p:sp>
          <p:nvSpPr>
            <p:cNvPr id="7" name="TextBox 6"/>
            <p:cNvSpPr txBox="1"/>
            <p:nvPr/>
          </p:nvSpPr>
          <p:spPr>
            <a:xfrm>
              <a:off x="1475656" y="4149080"/>
              <a:ext cx="29523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>
                  <a:latin typeface="Gill Sans MT" panose="020B0502020104020203" pitchFamily="34" charset="0"/>
                </a:rPr>
                <a:t>Education</a:t>
              </a:r>
              <a:endParaRPr lang="en-GB" sz="2800" b="1" dirty="0">
                <a:latin typeface="Gill Sans MT" panose="020B0502020104020203" pitchFamily="34" charset="0"/>
              </a:endParaRPr>
            </a:p>
          </p:txBody>
        </p:sp>
        <p:pic>
          <p:nvPicPr>
            <p:cNvPr id="8" name="Picture 2" descr="C:\Users\Education\Documents\Greenbelt\Greenbelt 2013\Stall\Possible Pictures\Icon9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1481" y="4682564"/>
              <a:ext cx="2260718" cy="169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4761796" y="4348628"/>
            <a:ext cx="2952328" cy="2260132"/>
            <a:chOff x="4716016" y="4149080"/>
            <a:chExt cx="2952328" cy="2260132"/>
          </a:xfrm>
        </p:grpSpPr>
        <p:sp>
          <p:nvSpPr>
            <p:cNvPr id="10" name="TextBox 9"/>
            <p:cNvSpPr txBox="1"/>
            <p:nvPr/>
          </p:nvSpPr>
          <p:spPr>
            <a:xfrm>
              <a:off x="4716016" y="4149080"/>
              <a:ext cx="29523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>
                  <a:latin typeface="Gill Sans MT" panose="020B0502020104020203" pitchFamily="34" charset="0"/>
                </a:rPr>
                <a:t>Prayer</a:t>
              </a:r>
              <a:endParaRPr lang="en-GB" sz="2800" b="1" dirty="0">
                <a:latin typeface="Gill Sans MT" panose="020B0502020104020203" pitchFamily="34" charset="0"/>
              </a:endParaRPr>
            </a:p>
          </p:txBody>
        </p:sp>
        <p:pic>
          <p:nvPicPr>
            <p:cNvPr id="11" name="Picture 3" descr="C:\Users\Education\Documents\Greenbelt\Greenbelt 2013\Stall\Possible Pictures\prayerprotest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5287" y="4672300"/>
              <a:ext cx="2250886" cy="1736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1521436" y="1890433"/>
            <a:ext cx="2952328" cy="2218759"/>
            <a:chOff x="1475656" y="1690885"/>
            <a:chExt cx="2952328" cy="2218759"/>
          </a:xfrm>
        </p:grpSpPr>
        <p:sp>
          <p:nvSpPr>
            <p:cNvPr id="13" name="TextBox 12"/>
            <p:cNvSpPr txBox="1"/>
            <p:nvPr/>
          </p:nvSpPr>
          <p:spPr>
            <a:xfrm>
              <a:off x="1475656" y="3386424"/>
              <a:ext cx="29523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>
                  <a:latin typeface="Gill Sans MT" panose="020B0502020104020203" pitchFamily="34" charset="0"/>
                </a:rPr>
                <a:t>Campaigning</a:t>
              </a:r>
              <a:endParaRPr lang="en-GB" sz="2800" b="1" dirty="0">
                <a:latin typeface="Gill Sans MT" panose="020B0502020104020203" pitchFamily="34" charset="0"/>
              </a:endParaRPr>
            </a:p>
          </p:txBody>
        </p:sp>
        <p:pic>
          <p:nvPicPr>
            <p:cNvPr id="14" name="Picture 4" descr="C:\Users\Education\Documents\Greenbelt\Greenbelt 2013\Stall\Possible Pictures\Jeju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1461" y="1690885"/>
              <a:ext cx="2260718" cy="1695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Plus 14"/>
          <p:cNvSpPr/>
          <p:nvPr/>
        </p:nvSpPr>
        <p:spPr>
          <a:xfrm>
            <a:off x="217310" y="836712"/>
            <a:ext cx="8784976" cy="6770608"/>
          </a:xfrm>
          <a:prstGeom prst="mathPlus">
            <a:avLst>
              <a:gd name="adj1" fmla="val 62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761796" y="1890432"/>
            <a:ext cx="2952328" cy="2210474"/>
            <a:chOff x="4716016" y="1690884"/>
            <a:chExt cx="2952328" cy="2210474"/>
          </a:xfrm>
        </p:grpSpPr>
        <p:sp>
          <p:nvSpPr>
            <p:cNvPr id="17" name="TextBox 16"/>
            <p:cNvSpPr txBox="1"/>
            <p:nvPr/>
          </p:nvSpPr>
          <p:spPr>
            <a:xfrm>
              <a:off x="4716016" y="3378138"/>
              <a:ext cx="29523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>
                  <a:latin typeface="Gill Sans MT" panose="020B0502020104020203" pitchFamily="34" charset="0"/>
                </a:rPr>
                <a:t>Solidarity</a:t>
              </a:r>
              <a:endParaRPr lang="en-GB" sz="2800" b="1" dirty="0">
                <a:latin typeface="Gill Sans MT" panose="020B0502020104020203" pitchFamily="34" charset="0"/>
              </a:endParaRPr>
            </a:p>
          </p:txBody>
        </p:sp>
        <p:pic>
          <p:nvPicPr>
            <p:cNvPr id="18" name="Picture 5" descr="C:\Users\Education\Documents\Greenbelt\Greenbelt 2013\Stall\Possible Pictures\peace flag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7344" y="1690884"/>
              <a:ext cx="2249671" cy="16872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/>
          <p:cNvSpPr txBox="1"/>
          <p:nvPr/>
        </p:nvSpPr>
        <p:spPr>
          <a:xfrm>
            <a:off x="6866" y="18864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How Pax Christi works </a:t>
            </a:r>
            <a:br>
              <a:rPr lang="en-GB" sz="4800" b="1" dirty="0" smtClean="0">
                <a:latin typeface="Gill Sans MT" panose="020B0502020104020203" pitchFamily="34" charset="0"/>
              </a:rPr>
            </a:br>
            <a:r>
              <a:rPr lang="en-GB" sz="4800" b="1" dirty="0" smtClean="0">
                <a:latin typeface="Gill Sans MT" panose="020B0502020104020203" pitchFamily="34" charset="0"/>
              </a:rPr>
              <a:t>for peace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68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1436" y="4348628"/>
            <a:ext cx="2952328" cy="2229024"/>
            <a:chOff x="1475656" y="4149080"/>
            <a:chExt cx="2952328" cy="2229024"/>
          </a:xfrm>
        </p:grpSpPr>
        <p:sp>
          <p:nvSpPr>
            <p:cNvPr id="7" name="TextBox 6"/>
            <p:cNvSpPr txBox="1"/>
            <p:nvPr/>
          </p:nvSpPr>
          <p:spPr>
            <a:xfrm>
              <a:off x="1475656" y="4149080"/>
              <a:ext cx="29523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>
                  <a:latin typeface="Gill Sans MT" panose="020B0502020104020203" pitchFamily="34" charset="0"/>
                </a:rPr>
                <a:t>Education</a:t>
              </a:r>
              <a:endParaRPr lang="en-GB" sz="2800" b="1" dirty="0">
                <a:latin typeface="Gill Sans MT" panose="020B0502020104020203" pitchFamily="34" charset="0"/>
              </a:endParaRPr>
            </a:p>
          </p:txBody>
        </p:sp>
        <p:pic>
          <p:nvPicPr>
            <p:cNvPr id="8" name="Picture 2" descr="C:\Users\Education\Documents\Greenbelt\Greenbelt 2013\Stall\Possible Pictures\Icon9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1481" y="4682564"/>
              <a:ext cx="2260718" cy="169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4761796" y="4348628"/>
            <a:ext cx="2952328" cy="2260132"/>
            <a:chOff x="4716016" y="4149080"/>
            <a:chExt cx="2952328" cy="2260132"/>
          </a:xfrm>
        </p:grpSpPr>
        <p:sp>
          <p:nvSpPr>
            <p:cNvPr id="10" name="TextBox 9"/>
            <p:cNvSpPr txBox="1"/>
            <p:nvPr/>
          </p:nvSpPr>
          <p:spPr>
            <a:xfrm>
              <a:off x="4716016" y="4149080"/>
              <a:ext cx="29523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>
                  <a:latin typeface="Gill Sans MT" panose="020B0502020104020203" pitchFamily="34" charset="0"/>
                </a:rPr>
                <a:t>Prayer</a:t>
              </a:r>
              <a:endParaRPr lang="en-GB" sz="2800" b="1" dirty="0">
                <a:latin typeface="Gill Sans MT" panose="020B0502020104020203" pitchFamily="34" charset="0"/>
              </a:endParaRPr>
            </a:p>
          </p:txBody>
        </p:sp>
        <p:pic>
          <p:nvPicPr>
            <p:cNvPr id="11" name="Picture 3" descr="C:\Users\Education\Documents\Greenbelt\Greenbelt 2013\Stall\Possible Pictures\prayerprotest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5287" y="4672300"/>
              <a:ext cx="2250886" cy="1736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1521436" y="1890433"/>
            <a:ext cx="2952328" cy="2218759"/>
            <a:chOff x="1475656" y="1690885"/>
            <a:chExt cx="2952328" cy="2218759"/>
          </a:xfrm>
        </p:grpSpPr>
        <p:sp>
          <p:nvSpPr>
            <p:cNvPr id="13" name="TextBox 12"/>
            <p:cNvSpPr txBox="1"/>
            <p:nvPr/>
          </p:nvSpPr>
          <p:spPr>
            <a:xfrm>
              <a:off x="1475656" y="3386424"/>
              <a:ext cx="29523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>
                  <a:latin typeface="Gill Sans MT" panose="020B0502020104020203" pitchFamily="34" charset="0"/>
                </a:rPr>
                <a:t>Campaigning</a:t>
              </a:r>
              <a:endParaRPr lang="en-GB" sz="2800" b="1" dirty="0">
                <a:latin typeface="Gill Sans MT" panose="020B0502020104020203" pitchFamily="34" charset="0"/>
              </a:endParaRPr>
            </a:p>
          </p:txBody>
        </p:sp>
        <p:pic>
          <p:nvPicPr>
            <p:cNvPr id="14" name="Picture 4" descr="C:\Users\Education\Documents\Greenbelt\Greenbelt 2013\Stall\Possible Pictures\Jeju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1461" y="1690885"/>
              <a:ext cx="2260718" cy="1695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Plus 14"/>
          <p:cNvSpPr/>
          <p:nvPr/>
        </p:nvSpPr>
        <p:spPr>
          <a:xfrm>
            <a:off x="217310" y="836712"/>
            <a:ext cx="8784976" cy="6770608"/>
          </a:xfrm>
          <a:prstGeom prst="mathPlus">
            <a:avLst>
              <a:gd name="adj1" fmla="val 62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761796" y="1890432"/>
            <a:ext cx="2952328" cy="2210474"/>
            <a:chOff x="4716016" y="1690884"/>
            <a:chExt cx="2952328" cy="2210474"/>
          </a:xfrm>
        </p:grpSpPr>
        <p:sp>
          <p:nvSpPr>
            <p:cNvPr id="17" name="TextBox 16"/>
            <p:cNvSpPr txBox="1"/>
            <p:nvPr/>
          </p:nvSpPr>
          <p:spPr>
            <a:xfrm>
              <a:off x="4716016" y="3378138"/>
              <a:ext cx="29523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smtClean="0">
                  <a:latin typeface="Gill Sans MT" panose="020B0502020104020203" pitchFamily="34" charset="0"/>
                </a:rPr>
                <a:t>Solidarity</a:t>
              </a:r>
              <a:endParaRPr lang="en-GB" sz="2800" b="1" dirty="0">
                <a:latin typeface="Gill Sans MT" panose="020B0502020104020203" pitchFamily="34" charset="0"/>
              </a:endParaRPr>
            </a:p>
          </p:txBody>
        </p:sp>
        <p:pic>
          <p:nvPicPr>
            <p:cNvPr id="18" name="Picture 5" descr="C:\Users\Education\Documents\Greenbelt\Greenbelt 2013\Stall\Possible Pictures\peace flag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7344" y="1690884"/>
              <a:ext cx="2249671" cy="16872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/>
          <p:cNvSpPr txBox="1"/>
          <p:nvPr/>
        </p:nvSpPr>
        <p:spPr>
          <a:xfrm>
            <a:off x="0" y="33265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Gill Sans MT" panose="020B0502020104020203" pitchFamily="34" charset="0"/>
              </a:rPr>
              <a:t>What do you think is the most important area of Pax Christi’s work and why?</a:t>
            </a:r>
          </a:p>
        </p:txBody>
      </p:sp>
    </p:spTree>
    <p:extLst>
      <p:ext uri="{BB962C8B-B14F-4D97-AF65-F5344CB8AC3E}">
        <p14:creationId xmlns:p14="http://schemas.microsoft.com/office/powerpoint/2010/main" val="346948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85371" y="1988840"/>
            <a:ext cx="70066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Gill Sans MT" panose="020B0502020104020203" pitchFamily="34" charset="0"/>
              </a:rPr>
              <a:t>In this lesson we are going to look at the work of one Christian organisation </a:t>
            </a:r>
            <a:r>
              <a:rPr lang="en-GB" sz="3200" b="1" dirty="0" smtClean="0">
                <a:latin typeface="Gill Sans MT" panose="020B0502020104020203" pitchFamily="34" charset="0"/>
              </a:rPr>
              <a:t>which believes that </a:t>
            </a:r>
            <a:r>
              <a:rPr lang="en-GB" sz="3200" b="1" dirty="0" smtClean="0">
                <a:latin typeface="Gill Sans MT" panose="020B0502020104020203" pitchFamily="34" charset="0"/>
              </a:rPr>
              <a:t>work for peace is fundamental to life as a Christian.</a:t>
            </a:r>
            <a:endParaRPr lang="en-GB" sz="32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18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Education\Documents\Images\Logos\High Res\PaxChristi Logo 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986" y="332656"/>
            <a:ext cx="4622028" cy="168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12" y="213459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3600" b="1" dirty="0" smtClean="0">
                <a:latin typeface="Gill Sans MT" panose="020B0502020104020203" pitchFamily="34" charset="0"/>
              </a:rPr>
              <a:t>Putting peace into action since 1945</a:t>
            </a:r>
            <a:endParaRPr lang="en-GB" sz="3600" b="1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24544" y="6273225"/>
            <a:ext cx="9793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en-GB" sz="3200" i="1" dirty="0">
                <a:solidFill>
                  <a:prstClr val="black"/>
                </a:solidFill>
                <a:latin typeface="Gill Sans MT" panose="020B0502020104020203" pitchFamily="34" charset="0"/>
              </a:rPr>
              <a:t>Peace		-	Reconciliation	-	Nonviolence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3140968"/>
            <a:ext cx="8352928" cy="25237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3200" b="1" u="sng" smtClean="0">
                <a:latin typeface="Gill Sans MT" panose="020B0502020104020203" pitchFamily="34" charset="0"/>
              </a:rPr>
              <a:t>More information</a:t>
            </a:r>
            <a:endParaRPr lang="en-GB" sz="3200" b="1" dirty="0" smtClean="0">
              <a:latin typeface="Gill Sans MT" panose="020B0502020104020203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www.paxchristi.org.uk</a:t>
            </a:r>
          </a:p>
          <a:p>
            <a:pPr algn="ctr">
              <a:spcAft>
                <a:spcPts val="12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www.paxchristi.net</a:t>
            </a:r>
          </a:p>
          <a:p>
            <a:pPr algn="ctr">
              <a:spcAft>
                <a:spcPts val="1200"/>
              </a:spcAft>
            </a:pPr>
            <a:r>
              <a:rPr lang="en-GB" sz="3200" dirty="0" smtClean="0">
                <a:latin typeface="Gill Sans MT" panose="020B0502020104020203" pitchFamily="34" charset="0"/>
              </a:rPr>
              <a:t>Twitter:  @</a:t>
            </a:r>
            <a:r>
              <a:rPr lang="en-GB" sz="3200" dirty="0" err="1" smtClean="0">
                <a:latin typeface="Gill Sans MT" panose="020B0502020104020203" pitchFamily="34" charset="0"/>
              </a:rPr>
              <a:t>paxchristiuk</a:t>
            </a:r>
            <a:endParaRPr lang="en-GB" sz="32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25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66" y="332656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latin typeface="Gill Sans MT" panose="020B0502020104020203" pitchFamily="34" charset="0"/>
              </a:rPr>
              <a:t>Pax Christi</a:t>
            </a:r>
            <a:endParaRPr lang="en-GB" sz="6600" b="1" dirty="0">
              <a:latin typeface="Gill Sans MT" panose="020B05020201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73325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>
                <a:latin typeface="Gill Sans MT" panose="020B0502020104020203" pitchFamily="34" charset="0"/>
              </a:rPr>
              <a:t>Peace In Action</a:t>
            </a:r>
            <a:endParaRPr lang="en-GB" sz="5400" b="1" dirty="0">
              <a:latin typeface="Gill Sans MT" panose="020B0502020104020203" pitchFamily="34" charset="0"/>
            </a:endParaRPr>
          </a:p>
        </p:txBody>
      </p:sp>
      <p:pic>
        <p:nvPicPr>
          <p:cNvPr id="1028" name="Picture 4" descr="C:\Users\Education\Pictures\March for the Alternative\IMG_00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165" y="1621274"/>
            <a:ext cx="5261670" cy="394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06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ction Button: Forward or Next 8">
            <a:hlinkClick r:id="" action="ppaction://hlinkshowjump?jump=nextslide" highlightClick="1"/>
          </p:cNvPr>
          <p:cNvSpPr/>
          <p:nvPr/>
        </p:nvSpPr>
        <p:spPr>
          <a:xfrm>
            <a:off x="4414371" y="5030464"/>
            <a:ext cx="57606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1199073" y="2060848"/>
            <a:ext cx="70066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Gill Sans MT" panose="020B0502020104020203" pitchFamily="34" charset="0"/>
              </a:rPr>
              <a:t>Watch the following </a:t>
            </a:r>
            <a:r>
              <a:rPr lang="en-GB" sz="3200" b="1" dirty="0" smtClean="0">
                <a:latin typeface="Gill Sans MT" panose="020B0502020104020203" pitchFamily="34" charset="0"/>
              </a:rPr>
              <a:t>slideshow.</a:t>
            </a:r>
            <a:endParaRPr lang="en-GB" sz="3200" b="1" dirty="0" smtClean="0">
              <a:latin typeface="Gill Sans MT" panose="020B0502020104020203" pitchFamily="34" charset="0"/>
            </a:endParaRPr>
          </a:p>
          <a:p>
            <a:pPr algn="ctr"/>
            <a:endParaRPr lang="en-GB" sz="3200" b="1" dirty="0">
              <a:latin typeface="Gill Sans MT" panose="020B0502020104020203" pitchFamily="34" charset="0"/>
            </a:endParaRPr>
          </a:p>
          <a:p>
            <a:pPr algn="ctr"/>
            <a:r>
              <a:rPr lang="en-GB" sz="3200" b="1" dirty="0" smtClean="0">
                <a:latin typeface="Gill Sans MT" panose="020B0502020104020203" pitchFamily="34" charset="0"/>
              </a:rPr>
              <a:t>There will be a quiz at the end to test how much you can </a:t>
            </a:r>
            <a:r>
              <a:rPr lang="en-GB" sz="3200" b="1" dirty="0" smtClean="0">
                <a:latin typeface="Gill Sans MT" panose="020B0502020104020203" pitchFamily="34" charset="0"/>
              </a:rPr>
              <a:t>recall.</a:t>
            </a:r>
            <a:endParaRPr lang="en-GB" sz="3200" b="1" dirty="0">
              <a:latin typeface="Gill Sans MT" panose="020B05020201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9952" y="5574540"/>
            <a:ext cx="1124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cap="small" dirty="0" smtClean="0">
                <a:latin typeface="Gill Sans MT" panose="020B0502020104020203" pitchFamily="34" charset="0"/>
              </a:rPr>
              <a:t>play</a:t>
            </a:r>
            <a:endParaRPr lang="en-GB" sz="3200" b="1" cap="small" dirty="0">
              <a:latin typeface="Gill Sans MT" panose="020B05020201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66" y="33265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What is Pax Christi?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56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988840"/>
            <a:ext cx="9144000" cy="4798407"/>
            <a:chOff x="0" y="1988840"/>
            <a:chExt cx="9144000" cy="4798407"/>
          </a:xfrm>
        </p:grpSpPr>
        <p:sp>
          <p:nvSpPr>
            <p:cNvPr id="4" name="TextBox 3"/>
            <p:cNvSpPr txBox="1"/>
            <p:nvPr/>
          </p:nvSpPr>
          <p:spPr>
            <a:xfrm>
              <a:off x="0" y="4725144"/>
              <a:ext cx="914400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 smtClean="0">
                  <a:latin typeface="Gill Sans MT" panose="020B0502020104020203" pitchFamily="34" charset="0"/>
                </a:rPr>
                <a:t>Pax Christi – The Peace of Christ - was founded by Catholic Christians in France in 1945 to promote reconciliation with the German people after the Second World </a:t>
              </a:r>
              <a:r>
                <a:rPr lang="en-GB" sz="3200" dirty="0" smtClean="0">
                  <a:latin typeface="Gill Sans MT" panose="020B0502020104020203" pitchFamily="34" charset="0"/>
                </a:rPr>
                <a:t>War.</a:t>
              </a:r>
              <a:endParaRPr lang="en-GB" sz="3200" dirty="0">
                <a:latin typeface="Gill Sans MT" panose="020B0502020104020203" pitchFamily="34" charset="0"/>
              </a:endParaRPr>
            </a:p>
          </p:txBody>
        </p:sp>
        <p:pic>
          <p:nvPicPr>
            <p:cNvPr id="2050" name="Picture 2" descr="C:\Users\Education\Documents\Images\Logos\High Res\PaxChristi Logo Large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6319" y="1988840"/>
              <a:ext cx="6291700" cy="22919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0" y="40466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u="sng" dirty="0" smtClean="0">
                <a:latin typeface="Gill Sans MT" panose="020B0502020104020203" pitchFamily="34" charset="0"/>
              </a:rPr>
              <a:t>The Beginnings</a:t>
            </a:r>
            <a:endParaRPr lang="en-GB" sz="5400" b="1" u="sng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17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30" y="33265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The inspiration for Pax Christi came from two people…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1772816"/>
            <a:ext cx="9144000" cy="4461594"/>
            <a:chOff x="0" y="1772816"/>
            <a:chExt cx="9144000" cy="4461594"/>
          </a:xfrm>
        </p:grpSpPr>
        <p:pic>
          <p:nvPicPr>
            <p:cNvPr id="7" name="Picture 3" descr="C:\Users\Education\Documents\Images\mdmdortel_scr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72" y="1772816"/>
              <a:ext cx="1950566" cy="2744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0" y="5157192"/>
              <a:ext cx="91440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 err="1" smtClean="0">
                  <a:latin typeface="Gill Sans MT" panose="020B0502020104020203" pitchFamily="34" charset="0"/>
                </a:rPr>
                <a:t>Marthe</a:t>
              </a:r>
              <a:r>
                <a:rPr lang="en-GB" sz="3200" dirty="0" smtClean="0">
                  <a:latin typeface="Gill Sans MT" panose="020B0502020104020203" pitchFamily="34" charset="0"/>
                </a:rPr>
                <a:t> </a:t>
              </a:r>
              <a:r>
                <a:rPr lang="en-GB" sz="3200" dirty="0" err="1" smtClean="0">
                  <a:latin typeface="Gill Sans MT" panose="020B0502020104020203" pitchFamily="34" charset="0"/>
                </a:rPr>
                <a:t>Dortel-Claudot</a:t>
              </a:r>
              <a:r>
                <a:rPr lang="en-GB" sz="3200" dirty="0" smtClean="0">
                  <a:latin typeface="Gill Sans MT" panose="020B0502020104020203" pitchFamily="34" charset="0"/>
                </a:rPr>
                <a:t>, a schoolteacher, who began a campaign of prayer for reconciliation and </a:t>
              </a:r>
              <a:r>
                <a:rPr lang="en-GB" sz="3200" dirty="0" smtClean="0">
                  <a:latin typeface="Gill Sans MT" panose="020B0502020104020203" pitchFamily="34" charset="0"/>
                </a:rPr>
                <a:t>peace.</a:t>
              </a:r>
              <a:endParaRPr lang="en-GB" sz="3200" dirty="0">
                <a:latin typeface="Gill Sans MT" panose="020B05020201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56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30" y="33265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Gill Sans MT" panose="020B0502020104020203" pitchFamily="34" charset="0"/>
              </a:rPr>
              <a:t>The inspiration for Pax Christi came from two people…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pic>
        <p:nvPicPr>
          <p:cNvPr id="6" name="Picture 3" descr="C:\Users\Education\Documents\Images\mdmdortel_sc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1950566" cy="274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0" y="1772816"/>
            <a:ext cx="9144000" cy="4954036"/>
            <a:chOff x="0" y="1772816"/>
            <a:chExt cx="9144000" cy="4954036"/>
          </a:xfrm>
        </p:grpSpPr>
        <p:pic>
          <p:nvPicPr>
            <p:cNvPr id="4" name="Picture 2" descr="C:\Users\Education\Desktop\About Pax Christi (New)\Bp Theas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1552" y="1772816"/>
              <a:ext cx="1905000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0" y="5157192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3200" dirty="0" smtClean="0">
                  <a:latin typeface="Gill Sans MT" panose="020B0502020104020203" pitchFamily="34" charset="0"/>
                </a:rPr>
                <a:t>Bishop Pierre-Marie </a:t>
              </a:r>
              <a:r>
                <a:rPr lang="en-GB" sz="3200" dirty="0" err="1" smtClean="0">
                  <a:latin typeface="Gill Sans MT" panose="020B0502020104020203" pitchFamily="34" charset="0"/>
                </a:rPr>
                <a:t>Théas</a:t>
              </a:r>
              <a:r>
                <a:rPr lang="en-GB" sz="3200" dirty="0" smtClean="0">
                  <a:latin typeface="Gill Sans MT" panose="020B0502020104020203" pitchFamily="34" charset="0"/>
                </a:rPr>
                <a:t>, bishop of </a:t>
              </a:r>
              <a:r>
                <a:rPr lang="en-GB" sz="3200" dirty="0" err="1" smtClean="0">
                  <a:latin typeface="Gill Sans MT" panose="020B0502020104020203" pitchFamily="34" charset="0"/>
                </a:rPr>
                <a:t>Montauban</a:t>
              </a:r>
              <a:r>
                <a:rPr lang="en-GB" sz="3200" dirty="0" smtClean="0">
                  <a:latin typeface="Gill Sans MT" panose="020B0502020104020203" pitchFamily="34" charset="0"/>
                </a:rPr>
                <a:t> in the South of France, who had spent time in prison during the war for protesting against the </a:t>
              </a:r>
              <a:r>
                <a:rPr lang="en-GB" sz="3200" dirty="0" smtClean="0">
                  <a:latin typeface="Gill Sans MT" panose="020B0502020104020203" pitchFamily="34" charset="0"/>
                </a:rPr>
                <a:t>Nazis.</a:t>
              </a:r>
              <a:endParaRPr lang="en-GB" sz="3200" dirty="0">
                <a:latin typeface="Gill Sans MT" panose="020B05020201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404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Education\Desktop\About Pax Christi (New)\Bp The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52" y="1772816"/>
            <a:ext cx="1905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Education\Documents\Images\mdmdortel_sc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1950566" cy="274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26064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 smtClean="0">
                <a:latin typeface="Gill Sans MT" panose="020B0502020104020203" pitchFamily="34" charset="0"/>
              </a:rPr>
              <a:t>Marthe</a:t>
            </a:r>
            <a:r>
              <a:rPr lang="en-GB" sz="3200" dirty="0" smtClean="0">
                <a:latin typeface="Gill Sans MT" panose="020B0502020104020203" pitchFamily="34" charset="0"/>
              </a:rPr>
              <a:t> and Bishop </a:t>
            </a:r>
            <a:r>
              <a:rPr lang="en-GB" sz="3200" dirty="0" err="1" smtClean="0">
                <a:latin typeface="Gill Sans MT" panose="020B0502020104020203" pitchFamily="34" charset="0"/>
              </a:rPr>
              <a:t>Théas</a:t>
            </a:r>
            <a:r>
              <a:rPr lang="en-GB" sz="3200" dirty="0" smtClean="0">
                <a:latin typeface="Gill Sans MT" panose="020B0502020104020203" pitchFamily="34" charset="0"/>
              </a:rPr>
              <a:t> met in March 1945 </a:t>
            </a:r>
            <a:br>
              <a:rPr lang="en-GB" sz="3200" dirty="0" smtClean="0">
                <a:latin typeface="Gill Sans MT" panose="020B0502020104020203" pitchFamily="34" charset="0"/>
              </a:rPr>
            </a:br>
            <a:r>
              <a:rPr lang="en-GB" sz="3200" dirty="0" smtClean="0">
                <a:latin typeface="Gill Sans MT" panose="020B0502020104020203" pitchFamily="34" charset="0"/>
              </a:rPr>
              <a:t>and Pax Christi was </a:t>
            </a:r>
            <a:r>
              <a:rPr lang="en-GB" sz="3200" dirty="0" smtClean="0">
                <a:latin typeface="Gill Sans MT" panose="020B0502020104020203" pitchFamily="34" charset="0"/>
              </a:rPr>
              <a:t>established.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47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759</Words>
  <Application>Microsoft Office PowerPoint</Application>
  <PresentationFormat>On-screen Show (4:3)</PresentationFormat>
  <Paragraphs>85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Education</dc:creator>
  <cp:lastModifiedBy>Education</cp:lastModifiedBy>
  <cp:revision>266</cp:revision>
  <dcterms:created xsi:type="dcterms:W3CDTF">2015-08-04T09:45:44Z</dcterms:created>
  <dcterms:modified xsi:type="dcterms:W3CDTF">2015-11-05T11:29:53Z</dcterms:modified>
</cp:coreProperties>
</file>