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7" r:id="rId19"/>
    <p:sldId id="273" r:id="rId20"/>
    <p:sldId id="274" r:id="rId21"/>
    <p:sldId id="275" r:id="rId22"/>
    <p:sldId id="276" r:id="rId23"/>
    <p:sldId id="278" r:id="rId24"/>
    <p:sldId id="279" r:id="rId25"/>
    <p:sldId id="280" r:id="rId26"/>
    <p:sldId id="281" r:id="rId27"/>
    <p:sldId id="282" r:id="rId28"/>
    <p:sldId id="286" r:id="rId29"/>
    <p:sldId id="287" r:id="rId30"/>
    <p:sldId id="288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4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A243D-50E1-420A-BBC1-5050345AC072}" type="datetimeFigureOut">
              <a:rPr lang="en-GB" smtClean="0"/>
              <a:t>22/05/2019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F2832-2959-4B8E-BAF2-CE53F3D2C7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052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C1B8-5276-4B06-8471-431831930488}" type="datetimeFigureOut">
              <a:rPr lang="en-GB" smtClean="0"/>
              <a:t>22/05/2019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971933D-6373-48FF-8E0D-26DB1DDD339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441"/>
    </mc:Choice>
    <mc:Fallback xmlns="">
      <p:transition spd="slow" advTm="7441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C1B8-5276-4B06-8471-431831930488}" type="datetimeFigureOut">
              <a:rPr lang="en-GB" smtClean="0"/>
              <a:t>22/05/2019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1933D-6373-48FF-8E0D-26DB1DDD339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441"/>
    </mc:Choice>
    <mc:Fallback xmlns="">
      <p:transition spd="slow" advTm="7441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971933D-6373-48FF-8E0D-26DB1DDD3394}" type="slidenum">
              <a:rPr lang="en-GB" smtClean="0"/>
              <a:t>‹#›</a:t>
            </a:fld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C1B8-5276-4B06-8471-431831930488}" type="datetimeFigureOut">
              <a:rPr lang="en-GB" smtClean="0"/>
              <a:t>22/05/2019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441"/>
    </mc:Choice>
    <mc:Fallback xmlns="">
      <p:transition spd="slow" advTm="7441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C1B8-5276-4B06-8471-431831930488}" type="datetimeFigureOut">
              <a:rPr lang="en-GB" smtClean="0"/>
              <a:t>22/05/2019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971933D-6373-48FF-8E0D-26DB1DDD339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441"/>
    </mc:Choice>
    <mc:Fallback xmlns="">
      <p:transition spd="slow" advTm="7441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C1B8-5276-4B06-8471-431831930488}" type="datetimeFigureOut">
              <a:rPr lang="en-GB" smtClean="0"/>
              <a:t>22/05/2019</a:t>
            </a:fld>
            <a:endParaRPr lang="en-GB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971933D-6373-48FF-8E0D-26DB1DDD3394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441"/>
    </mc:Choice>
    <mc:Fallback xmlns="">
      <p:transition spd="slow" advTm="7441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F39C1B8-5276-4B06-8471-431831930488}" type="datetimeFigureOut">
              <a:rPr lang="en-GB" smtClean="0"/>
              <a:t>22/05/2019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1933D-6373-48FF-8E0D-26DB1DDD339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441"/>
    </mc:Choice>
    <mc:Fallback xmlns="">
      <p:transition spd="slow" advTm="7441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C1B8-5276-4B06-8471-431831930488}" type="datetimeFigureOut">
              <a:rPr lang="en-GB" smtClean="0"/>
              <a:t>22/05/2019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971933D-6373-48FF-8E0D-26DB1DDD3394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441"/>
    </mc:Choice>
    <mc:Fallback xmlns="">
      <p:transition spd="slow" advTm="7441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C1B8-5276-4B06-8471-431831930488}" type="datetimeFigureOut">
              <a:rPr lang="en-GB" smtClean="0"/>
              <a:t>22/05/2019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971933D-6373-48FF-8E0D-26DB1DDD339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441"/>
    </mc:Choice>
    <mc:Fallback xmlns="">
      <p:transition spd="slow" advTm="7441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C1B8-5276-4B06-8471-431831930488}" type="datetimeFigureOut">
              <a:rPr lang="en-GB" smtClean="0"/>
              <a:t>22/05/2019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971933D-6373-48FF-8E0D-26DB1DDD339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441"/>
    </mc:Choice>
    <mc:Fallback xmlns="">
      <p:transition spd="slow" advTm="7441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971933D-6373-48FF-8E0D-26DB1DDD3394}" type="slidenum">
              <a:rPr lang="en-GB" smtClean="0"/>
              <a:t>‹#›</a:t>
            </a:fld>
            <a:endParaRPr lang="en-GB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C1B8-5276-4B06-8471-431831930488}" type="datetimeFigureOut">
              <a:rPr lang="en-GB" smtClean="0"/>
              <a:t>22/05/2019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441"/>
    </mc:Choice>
    <mc:Fallback xmlns="">
      <p:transition spd="slow" advTm="7441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971933D-6373-48FF-8E0D-26DB1DDD3394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F39C1B8-5276-4B06-8471-431831930488}" type="datetimeFigureOut">
              <a:rPr lang="en-GB" smtClean="0"/>
              <a:t>22/05/2019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441"/>
    </mc:Choice>
    <mc:Fallback xmlns="">
      <p:transition spd="slow" advTm="7441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F39C1B8-5276-4B06-8471-431831930488}" type="datetimeFigureOut">
              <a:rPr lang="en-GB" smtClean="0"/>
              <a:t>22/05/2019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971933D-6373-48FF-8E0D-26DB1DDD3394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slow" p14:dur="3500" advTm="7441"/>
    </mc:Choice>
    <mc:Fallback xmlns="">
      <p:transition spd="slow" advTm="7441"/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656" y="2996952"/>
            <a:ext cx="4763165" cy="169568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460432" cy="1057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i="1" dirty="0" smtClean="0">
                <a:solidFill>
                  <a:srgbClr val="7030A0"/>
                </a:solidFill>
              </a:rPr>
              <a:t>In praise of Peace People </a:t>
            </a:r>
            <a:endParaRPr lang="en-GB" i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680" y="5085183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7030A0"/>
                </a:solidFill>
              </a:rPr>
              <a:t>The first Peace Award medal – </a:t>
            </a:r>
            <a:br>
              <a:rPr lang="en-GB" sz="2000" dirty="0" smtClean="0">
                <a:solidFill>
                  <a:srgbClr val="7030A0"/>
                </a:solidFill>
              </a:rPr>
            </a:br>
            <a:r>
              <a:rPr lang="en-GB" sz="2000" dirty="0" smtClean="0">
                <a:solidFill>
                  <a:srgbClr val="7030A0"/>
                </a:solidFill>
              </a:rPr>
              <a:t>depicting spirit of Neve Shalom- </a:t>
            </a:r>
            <a:r>
              <a:rPr lang="en-GB" sz="2000" dirty="0" err="1" smtClean="0">
                <a:solidFill>
                  <a:srgbClr val="7030A0"/>
                </a:solidFill>
              </a:rPr>
              <a:t>Wahat</a:t>
            </a:r>
            <a:r>
              <a:rPr lang="en-GB" sz="2000" dirty="0" smtClean="0">
                <a:solidFill>
                  <a:srgbClr val="7030A0"/>
                </a:solidFill>
              </a:rPr>
              <a:t> al Salam</a:t>
            </a:r>
            <a:endParaRPr lang="en-GB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7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4708"/>
    </mc:Choice>
    <mc:Fallback xmlns="">
      <p:transition spd="slow" advTm="4708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err="1" smtClean="0">
                <a:solidFill>
                  <a:srgbClr val="7030A0"/>
                </a:solidFill>
              </a:rPr>
              <a:t>Sr</a:t>
            </a:r>
            <a:r>
              <a:rPr lang="en-GB" b="1" dirty="0" smtClean="0">
                <a:solidFill>
                  <a:srgbClr val="7030A0"/>
                </a:solidFill>
              </a:rPr>
              <a:t> Pat Robb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7170" name="Picture 2" descr="F:\Peace Award\Pat Robb20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19"/>
          <a:stretch/>
        </p:blipFill>
        <p:spPr bwMode="auto">
          <a:xfrm>
            <a:off x="2624289" y="1916832"/>
            <a:ext cx="4608512" cy="33709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51920" y="5661248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2005</a:t>
            </a:r>
            <a:endParaRPr lang="en-GB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45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005"/>
    </mc:Choice>
    <mc:Fallback xmlns="">
      <p:transition spd="slow" advTm="7005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Judith Dawes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3848" y="5733256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2005</a:t>
            </a:r>
            <a:endParaRPr lang="en-GB" sz="4000" b="1" dirty="0">
              <a:solidFill>
                <a:srgbClr val="002060"/>
              </a:solidFill>
            </a:endParaRPr>
          </a:p>
        </p:txBody>
      </p:sp>
      <p:pic>
        <p:nvPicPr>
          <p:cNvPr id="21506" name="Picture 2" descr="F:\2PeaceAward\Judith Daw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60"/>
          <a:stretch/>
        </p:blipFill>
        <p:spPr bwMode="auto">
          <a:xfrm>
            <a:off x="3491880" y="2120522"/>
            <a:ext cx="2952328" cy="34416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64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6674"/>
    </mc:Choice>
    <mc:Fallback xmlns="">
      <p:transition spd="slow" advTm="6674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Tom </a:t>
            </a:r>
            <a:r>
              <a:rPr lang="en-GB" b="1" dirty="0">
                <a:solidFill>
                  <a:srgbClr val="7030A0"/>
                </a:solidFill>
              </a:rPr>
              <a:t>M</a:t>
            </a:r>
            <a:r>
              <a:rPr lang="en-GB" b="1" dirty="0" smtClean="0">
                <a:solidFill>
                  <a:srgbClr val="7030A0"/>
                </a:solidFill>
              </a:rPr>
              <a:t>allon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07904" y="5373216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2007</a:t>
            </a:r>
            <a:endParaRPr lang="en-GB" sz="40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03" y="1962541"/>
            <a:ext cx="2879601" cy="33669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0" y="2708920"/>
            <a:ext cx="3816424" cy="1200329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Northern Ireland community building and play schemes -</a:t>
            </a:r>
          </a:p>
          <a:p>
            <a:pPr algn="ctr"/>
            <a:r>
              <a:rPr lang="en-GB" b="1" dirty="0" smtClean="0"/>
              <a:t>Protestant &amp; Catholic encounter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73236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6148"/>
    </mc:Choice>
    <mc:Fallback xmlns="">
      <p:transition spd="slow" advTm="6148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Milan Rai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8194" name="Picture 2" descr="F:\Peace Award\Milan Rai 2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28800"/>
            <a:ext cx="3744416" cy="43924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67944" y="6021288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/>
              <a:t>2007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27154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398"/>
    </mc:Choice>
    <mc:Fallback xmlns="">
      <p:transition spd="slow" advTm="7398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Sister </a:t>
            </a:r>
            <a:r>
              <a:rPr lang="en-GB" b="1" dirty="0" err="1" smtClean="0">
                <a:solidFill>
                  <a:srgbClr val="7030A0"/>
                </a:solidFill>
              </a:rPr>
              <a:t>Lelia</a:t>
            </a:r>
            <a:r>
              <a:rPr lang="en-GB" b="1" dirty="0" smtClean="0">
                <a:solidFill>
                  <a:srgbClr val="7030A0"/>
                </a:solidFill>
              </a:rPr>
              <a:t> Newman O.P.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31840" y="5589240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2007</a:t>
            </a:r>
            <a:endParaRPr lang="en-GB" sz="4000" b="1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145" r="-12271"/>
          <a:stretch/>
        </p:blipFill>
        <p:spPr>
          <a:xfrm>
            <a:off x="2915816" y="1700808"/>
            <a:ext cx="3240360" cy="364083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54879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6928"/>
    </mc:Choice>
    <mc:Fallback xmlns="">
      <p:transition spd="slow" advTm="6928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002060"/>
                </a:solidFill>
              </a:rPr>
              <a:t>Brian Wicker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35896" y="5661248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2007</a:t>
            </a:r>
            <a:endParaRPr lang="en-GB" sz="4000" b="1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988840"/>
            <a:ext cx="3630466" cy="29594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4401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6959"/>
    </mc:Choice>
    <mc:Fallback xmlns="">
      <p:transition spd="slow" advTm="6959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Patricia &amp; Michael </a:t>
            </a:r>
            <a:r>
              <a:rPr lang="en-GB" b="1" dirty="0" err="1" smtClean="0">
                <a:solidFill>
                  <a:srgbClr val="7030A0"/>
                </a:solidFill>
              </a:rPr>
              <a:t>Pulham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47864" y="5661248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2007</a:t>
            </a:r>
            <a:endParaRPr lang="en-GB" sz="4000" b="1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808988"/>
            <a:ext cx="3012544" cy="35981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6235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888"/>
    </mc:Choice>
    <mc:Fallback xmlns="">
      <p:transition spd="slow" advTm="7888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James &amp; Marjorie Welch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9218" name="Picture 2" descr="F:\Peace Award\Marjorie &amp; James 2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4752528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3491880" y="5661248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2009</a:t>
            </a:r>
            <a:endParaRPr lang="en-GB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14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127"/>
    </mc:Choice>
    <mc:Fallback xmlns="">
      <p:transition spd="slow" advTm="7127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Alison Williams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1617" y="5661248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2013</a:t>
            </a:r>
            <a:endParaRPr lang="en-GB" sz="4000" b="1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694949"/>
            <a:ext cx="2792704" cy="37502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50078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193"/>
    </mc:Choice>
    <mc:Fallback xmlns="">
      <p:transition spd="slow" advTm="7193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Rachel Kane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10242" name="Picture 2" descr="F:\Peace Award\Rachel_Malcolm cop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0" t="13299" r="13472" b="-1914"/>
          <a:stretch/>
        </p:blipFill>
        <p:spPr bwMode="auto">
          <a:xfrm>
            <a:off x="1979712" y="1700808"/>
            <a:ext cx="4968552" cy="396044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51920" y="5661248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2009</a:t>
            </a:r>
            <a:endParaRPr lang="en-GB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84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6853"/>
    </mc:Choice>
    <mc:Fallback xmlns="">
      <p:transition spd="slow" advTm="685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Bruce Kent 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F:\Peace Award\Bruce Kent 200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59184" y="1628800"/>
            <a:ext cx="4389120" cy="424847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5776" y="5733256"/>
            <a:ext cx="367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2001</a:t>
            </a:r>
            <a:endParaRPr lang="en-GB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01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6907"/>
    </mc:Choice>
    <mc:Fallback xmlns="">
      <p:transition spd="slow" advTm="6907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Theresa &amp; Hans Kohen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47864" y="5301208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2009</a:t>
            </a:r>
            <a:endParaRPr lang="en-GB" sz="4000" b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20888"/>
            <a:ext cx="3524028" cy="27363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27984" y="2276872"/>
            <a:ext cx="39604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Support for Neve Shalom: </a:t>
            </a:r>
          </a:p>
          <a:p>
            <a:pPr algn="ctr"/>
            <a:r>
              <a:rPr lang="en-GB" b="1" dirty="0" err="1" smtClean="0"/>
              <a:t>Wahat</a:t>
            </a:r>
            <a:r>
              <a:rPr lang="en-GB" b="1" dirty="0" smtClean="0"/>
              <a:t> al Salaam /                             Oasis of Peace</a:t>
            </a:r>
          </a:p>
          <a:p>
            <a:pPr algn="ctr"/>
            <a:r>
              <a:rPr lang="en-GB" b="1" dirty="0" smtClean="0"/>
              <a:t>Committed to work for peace and Christian Jewish encounter</a:t>
            </a:r>
            <a:endParaRPr lang="en-GB" b="1" dirty="0"/>
          </a:p>
        </p:txBody>
      </p:sp>
      <p:sp>
        <p:nvSpPr>
          <p:cNvPr id="6" name="Cloud 5"/>
          <p:cNvSpPr/>
          <p:nvPr/>
        </p:nvSpPr>
        <p:spPr>
          <a:xfrm>
            <a:off x="4067944" y="1772816"/>
            <a:ext cx="4824536" cy="2664296"/>
          </a:xfrm>
          <a:prstGeom prst="cloud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95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209"/>
    </mc:Choice>
    <mc:Fallback xmlns="">
      <p:transition spd="slow" advTm="7209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Dave Webb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11266" name="Picture 2" descr="F:\Peace Award\Dave Webb 20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2" r="10245"/>
          <a:stretch/>
        </p:blipFill>
        <p:spPr bwMode="auto">
          <a:xfrm>
            <a:off x="2530608" y="1772816"/>
            <a:ext cx="4302177" cy="3600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3673585" y="5517232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2011</a:t>
            </a:r>
            <a:endParaRPr lang="en-GB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12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047"/>
    </mc:Choice>
    <mc:Fallback xmlns="">
      <p:transition spd="slow" advTm="7047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Audrey &amp; Frank Campbell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12290" name="Picture 2" descr="F:\Peace Award\Audrey &amp; Frank 20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7" b="13168"/>
          <a:stretch/>
        </p:blipFill>
        <p:spPr bwMode="auto">
          <a:xfrm>
            <a:off x="2433188" y="1700808"/>
            <a:ext cx="4248472" cy="41044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19872" y="5805264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2011</a:t>
            </a:r>
            <a:endParaRPr lang="en-GB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43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151"/>
    </mc:Choice>
    <mc:Fallback xmlns="">
      <p:transition spd="slow" advTm="715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Stewart &amp; Anne </a:t>
            </a:r>
            <a:r>
              <a:rPr lang="en-GB" b="1" dirty="0" err="1" smtClean="0">
                <a:solidFill>
                  <a:srgbClr val="7030A0"/>
                </a:solidFill>
              </a:rPr>
              <a:t>Hemsley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14338" name="Picture 2" descr="F:\Peace Award\Ann &amp; Stewart 20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24"/>
          <a:stretch/>
        </p:blipFill>
        <p:spPr bwMode="auto">
          <a:xfrm>
            <a:off x="2339752" y="2047210"/>
            <a:ext cx="4464496" cy="35794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3563888" y="5661248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2013</a:t>
            </a:r>
            <a:endParaRPr lang="en-GB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22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6099"/>
    </mc:Choice>
    <mc:Fallback xmlns="">
      <p:transition spd="slow" advTm="6099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Susan Clarkson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89695" y="5476582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2013</a:t>
            </a:r>
            <a:endParaRPr lang="en-GB" sz="4000" b="1" dirty="0">
              <a:solidFill>
                <a:srgbClr val="00206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649" y="1916832"/>
            <a:ext cx="4114283" cy="30857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obliqueTopRight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5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246"/>
    </mc:Choice>
    <mc:Fallback xmlns="">
      <p:transition spd="slow" advTm="7246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Sue Scott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16386" name="Picture 2" descr="F:\Peace Award\Sue Scott 20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85"/>
          <a:stretch/>
        </p:blipFill>
        <p:spPr bwMode="auto">
          <a:xfrm>
            <a:off x="2915816" y="1916832"/>
            <a:ext cx="3203393" cy="3456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15916" y="5517232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rgbClr val="002060"/>
                </a:solidFill>
              </a:rPr>
              <a:t>2015</a:t>
            </a:r>
            <a:endParaRPr lang="en-GB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79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6811"/>
    </mc:Choice>
    <mc:Fallback xmlns="">
      <p:transition spd="slow" advTm="681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Sheila Gallagher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17410" name="Picture 2" descr="F:\Peace Award\sheila-gallagher-barne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72"/>
          <a:stretch/>
        </p:blipFill>
        <p:spPr bwMode="auto">
          <a:xfrm>
            <a:off x="2807804" y="1772816"/>
            <a:ext cx="3600400" cy="388843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63888" y="5661248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2015</a:t>
            </a:r>
            <a:endParaRPr lang="en-GB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6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6976"/>
    </mc:Choice>
    <mc:Fallback xmlns="">
      <p:transition spd="slow" advTm="6976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Ann </a:t>
            </a:r>
            <a:r>
              <a:rPr lang="en-GB" b="1" dirty="0" err="1" smtClean="0">
                <a:solidFill>
                  <a:srgbClr val="7030A0"/>
                </a:solidFill>
              </a:rPr>
              <a:t>Kobayaski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18434" name="Picture 2" descr="F:\Peace Award\Ann Kobayas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23472"/>
            <a:ext cx="2808312" cy="37937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36984" y="5661248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2015</a:t>
            </a:r>
            <a:endParaRPr lang="en-GB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20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296"/>
    </mc:Choice>
    <mc:Fallback xmlns="">
      <p:transition spd="slow" advTm="7296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400" b="1" dirty="0" smtClean="0">
                <a:solidFill>
                  <a:srgbClr val="7030A0"/>
                </a:solidFill>
              </a:rPr>
              <a:t>Our new Peace Award Medal</a:t>
            </a:r>
            <a:endParaRPr lang="en-GB" sz="44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5155451"/>
            <a:ext cx="7272808" cy="923330"/>
          </a:xfrm>
          <a:prstGeom prst="rect">
            <a:avLst/>
          </a:prstGeom>
          <a:noFill/>
          <a:ln w="12700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Artist:  Natasha </a:t>
            </a:r>
            <a:r>
              <a:rPr lang="en-GB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Ratcliffe</a:t>
            </a:r>
            <a:r>
              <a:rPr lang="en-GB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 </a:t>
            </a:r>
            <a:r>
              <a:rPr lang="en-GB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/>
            </a:r>
            <a:br>
              <a:rPr lang="en-GB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</a:br>
            <a:endParaRPr lang="en-GB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stellar" panose="020A0402060406010301" pitchFamily="18" charset="0"/>
            </a:endParaRPr>
          </a:p>
          <a:p>
            <a:pPr algn="ctr"/>
            <a:r>
              <a:rPr lang="en-GB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P</a:t>
            </a:r>
            <a:r>
              <a:rPr lang="en-GB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(lease</a:t>
            </a:r>
            <a:r>
              <a:rPr lang="en-GB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) </a:t>
            </a:r>
            <a:r>
              <a:rPr lang="en-GB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E</a:t>
            </a:r>
            <a:r>
              <a:rPr lang="en-GB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(</a:t>
            </a:r>
            <a:r>
              <a:rPr lang="en-GB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ngage</a:t>
            </a:r>
            <a:r>
              <a:rPr lang="en-GB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) </a:t>
            </a:r>
            <a:r>
              <a:rPr lang="en-GB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A</a:t>
            </a:r>
            <a:r>
              <a:rPr lang="en-GB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(</a:t>
            </a:r>
            <a:r>
              <a:rPr lang="en-GB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ll</a:t>
            </a:r>
            <a:r>
              <a:rPr lang="en-GB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) </a:t>
            </a:r>
            <a:r>
              <a:rPr lang="en-GB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C</a:t>
            </a:r>
            <a:r>
              <a:rPr lang="en-GB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(</a:t>
            </a:r>
            <a:r>
              <a:rPr lang="en-GB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ommunities</a:t>
            </a:r>
            <a:r>
              <a:rPr lang="en-GB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 on) </a:t>
            </a:r>
            <a:r>
              <a:rPr lang="en-GB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E</a:t>
            </a:r>
            <a:r>
              <a:rPr lang="en-GB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(</a:t>
            </a:r>
            <a:r>
              <a:rPr lang="en-GB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arth</a:t>
            </a:r>
            <a:r>
              <a:rPr lang="en-GB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stellar" panose="020A0402060406010301" pitchFamily="18" charset="0"/>
              </a:rPr>
              <a:t>), 2</a:t>
            </a:r>
            <a:r>
              <a:rPr lang="en-GB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aiandra GD" panose="020E0502030308020204" pitchFamily="34" charset="0"/>
              </a:rPr>
              <a:t>011</a:t>
            </a:r>
            <a:endParaRPr lang="en-GB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Maiandra GD" panose="020E0502030308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147" y="2276872"/>
            <a:ext cx="4509666" cy="2123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92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8622"/>
    </mc:Choice>
    <mc:Fallback xmlns="">
      <p:transition spd="slow" advTm="8622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 smtClean="0">
                <a:solidFill>
                  <a:srgbClr val="7030A0"/>
                </a:solidFill>
              </a:rPr>
              <a:t>Those receiving the 2017 Award</a:t>
            </a:r>
            <a:endParaRPr lang="en-GB" sz="4000" b="1" dirty="0">
              <a:solidFill>
                <a:srgbClr val="7030A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591207"/>
            <a:ext cx="3043020" cy="38196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607590"/>
            <a:ext cx="2952328" cy="3888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11560" y="5589240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7030A0"/>
                </a:solidFill>
                <a:latin typeface="Castellar" panose="020A0402060406010301" pitchFamily="18" charset="0"/>
              </a:rPr>
              <a:t>Nan Saeki</a:t>
            </a:r>
            <a:endParaRPr lang="en-GB" sz="3200" b="1" dirty="0">
              <a:solidFill>
                <a:srgbClr val="7030A0"/>
              </a:solidFill>
              <a:latin typeface="Castellar" panose="020A0402060406010301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2120" y="5589240"/>
            <a:ext cx="2811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7030A0"/>
                </a:solidFill>
                <a:latin typeface="Castellar" panose="020A0402060406010301" pitchFamily="18" charset="0"/>
              </a:rPr>
              <a:t>Rev. Nagase</a:t>
            </a:r>
            <a:endParaRPr lang="en-GB" sz="2800" b="1" dirty="0">
              <a:solidFill>
                <a:srgbClr val="7030A0"/>
              </a:solidFill>
              <a:latin typeface="Castellar" panose="020A04020604060103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60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14829"/>
    </mc:Choice>
    <mc:Fallback xmlns="">
      <p:transition spd="slow" advTm="1482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Martin Newell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F:\Peace Award\Martin Newell 200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5284" y="1916833"/>
            <a:ext cx="3237149" cy="352839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31840" y="5805264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2060"/>
                </a:solidFill>
              </a:rPr>
              <a:t>2001</a:t>
            </a:r>
            <a:endParaRPr lang="en-GB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13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6933"/>
    </mc:Choice>
    <mc:Fallback xmlns="">
      <p:transition spd="slow" advTm="6933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2019 Award Winners</a:t>
            </a:r>
            <a:endParaRPr lang="en-GB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014159"/>
            <a:ext cx="5678198" cy="4258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1484784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Fr Joe Ryan, Peter van den </a:t>
            </a:r>
            <a:r>
              <a:rPr lang="en-GB" dirty="0" err="1" smtClean="0"/>
              <a:t>Dungen</a:t>
            </a:r>
            <a:r>
              <a:rPr lang="en-GB" dirty="0" smtClean="0"/>
              <a:t>, Anna and Eleanor Marshall</a:t>
            </a:r>
          </a:p>
          <a:p>
            <a:r>
              <a:rPr lang="en-GB" dirty="0" smtClean="0"/>
              <a:t>(with Archbishop Malcolm McMahon and Theresa Alessandro)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482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441"/>
    </mc:Choice>
    <mc:Fallback xmlns="">
      <p:transition spd="slow" advTm="744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Doreen </a:t>
            </a:r>
            <a:r>
              <a:rPr lang="en-GB" b="1" dirty="0" err="1" smtClean="0">
                <a:solidFill>
                  <a:srgbClr val="7030A0"/>
                </a:solidFill>
              </a:rPr>
              <a:t>Evered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20000"/>
          </a:bodyPr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pPr marL="0" indent="0" algn="ctr">
              <a:buNone/>
            </a:pPr>
            <a:r>
              <a:rPr lang="en-GB" sz="5200" b="1" dirty="0" smtClean="0">
                <a:solidFill>
                  <a:srgbClr val="002060"/>
                </a:solidFill>
              </a:rPr>
              <a:t>2001</a:t>
            </a:r>
            <a:endParaRPr lang="en-GB" sz="5200" b="1" dirty="0">
              <a:solidFill>
                <a:srgbClr val="002060"/>
              </a:solidFill>
            </a:endParaRPr>
          </a:p>
        </p:txBody>
      </p:sp>
      <p:pic>
        <p:nvPicPr>
          <p:cNvPr id="20482" name="Picture 2" descr="F:\2PeaceAward\Doreen Ever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72816"/>
            <a:ext cx="3668332" cy="3600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6777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227"/>
    </mc:Choice>
    <mc:Fallback xmlns="">
      <p:transition spd="slow" advTm="7227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Mary Thompson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pPr marL="0" indent="0" algn="ctr">
              <a:buNone/>
            </a:pPr>
            <a:endParaRPr lang="en-GB" sz="40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GB" sz="4000" b="1" dirty="0" smtClean="0">
                <a:solidFill>
                  <a:srgbClr val="002060"/>
                </a:solidFill>
              </a:rPr>
              <a:t>2001</a:t>
            </a:r>
            <a:endParaRPr lang="en-GB" sz="4000" b="1" dirty="0">
              <a:solidFill>
                <a:srgbClr val="002060"/>
              </a:solidFill>
            </a:endParaRPr>
          </a:p>
        </p:txBody>
      </p:sp>
      <p:pic>
        <p:nvPicPr>
          <p:cNvPr id="19458" name="Picture 2" descr="F:\2PeaceAward\Mary Thomps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84784"/>
            <a:ext cx="4536504" cy="400166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71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027"/>
    </mc:Choice>
    <mc:Fallback xmlns="">
      <p:transition spd="slow" advTm="702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Clare Edwards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3074" name="Picture 2" descr="F:\Peace Award\Clare Edwards 2003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83"/>
          <a:stretch/>
        </p:blipFill>
        <p:spPr bwMode="auto">
          <a:xfrm>
            <a:off x="2495740" y="1844824"/>
            <a:ext cx="4224528" cy="3539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3563888" y="5661248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/>
              <a:t>2003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219470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682"/>
    </mc:Choice>
    <mc:Fallback xmlns="">
      <p:transition spd="slow" advTm="7682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Jean Kaye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4098" name="Picture 2" descr="F:\Peace Award\Jean Kaye 2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16832"/>
            <a:ext cx="3528392" cy="37342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3995936" y="5805264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rgbClr val="002060"/>
                </a:solidFill>
              </a:rPr>
              <a:t>2003</a:t>
            </a:r>
            <a:endParaRPr lang="en-GB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12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354"/>
    </mc:Choice>
    <mc:Fallback xmlns="">
      <p:transition spd="slow" advTm="7354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Mark James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5122" name="Picture 2" descr="F:\Peace Award\Mark James 2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9"/>
            <a:ext cx="3600400" cy="410445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19872" y="5805264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/>
              <a:t>2003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292055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227"/>
    </mc:Choice>
    <mc:Fallback xmlns="">
      <p:transition spd="slow" advTm="7227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Margot Hutchinson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7904" y="6021288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rgbClr val="002060"/>
                </a:solidFill>
              </a:rPr>
              <a:t>2005</a:t>
            </a:r>
            <a:endParaRPr lang="en-GB" dirty="0"/>
          </a:p>
        </p:txBody>
      </p:sp>
      <p:pic>
        <p:nvPicPr>
          <p:cNvPr id="6147" name="Picture 3" descr="F:\2PeaceAward\Margot Hutchins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698960"/>
            <a:ext cx="3384376" cy="399440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2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6894"/>
    </mc:Choice>
    <mc:Fallback xmlns="">
      <p:transition spd="slow" advTm="6894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743</TotalTime>
  <Words>180</Words>
  <Application>Microsoft Office PowerPoint</Application>
  <PresentationFormat>On-screen Show (4:3)</PresentationFormat>
  <Paragraphs>89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Civic</vt:lpstr>
      <vt:lpstr>In praise of Peace People </vt:lpstr>
      <vt:lpstr>Bruce Kent </vt:lpstr>
      <vt:lpstr>Martin Newell</vt:lpstr>
      <vt:lpstr>Doreen Evered</vt:lpstr>
      <vt:lpstr>Mary Thompson</vt:lpstr>
      <vt:lpstr>Clare Edwards</vt:lpstr>
      <vt:lpstr>Jean Kaye</vt:lpstr>
      <vt:lpstr>Mark James</vt:lpstr>
      <vt:lpstr>Margot Hutchinson</vt:lpstr>
      <vt:lpstr>Sr Pat Robb</vt:lpstr>
      <vt:lpstr>Judith Dawes</vt:lpstr>
      <vt:lpstr>Tom Mallon</vt:lpstr>
      <vt:lpstr>Milan Rai</vt:lpstr>
      <vt:lpstr>Sister Lelia Newman O.P.</vt:lpstr>
      <vt:lpstr>Brian Wicker</vt:lpstr>
      <vt:lpstr>Patricia &amp; Michael Pulham</vt:lpstr>
      <vt:lpstr>James &amp; Marjorie Welch</vt:lpstr>
      <vt:lpstr>Alison Williams</vt:lpstr>
      <vt:lpstr>Rachel Kane</vt:lpstr>
      <vt:lpstr>Theresa &amp; Hans Kohen</vt:lpstr>
      <vt:lpstr>Dave Webb</vt:lpstr>
      <vt:lpstr>Audrey &amp; Frank Campbell</vt:lpstr>
      <vt:lpstr>Stewart &amp; Anne Hemsley</vt:lpstr>
      <vt:lpstr>Susan Clarkson</vt:lpstr>
      <vt:lpstr>Sue Scott</vt:lpstr>
      <vt:lpstr>Sheila Gallagher</vt:lpstr>
      <vt:lpstr>Ann Kobayaski</vt:lpstr>
      <vt:lpstr>Our new Peace Award Medal</vt:lpstr>
      <vt:lpstr>Those receiving the 2017 Award</vt:lpstr>
      <vt:lpstr>2019 Award Winners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Pax Christi Annual Gathering</dc:title>
  <dc:creator>Pax Christi</dc:creator>
  <cp:lastModifiedBy>Director Paxchristi</cp:lastModifiedBy>
  <cp:revision>71</cp:revision>
  <dcterms:created xsi:type="dcterms:W3CDTF">2017-05-02T07:57:52Z</dcterms:created>
  <dcterms:modified xsi:type="dcterms:W3CDTF">2019-05-22T11:40:51Z</dcterms:modified>
</cp:coreProperties>
</file>