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80" r:id="rId3"/>
    <p:sldId id="256" r:id="rId4"/>
    <p:sldId id="257" r:id="rId5"/>
    <p:sldId id="258" r:id="rId6"/>
    <p:sldId id="262" r:id="rId7"/>
    <p:sldId id="273" r:id="rId8"/>
    <p:sldId id="277" r:id="rId9"/>
    <p:sldId id="274" r:id="rId10"/>
    <p:sldId id="260" r:id="rId11"/>
    <p:sldId id="261" r:id="rId12"/>
    <p:sldId id="264" r:id="rId13"/>
    <p:sldId id="279" r:id="rId14"/>
    <p:sldId id="267" r:id="rId15"/>
    <p:sldId id="265" r:id="rId16"/>
    <p:sldId id="266" r:id="rId17"/>
    <p:sldId id="268" r:id="rId18"/>
    <p:sldId id="269" r:id="rId19"/>
    <p:sldId id="275" r:id="rId20"/>
    <p:sldId id="276" r:id="rId21"/>
    <p:sldId id="27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5CA4"/>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400"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9EF1C82-35B6-487A-9461-E5D5AD3BE10A}"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3ADA85-0D7B-41CD-9DB0-3FE9517E5F2E}" type="slidenum">
              <a:rPr lang="en-GB" smtClean="0"/>
              <a:t>‹#›</a:t>
            </a:fld>
            <a:endParaRPr lang="en-GB"/>
          </a:p>
        </p:txBody>
      </p:sp>
    </p:spTree>
    <p:extLst>
      <p:ext uri="{BB962C8B-B14F-4D97-AF65-F5344CB8AC3E}">
        <p14:creationId xmlns:p14="http://schemas.microsoft.com/office/powerpoint/2010/main" val="4293751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9EF1C82-35B6-487A-9461-E5D5AD3BE10A}"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3ADA85-0D7B-41CD-9DB0-3FE9517E5F2E}" type="slidenum">
              <a:rPr lang="en-GB" smtClean="0"/>
              <a:t>‹#›</a:t>
            </a:fld>
            <a:endParaRPr lang="en-GB"/>
          </a:p>
        </p:txBody>
      </p:sp>
    </p:spTree>
    <p:extLst>
      <p:ext uri="{BB962C8B-B14F-4D97-AF65-F5344CB8AC3E}">
        <p14:creationId xmlns:p14="http://schemas.microsoft.com/office/powerpoint/2010/main" val="3519455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9EF1C82-35B6-487A-9461-E5D5AD3BE10A}"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3ADA85-0D7B-41CD-9DB0-3FE9517E5F2E}" type="slidenum">
              <a:rPr lang="en-GB" smtClean="0"/>
              <a:t>‹#›</a:t>
            </a:fld>
            <a:endParaRPr lang="en-GB"/>
          </a:p>
        </p:txBody>
      </p:sp>
    </p:spTree>
    <p:extLst>
      <p:ext uri="{BB962C8B-B14F-4D97-AF65-F5344CB8AC3E}">
        <p14:creationId xmlns:p14="http://schemas.microsoft.com/office/powerpoint/2010/main" val="1120317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9EF1C82-35B6-487A-9461-E5D5AD3BE10A}"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3ADA85-0D7B-41CD-9DB0-3FE9517E5F2E}" type="slidenum">
              <a:rPr lang="en-GB" smtClean="0"/>
              <a:t>‹#›</a:t>
            </a:fld>
            <a:endParaRPr lang="en-GB"/>
          </a:p>
        </p:txBody>
      </p:sp>
    </p:spTree>
    <p:extLst>
      <p:ext uri="{BB962C8B-B14F-4D97-AF65-F5344CB8AC3E}">
        <p14:creationId xmlns:p14="http://schemas.microsoft.com/office/powerpoint/2010/main" val="3809621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EF1C82-35B6-487A-9461-E5D5AD3BE10A}" type="datetimeFigureOut">
              <a:rPr lang="en-GB" smtClean="0"/>
              <a:t>17/01/2020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3ADA85-0D7B-41CD-9DB0-3FE9517E5F2E}" type="slidenum">
              <a:rPr lang="en-GB" smtClean="0"/>
              <a:t>‹#›</a:t>
            </a:fld>
            <a:endParaRPr lang="en-GB"/>
          </a:p>
        </p:txBody>
      </p:sp>
    </p:spTree>
    <p:extLst>
      <p:ext uri="{BB962C8B-B14F-4D97-AF65-F5344CB8AC3E}">
        <p14:creationId xmlns:p14="http://schemas.microsoft.com/office/powerpoint/2010/main" val="1697117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9EF1C82-35B6-487A-9461-E5D5AD3BE10A}"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33ADA85-0D7B-41CD-9DB0-3FE9517E5F2E}" type="slidenum">
              <a:rPr lang="en-GB" smtClean="0"/>
              <a:t>‹#›</a:t>
            </a:fld>
            <a:endParaRPr lang="en-GB"/>
          </a:p>
        </p:txBody>
      </p:sp>
    </p:spTree>
    <p:extLst>
      <p:ext uri="{BB962C8B-B14F-4D97-AF65-F5344CB8AC3E}">
        <p14:creationId xmlns:p14="http://schemas.microsoft.com/office/powerpoint/2010/main" val="4271125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9EF1C82-35B6-487A-9461-E5D5AD3BE10A}" type="datetimeFigureOut">
              <a:rPr lang="en-GB" smtClean="0"/>
              <a:t>17/01/2020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33ADA85-0D7B-41CD-9DB0-3FE9517E5F2E}" type="slidenum">
              <a:rPr lang="en-GB" smtClean="0"/>
              <a:t>‹#›</a:t>
            </a:fld>
            <a:endParaRPr lang="en-GB"/>
          </a:p>
        </p:txBody>
      </p:sp>
    </p:spTree>
    <p:extLst>
      <p:ext uri="{BB962C8B-B14F-4D97-AF65-F5344CB8AC3E}">
        <p14:creationId xmlns:p14="http://schemas.microsoft.com/office/powerpoint/2010/main" val="3407158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9EF1C82-35B6-487A-9461-E5D5AD3BE10A}" type="datetimeFigureOut">
              <a:rPr lang="en-GB" smtClean="0"/>
              <a:t>17/01/2020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33ADA85-0D7B-41CD-9DB0-3FE9517E5F2E}" type="slidenum">
              <a:rPr lang="en-GB" smtClean="0"/>
              <a:t>‹#›</a:t>
            </a:fld>
            <a:endParaRPr lang="en-GB"/>
          </a:p>
        </p:txBody>
      </p:sp>
    </p:spTree>
    <p:extLst>
      <p:ext uri="{BB962C8B-B14F-4D97-AF65-F5344CB8AC3E}">
        <p14:creationId xmlns:p14="http://schemas.microsoft.com/office/powerpoint/2010/main" val="2659647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EF1C82-35B6-487A-9461-E5D5AD3BE10A}" type="datetimeFigureOut">
              <a:rPr lang="en-GB" smtClean="0"/>
              <a:t>17/01/2020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33ADA85-0D7B-41CD-9DB0-3FE9517E5F2E}" type="slidenum">
              <a:rPr lang="en-GB" smtClean="0"/>
              <a:t>‹#›</a:t>
            </a:fld>
            <a:endParaRPr lang="en-GB"/>
          </a:p>
        </p:txBody>
      </p:sp>
    </p:spTree>
    <p:extLst>
      <p:ext uri="{BB962C8B-B14F-4D97-AF65-F5344CB8AC3E}">
        <p14:creationId xmlns:p14="http://schemas.microsoft.com/office/powerpoint/2010/main" val="363957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9EF1C82-35B6-487A-9461-E5D5AD3BE10A}"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33ADA85-0D7B-41CD-9DB0-3FE9517E5F2E}" type="slidenum">
              <a:rPr lang="en-GB" smtClean="0"/>
              <a:t>‹#›</a:t>
            </a:fld>
            <a:endParaRPr lang="en-GB"/>
          </a:p>
        </p:txBody>
      </p:sp>
    </p:spTree>
    <p:extLst>
      <p:ext uri="{BB962C8B-B14F-4D97-AF65-F5344CB8AC3E}">
        <p14:creationId xmlns:p14="http://schemas.microsoft.com/office/powerpoint/2010/main" val="3134119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9EF1C82-35B6-487A-9461-E5D5AD3BE10A}" type="datetimeFigureOut">
              <a:rPr lang="en-GB" smtClean="0"/>
              <a:t>17/01/2020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33ADA85-0D7B-41CD-9DB0-3FE9517E5F2E}" type="slidenum">
              <a:rPr lang="en-GB" smtClean="0"/>
              <a:t>‹#›</a:t>
            </a:fld>
            <a:endParaRPr lang="en-GB"/>
          </a:p>
        </p:txBody>
      </p:sp>
    </p:spTree>
    <p:extLst>
      <p:ext uri="{BB962C8B-B14F-4D97-AF65-F5344CB8AC3E}">
        <p14:creationId xmlns:p14="http://schemas.microsoft.com/office/powerpoint/2010/main" val="3123153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3000"/>
            <a:lum/>
          </a:blip>
          <a:srcRect/>
          <a:stretch>
            <a:fillRect l="-12000" r="-1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EF1C82-35B6-487A-9461-E5D5AD3BE10A}" type="datetimeFigureOut">
              <a:rPr lang="en-GB" smtClean="0"/>
              <a:t>17/01/2020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3ADA85-0D7B-41CD-9DB0-3FE9517E5F2E}" type="slidenum">
              <a:rPr lang="en-GB" smtClean="0"/>
              <a:t>‹#›</a:t>
            </a:fld>
            <a:endParaRPr lang="en-GB"/>
          </a:p>
        </p:txBody>
      </p:sp>
    </p:spTree>
    <p:extLst>
      <p:ext uri="{BB962C8B-B14F-4D97-AF65-F5344CB8AC3E}">
        <p14:creationId xmlns:p14="http://schemas.microsoft.com/office/powerpoint/2010/main" val="306470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196752"/>
            <a:ext cx="5184576" cy="3477875"/>
          </a:xfrm>
          <a:prstGeom prst="rect">
            <a:avLst/>
          </a:prstGeom>
          <a:noFill/>
        </p:spPr>
        <p:txBody>
          <a:bodyPr wrap="square" rtlCol="0">
            <a:spAutoFit/>
          </a:bodyPr>
          <a:lstStyle/>
          <a:p>
            <a:pPr algn="ctr"/>
            <a:r>
              <a:rPr lang="en-GB" sz="4400" b="1" dirty="0"/>
              <a:t>“Peace as a Journey of Hope: Dialogue, Reconciliation and Ecological Conversion”</a:t>
            </a:r>
          </a:p>
        </p:txBody>
      </p:sp>
      <p:sp>
        <p:nvSpPr>
          <p:cNvPr id="5" name="TextBox 4"/>
          <p:cNvSpPr txBox="1"/>
          <p:nvPr/>
        </p:nvSpPr>
        <p:spPr>
          <a:xfrm>
            <a:off x="251520" y="5886564"/>
            <a:ext cx="8640960" cy="369332"/>
          </a:xfrm>
          <a:prstGeom prst="rect">
            <a:avLst/>
          </a:prstGeom>
          <a:noFill/>
        </p:spPr>
        <p:txBody>
          <a:bodyPr wrap="square" rtlCol="0">
            <a:spAutoFit/>
          </a:bodyPr>
          <a:lstStyle/>
          <a:p>
            <a:r>
              <a:rPr lang="en-GB" dirty="0"/>
              <a:t>A series of ideas for discussion and reflection around the Pope’s Peace Message for 2020</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4088" y="836712"/>
            <a:ext cx="3228092" cy="4426456"/>
          </a:xfrm>
          <a:prstGeom prst="rect">
            <a:avLst/>
          </a:prstGeom>
        </p:spPr>
      </p:pic>
    </p:spTree>
    <p:extLst>
      <p:ext uri="{BB962C8B-B14F-4D97-AF65-F5344CB8AC3E}">
        <p14:creationId xmlns:p14="http://schemas.microsoft.com/office/powerpoint/2010/main" val="1572785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788024" y="2564904"/>
            <a:ext cx="3456384" cy="1728192"/>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Is this cup half full or half empty?</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1916832"/>
            <a:ext cx="2848373" cy="3353268"/>
          </a:xfrm>
          <a:prstGeom prst="rect">
            <a:avLst/>
          </a:prstGeom>
        </p:spPr>
      </p:pic>
    </p:spTree>
    <p:extLst>
      <p:ext uri="{BB962C8B-B14F-4D97-AF65-F5344CB8AC3E}">
        <p14:creationId xmlns:p14="http://schemas.microsoft.com/office/powerpoint/2010/main" val="1626486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1916832"/>
            <a:ext cx="2848373" cy="3353268"/>
          </a:xfrm>
          <a:prstGeom prst="rect">
            <a:avLst/>
          </a:prstGeom>
        </p:spPr>
      </p:pic>
      <p:sp>
        <p:nvSpPr>
          <p:cNvPr id="3" name="TextBox 2"/>
          <p:cNvSpPr txBox="1"/>
          <p:nvPr/>
        </p:nvSpPr>
        <p:spPr>
          <a:xfrm>
            <a:off x="4427984" y="1124744"/>
            <a:ext cx="3888432" cy="4401205"/>
          </a:xfrm>
          <a:prstGeom prst="rect">
            <a:avLst/>
          </a:prstGeom>
          <a:noFill/>
        </p:spPr>
        <p:txBody>
          <a:bodyPr wrap="square" rtlCol="0">
            <a:spAutoFit/>
          </a:bodyPr>
          <a:lstStyle/>
          <a:p>
            <a:r>
              <a:rPr lang="en-GB" sz="2800" dirty="0"/>
              <a:t>It all depends on your perspective!</a:t>
            </a:r>
          </a:p>
          <a:p>
            <a:endParaRPr lang="en-GB" sz="2800" dirty="0"/>
          </a:p>
          <a:p>
            <a:r>
              <a:rPr lang="en-GB" sz="2800" dirty="0"/>
              <a:t>In his message, Pope Francis says that  dialogue is important to both keep memory alive </a:t>
            </a:r>
            <a:r>
              <a:rPr lang="en-GB" sz="2800" i="1" dirty="0"/>
              <a:t>and</a:t>
            </a:r>
            <a:r>
              <a:rPr lang="en-GB" sz="2800" dirty="0"/>
              <a:t> to act as inspiration for us to create a better future. </a:t>
            </a:r>
          </a:p>
        </p:txBody>
      </p:sp>
    </p:spTree>
    <p:extLst>
      <p:ext uri="{BB962C8B-B14F-4D97-AF65-F5344CB8AC3E}">
        <p14:creationId xmlns:p14="http://schemas.microsoft.com/office/powerpoint/2010/main" val="2891007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19872" y="1307349"/>
            <a:ext cx="5277272" cy="5534075"/>
          </a:xfrm>
        </p:spPr>
        <p:txBody>
          <a:bodyPr>
            <a:normAutofit/>
          </a:bodyPr>
          <a:lstStyle/>
          <a:p>
            <a:pPr marL="0" indent="0">
              <a:buNone/>
            </a:pPr>
            <a:r>
              <a:rPr lang="en-GB" dirty="0"/>
              <a:t>In his peace message the Pope says that dialogue is important as it helps us to see each other as brothers and sisters and to break down barriers between each other. </a:t>
            </a:r>
          </a:p>
          <a:p>
            <a:pPr marL="0" indent="0">
              <a:buNone/>
            </a:pPr>
            <a:endParaRPr lang="en-GB" dirty="0"/>
          </a:p>
          <a:p>
            <a:endParaRPr lang="en-GB" dirty="0"/>
          </a:p>
          <a:p>
            <a:pPr marL="0" indent="0">
              <a:buNone/>
            </a:pPr>
            <a:endParaRPr lang="en-GB" dirty="0"/>
          </a:p>
        </p:txBody>
      </p:sp>
      <p:sp>
        <p:nvSpPr>
          <p:cNvPr id="4" name="Rounded Rectangle 4">
            <a:extLst>
              <a:ext uri="{FF2B5EF4-FFF2-40B4-BE49-F238E27FC236}">
                <a16:creationId xmlns:a16="http://schemas.microsoft.com/office/drawing/2014/main" id="{C82D87DF-C085-4AD3-9729-1C48F316F031}"/>
              </a:ext>
            </a:extLst>
          </p:cNvPr>
          <p:cNvSpPr/>
          <p:nvPr/>
        </p:nvSpPr>
        <p:spPr>
          <a:xfrm>
            <a:off x="827584" y="4992539"/>
            <a:ext cx="7200800" cy="1728192"/>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Why might this be important for peace?</a:t>
            </a:r>
          </a:p>
        </p:txBody>
      </p:sp>
      <p:pic>
        <p:nvPicPr>
          <p:cNvPr id="5" name="Picture 3">
            <a:extLst>
              <a:ext uri="{FF2B5EF4-FFF2-40B4-BE49-F238E27FC236}">
                <a16:creationId xmlns:a16="http://schemas.microsoft.com/office/drawing/2014/main" id="{9A05785D-5B00-4AB3-9585-00783C99FF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318" t="37761" r="43143" b="42410"/>
          <a:stretch/>
        </p:blipFill>
        <p:spPr bwMode="auto">
          <a:xfrm>
            <a:off x="323528" y="1556792"/>
            <a:ext cx="2721902"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7545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29600" cy="5534075"/>
          </a:xfrm>
        </p:spPr>
        <p:txBody>
          <a:bodyPr>
            <a:normAutofit/>
          </a:bodyPr>
          <a:lstStyle/>
          <a:p>
            <a:pPr marL="0" indent="0">
              <a:buNone/>
            </a:pPr>
            <a:r>
              <a:rPr lang="en-GB" sz="2800" dirty="0"/>
              <a:t>Pope Francis says that dialogue can help us as sometimes just small acts support can inspire  people to do courageous things. Listening is an important part of that dialogue and learning to understand each other. </a:t>
            </a:r>
          </a:p>
          <a:p>
            <a:pPr marL="0" indent="0">
              <a:buNone/>
            </a:pPr>
            <a:endParaRPr lang="en-GB" sz="2800" dirty="0"/>
          </a:p>
          <a:p>
            <a:pPr marL="0" indent="0">
              <a:buNone/>
            </a:pPr>
            <a:r>
              <a:rPr lang="en-GB" sz="2800" dirty="0"/>
              <a:t>In partners, partner A is going to say two interesting things about themselves. Partner B will listen and, when A is finished, thank partner A. B will then say what they found interesting about what A said. Once you have finished, swap roles. </a:t>
            </a:r>
          </a:p>
          <a:p>
            <a:pPr marL="0" indent="0">
              <a:buNone/>
            </a:pPr>
            <a:endParaRPr lang="en-GB" sz="2800" dirty="0"/>
          </a:p>
        </p:txBody>
      </p:sp>
      <p:sp>
        <p:nvSpPr>
          <p:cNvPr id="4" name="Rounded Rectangle 4">
            <a:extLst>
              <a:ext uri="{FF2B5EF4-FFF2-40B4-BE49-F238E27FC236}">
                <a16:creationId xmlns:a16="http://schemas.microsoft.com/office/drawing/2014/main" id="{C82D87DF-C085-4AD3-9729-1C48F316F031}"/>
              </a:ext>
            </a:extLst>
          </p:cNvPr>
          <p:cNvSpPr/>
          <p:nvPr/>
        </p:nvSpPr>
        <p:spPr>
          <a:xfrm>
            <a:off x="981944" y="5013176"/>
            <a:ext cx="7200800" cy="1728192"/>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How did the activity make you feel? Was it easy or difficult? What could you learn from that? </a:t>
            </a:r>
          </a:p>
        </p:txBody>
      </p:sp>
    </p:spTree>
    <p:extLst>
      <p:ext uri="{BB962C8B-B14F-4D97-AF65-F5344CB8AC3E}">
        <p14:creationId xmlns:p14="http://schemas.microsoft.com/office/powerpoint/2010/main" val="3429350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Prayer</a:t>
            </a:r>
          </a:p>
        </p:txBody>
      </p:sp>
      <p:sp>
        <p:nvSpPr>
          <p:cNvPr id="3" name="Content Placeholder 2"/>
          <p:cNvSpPr>
            <a:spLocks noGrp="1"/>
          </p:cNvSpPr>
          <p:nvPr>
            <p:ph idx="1"/>
          </p:nvPr>
        </p:nvSpPr>
        <p:spPr/>
        <p:txBody>
          <a:bodyPr>
            <a:normAutofit fontScale="92500" lnSpcReduction="20000"/>
          </a:bodyPr>
          <a:lstStyle/>
          <a:p>
            <a:pPr marL="0" indent="0">
              <a:buNone/>
            </a:pPr>
            <a:r>
              <a:rPr lang="en-GB" dirty="0"/>
              <a:t>Dear Lord, </a:t>
            </a:r>
          </a:p>
          <a:p>
            <a:pPr marL="0" indent="0">
              <a:buNone/>
            </a:pPr>
            <a:endParaRPr lang="en-GB" dirty="0"/>
          </a:p>
          <a:p>
            <a:pPr marL="0" indent="0">
              <a:buNone/>
            </a:pPr>
            <a:r>
              <a:rPr lang="en-GB" dirty="0"/>
              <a:t>Help us to listen more closely to those around us to help us to understand what they are saying. </a:t>
            </a:r>
          </a:p>
          <a:p>
            <a:pPr marL="0" indent="0">
              <a:buNone/>
            </a:pPr>
            <a:endParaRPr lang="en-GB" dirty="0"/>
          </a:p>
          <a:p>
            <a:pPr marL="0" indent="0">
              <a:buNone/>
            </a:pPr>
            <a:r>
              <a:rPr lang="en-GB" dirty="0"/>
              <a:t>We pray now for our own intentions and the intentions of those around us. (You are now invited to pray for your own intentions)</a:t>
            </a:r>
          </a:p>
          <a:p>
            <a:pPr marL="0" indent="0">
              <a:buNone/>
            </a:pPr>
            <a:endParaRPr lang="en-GB" dirty="0"/>
          </a:p>
          <a:p>
            <a:pPr marL="0" indent="0">
              <a:buNone/>
            </a:pPr>
            <a:r>
              <a:rPr lang="en-GB" dirty="0"/>
              <a:t>Amen</a:t>
            </a:r>
          </a:p>
        </p:txBody>
      </p:sp>
    </p:spTree>
    <p:extLst>
      <p:ext uri="{BB962C8B-B14F-4D97-AF65-F5344CB8AC3E}">
        <p14:creationId xmlns:p14="http://schemas.microsoft.com/office/powerpoint/2010/main" val="1416158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4">
            <a:extLst>
              <a:ext uri="{FF2B5EF4-FFF2-40B4-BE49-F238E27FC236}">
                <a16:creationId xmlns:a16="http://schemas.microsoft.com/office/drawing/2014/main" id="{1CE76E2F-C078-4D8F-993E-A6518734BE62}"/>
              </a:ext>
            </a:extLst>
          </p:cNvPr>
          <p:cNvSpPr/>
          <p:nvPr/>
        </p:nvSpPr>
        <p:spPr>
          <a:xfrm>
            <a:off x="3203848" y="1880828"/>
            <a:ext cx="5184576" cy="3096344"/>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Jesus said that we should forgive someone 70x7 times- is this possible?</a:t>
            </a:r>
          </a:p>
          <a:p>
            <a:pPr algn="ctr"/>
            <a:endParaRPr lang="en-GB" sz="3200" dirty="0"/>
          </a:p>
          <a:p>
            <a:pPr algn="ctr"/>
            <a:r>
              <a:rPr lang="en-GB" sz="3200" dirty="0"/>
              <a:t>What do you think he meant?</a:t>
            </a:r>
          </a:p>
        </p:txBody>
      </p:sp>
      <p:pic>
        <p:nvPicPr>
          <p:cNvPr id="3" name="Graphic 2" descr="Handshake">
            <a:extLst>
              <a:ext uri="{FF2B5EF4-FFF2-40B4-BE49-F238E27FC236}">
                <a16:creationId xmlns:a16="http://schemas.microsoft.com/office/drawing/2014/main" id="{6F1D8B69-56ED-4527-97EA-F3412C83EBF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1560" y="2132855"/>
            <a:ext cx="2232247" cy="2232247"/>
          </a:xfrm>
          <a:prstGeom prst="rect">
            <a:avLst/>
          </a:prstGeom>
        </p:spPr>
      </p:pic>
    </p:spTree>
    <p:extLst>
      <p:ext uri="{BB962C8B-B14F-4D97-AF65-F5344CB8AC3E}">
        <p14:creationId xmlns:p14="http://schemas.microsoft.com/office/powerpoint/2010/main" val="4146198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1840" y="627396"/>
            <a:ext cx="5626968" cy="4525963"/>
          </a:xfrm>
        </p:spPr>
        <p:txBody>
          <a:bodyPr>
            <a:normAutofit fontScale="85000" lnSpcReduction="10000"/>
          </a:bodyPr>
          <a:lstStyle/>
          <a:p>
            <a:pPr marL="0" indent="0">
              <a:buNone/>
            </a:pPr>
            <a:r>
              <a:rPr lang="en-GB" dirty="0"/>
              <a:t>In his peace message, the Pope says that forgiving others can also help to see them as our brothers and sisters.</a:t>
            </a:r>
          </a:p>
          <a:p>
            <a:pPr marL="0" indent="0">
              <a:buNone/>
            </a:pPr>
            <a:r>
              <a:rPr lang="en-GB" dirty="0"/>
              <a:t> If we learn to forgive each other, we can come to see people for who they are and not just for what they’ve done. </a:t>
            </a:r>
          </a:p>
          <a:p>
            <a:pPr marL="0" indent="0">
              <a:buNone/>
            </a:pPr>
            <a:r>
              <a:rPr lang="en-GB" dirty="0"/>
              <a:t>This coming together to build a relationship can be seen as a form of reconciliation. By being reconciled to one another, we can make the world more peaceful. </a:t>
            </a:r>
          </a:p>
        </p:txBody>
      </p:sp>
      <p:pic>
        <p:nvPicPr>
          <p:cNvPr id="6" name="Picture 5">
            <a:extLst>
              <a:ext uri="{FF2B5EF4-FFF2-40B4-BE49-F238E27FC236}">
                <a16:creationId xmlns:a16="http://schemas.microsoft.com/office/drawing/2014/main" id="{8CC857FA-6593-4F93-B427-35116CE9887E}"/>
              </a:ext>
            </a:extLst>
          </p:cNvPr>
          <p:cNvPicPr>
            <a:picLocks noChangeAspect="1"/>
          </p:cNvPicPr>
          <p:nvPr/>
        </p:nvPicPr>
        <p:blipFill>
          <a:blip r:embed="rId2"/>
          <a:stretch>
            <a:fillRect/>
          </a:stretch>
        </p:blipFill>
        <p:spPr>
          <a:xfrm>
            <a:off x="251520" y="1844824"/>
            <a:ext cx="2725148" cy="2091109"/>
          </a:xfrm>
          <a:prstGeom prst="rect">
            <a:avLst/>
          </a:prstGeom>
        </p:spPr>
      </p:pic>
      <p:sp>
        <p:nvSpPr>
          <p:cNvPr id="7" name="Rounded Rectangle 4">
            <a:extLst>
              <a:ext uri="{FF2B5EF4-FFF2-40B4-BE49-F238E27FC236}">
                <a16:creationId xmlns:a16="http://schemas.microsoft.com/office/drawing/2014/main" id="{C8B7377A-7A13-45A2-ABF8-3F1F6419490A}"/>
              </a:ext>
            </a:extLst>
          </p:cNvPr>
          <p:cNvSpPr/>
          <p:nvPr/>
        </p:nvSpPr>
        <p:spPr>
          <a:xfrm>
            <a:off x="827584" y="5013176"/>
            <a:ext cx="7200800" cy="144016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What might help us to forgive others?</a:t>
            </a:r>
          </a:p>
        </p:txBody>
      </p:sp>
    </p:spTree>
    <p:extLst>
      <p:ext uri="{BB962C8B-B14F-4D97-AF65-F5344CB8AC3E}">
        <p14:creationId xmlns:p14="http://schemas.microsoft.com/office/powerpoint/2010/main" val="2511781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Prayer</a:t>
            </a:r>
          </a:p>
        </p:txBody>
      </p:sp>
      <p:sp>
        <p:nvSpPr>
          <p:cNvPr id="3" name="Content Placeholder 2"/>
          <p:cNvSpPr>
            <a:spLocks noGrp="1"/>
          </p:cNvSpPr>
          <p:nvPr>
            <p:ph idx="1"/>
          </p:nvPr>
        </p:nvSpPr>
        <p:spPr/>
        <p:txBody>
          <a:bodyPr>
            <a:normAutofit lnSpcReduction="10000"/>
          </a:bodyPr>
          <a:lstStyle/>
          <a:p>
            <a:pPr marL="0" indent="0">
              <a:buNone/>
            </a:pPr>
            <a:r>
              <a:rPr lang="en-GB" dirty="0"/>
              <a:t>Dear Lord, </a:t>
            </a:r>
          </a:p>
          <a:p>
            <a:pPr marL="0" indent="0">
              <a:buNone/>
            </a:pPr>
            <a:r>
              <a:rPr lang="en-GB" dirty="0"/>
              <a:t>We pray that broken relationships may be healed, that neighbours will learn to love one another and that peace will be in our homes and communities.</a:t>
            </a:r>
          </a:p>
          <a:p>
            <a:pPr marL="0" indent="0">
              <a:buNone/>
            </a:pPr>
            <a:r>
              <a:rPr lang="en-GB" dirty="0"/>
              <a:t>Grant us the grace to be able to forgive those around us and see other people as brothers and sisters. </a:t>
            </a:r>
          </a:p>
          <a:p>
            <a:pPr marL="0" indent="0">
              <a:buNone/>
            </a:pPr>
            <a:r>
              <a:rPr lang="en-GB" dirty="0"/>
              <a:t>Amen</a:t>
            </a:r>
          </a:p>
        </p:txBody>
      </p:sp>
    </p:spTree>
    <p:extLst>
      <p:ext uri="{BB962C8B-B14F-4D97-AF65-F5344CB8AC3E}">
        <p14:creationId xmlns:p14="http://schemas.microsoft.com/office/powerpoint/2010/main" val="1499853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Earth globe Africa and Europe">
            <a:extLst>
              <a:ext uri="{FF2B5EF4-FFF2-40B4-BE49-F238E27FC236}">
                <a16:creationId xmlns:a16="http://schemas.microsoft.com/office/drawing/2014/main" id="{EBBD2C9D-B414-402D-9B4D-D5B5421833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19872" y="4016679"/>
            <a:ext cx="2304256" cy="2304256"/>
          </a:xfrm>
          <a:prstGeom prst="rect">
            <a:avLst/>
          </a:prstGeom>
        </p:spPr>
      </p:pic>
      <p:sp>
        <p:nvSpPr>
          <p:cNvPr id="4" name="Rounded Rectangle 4">
            <a:extLst>
              <a:ext uri="{FF2B5EF4-FFF2-40B4-BE49-F238E27FC236}">
                <a16:creationId xmlns:a16="http://schemas.microsoft.com/office/drawing/2014/main" id="{28BDCA99-9194-4AFF-A0BB-960FBB9215FD}"/>
              </a:ext>
            </a:extLst>
          </p:cNvPr>
          <p:cNvSpPr/>
          <p:nvPr/>
        </p:nvSpPr>
        <p:spPr>
          <a:xfrm>
            <a:off x="971600" y="725568"/>
            <a:ext cx="7200800" cy="144016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Do we have a responsibility towards creation?</a:t>
            </a:r>
          </a:p>
        </p:txBody>
      </p:sp>
      <p:sp>
        <p:nvSpPr>
          <p:cNvPr id="5" name="Arrow: Left-Right 4">
            <a:extLst>
              <a:ext uri="{FF2B5EF4-FFF2-40B4-BE49-F238E27FC236}">
                <a16:creationId xmlns:a16="http://schemas.microsoft.com/office/drawing/2014/main" id="{9EA8BAA1-E25A-4707-BE46-ACFA473851F0}"/>
              </a:ext>
            </a:extLst>
          </p:cNvPr>
          <p:cNvSpPr/>
          <p:nvPr/>
        </p:nvSpPr>
        <p:spPr>
          <a:xfrm>
            <a:off x="1511660" y="2630647"/>
            <a:ext cx="6120680" cy="360040"/>
          </a:xfrm>
          <a:prstGeom prst="lef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662A902-AE11-46C9-A69B-B27C0D908363}"/>
              </a:ext>
            </a:extLst>
          </p:cNvPr>
          <p:cNvSpPr/>
          <p:nvPr/>
        </p:nvSpPr>
        <p:spPr>
          <a:xfrm>
            <a:off x="827584" y="3093349"/>
            <a:ext cx="1111843" cy="923330"/>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Yes</a:t>
            </a:r>
          </a:p>
        </p:txBody>
      </p:sp>
      <p:sp>
        <p:nvSpPr>
          <p:cNvPr id="7" name="Rectangle 6">
            <a:extLst>
              <a:ext uri="{FF2B5EF4-FFF2-40B4-BE49-F238E27FC236}">
                <a16:creationId xmlns:a16="http://schemas.microsoft.com/office/drawing/2014/main" id="{6FDFED27-DB9B-4E7B-9267-CED9726A907F}"/>
              </a:ext>
            </a:extLst>
          </p:cNvPr>
          <p:cNvSpPr/>
          <p:nvPr/>
        </p:nvSpPr>
        <p:spPr>
          <a:xfrm>
            <a:off x="7194426" y="3093349"/>
            <a:ext cx="1013419" cy="923330"/>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No</a:t>
            </a:r>
          </a:p>
        </p:txBody>
      </p:sp>
    </p:spTree>
    <p:extLst>
      <p:ext uri="{BB962C8B-B14F-4D97-AF65-F5344CB8AC3E}">
        <p14:creationId xmlns:p14="http://schemas.microsoft.com/office/powerpoint/2010/main" val="3914068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5B7B2B-E9A7-420D-8877-A4842A3FCDE7}"/>
              </a:ext>
            </a:extLst>
          </p:cNvPr>
          <p:cNvPicPr>
            <a:picLocks noChangeAspect="1"/>
          </p:cNvPicPr>
          <p:nvPr/>
        </p:nvPicPr>
        <p:blipFill>
          <a:blip r:embed="rId2"/>
          <a:stretch>
            <a:fillRect/>
          </a:stretch>
        </p:blipFill>
        <p:spPr>
          <a:xfrm>
            <a:off x="395536" y="2060848"/>
            <a:ext cx="2725148" cy="2091109"/>
          </a:xfrm>
          <a:prstGeom prst="rect">
            <a:avLst/>
          </a:prstGeom>
        </p:spPr>
      </p:pic>
      <p:sp>
        <p:nvSpPr>
          <p:cNvPr id="5" name="TextBox 4">
            <a:extLst>
              <a:ext uri="{FF2B5EF4-FFF2-40B4-BE49-F238E27FC236}">
                <a16:creationId xmlns:a16="http://schemas.microsoft.com/office/drawing/2014/main" id="{50135140-3C33-4A90-B25A-92FEFB9E10C4}"/>
              </a:ext>
            </a:extLst>
          </p:cNvPr>
          <p:cNvSpPr txBox="1"/>
          <p:nvPr/>
        </p:nvSpPr>
        <p:spPr>
          <a:xfrm>
            <a:off x="3587814" y="980728"/>
            <a:ext cx="5184576" cy="3539430"/>
          </a:xfrm>
          <a:prstGeom prst="rect">
            <a:avLst/>
          </a:prstGeom>
          <a:noFill/>
        </p:spPr>
        <p:txBody>
          <a:bodyPr wrap="square" rtlCol="0">
            <a:spAutoFit/>
          </a:bodyPr>
          <a:lstStyle/>
          <a:p>
            <a:r>
              <a:rPr lang="en-GB" sz="2800" dirty="0"/>
              <a:t>We are called to protect creation but so often we see the earth being exploited and threated with a lack of respect. The Pope says we need to come to an ‘ecological conversion’- to change the way we relate to creation, not just how we relate to each other. </a:t>
            </a:r>
          </a:p>
        </p:txBody>
      </p:sp>
      <p:sp>
        <p:nvSpPr>
          <p:cNvPr id="6" name="Rounded Rectangle 4">
            <a:extLst>
              <a:ext uri="{FF2B5EF4-FFF2-40B4-BE49-F238E27FC236}">
                <a16:creationId xmlns:a16="http://schemas.microsoft.com/office/drawing/2014/main" id="{2C327D48-9E4E-45FC-ABB8-4DDA50C1068D}"/>
              </a:ext>
            </a:extLst>
          </p:cNvPr>
          <p:cNvSpPr/>
          <p:nvPr/>
        </p:nvSpPr>
        <p:spPr>
          <a:xfrm>
            <a:off x="827584" y="5013176"/>
            <a:ext cx="7200800" cy="144016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What could we do to respect the earth?</a:t>
            </a:r>
          </a:p>
        </p:txBody>
      </p:sp>
    </p:spTree>
    <p:extLst>
      <p:ext uri="{BB962C8B-B14F-4D97-AF65-F5344CB8AC3E}">
        <p14:creationId xmlns:p14="http://schemas.microsoft.com/office/powerpoint/2010/main" val="380597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FEE4E-DCF2-4827-9951-2AF60C374326}"/>
              </a:ext>
            </a:extLst>
          </p:cNvPr>
          <p:cNvSpPr>
            <a:spLocks noGrp="1"/>
          </p:cNvSpPr>
          <p:nvPr>
            <p:ph type="title"/>
          </p:nvPr>
        </p:nvSpPr>
        <p:spPr/>
        <p:txBody>
          <a:bodyPr/>
          <a:lstStyle/>
          <a:p>
            <a:r>
              <a:rPr lang="en-GB" dirty="0"/>
              <a:t>Peace Message</a:t>
            </a:r>
          </a:p>
        </p:txBody>
      </p:sp>
      <p:sp>
        <p:nvSpPr>
          <p:cNvPr id="3" name="Content Placeholder 2">
            <a:extLst>
              <a:ext uri="{FF2B5EF4-FFF2-40B4-BE49-F238E27FC236}">
                <a16:creationId xmlns:a16="http://schemas.microsoft.com/office/drawing/2014/main" id="{0153BBFA-A7C2-45BC-8072-2842360B4735}"/>
              </a:ext>
            </a:extLst>
          </p:cNvPr>
          <p:cNvSpPr>
            <a:spLocks noGrp="1"/>
          </p:cNvSpPr>
          <p:nvPr>
            <p:ph idx="1"/>
          </p:nvPr>
        </p:nvSpPr>
        <p:spPr/>
        <p:txBody>
          <a:bodyPr/>
          <a:lstStyle/>
          <a:p>
            <a:pPr marL="0" indent="0">
              <a:buNone/>
            </a:pPr>
            <a:r>
              <a:rPr lang="en-GB" dirty="0"/>
              <a:t>Each year the Pope releases a Peace Message on 1</a:t>
            </a:r>
            <a:r>
              <a:rPr lang="en-GB" baseline="30000" dirty="0"/>
              <a:t>st</a:t>
            </a:r>
            <a:r>
              <a:rPr lang="en-GB" dirty="0"/>
              <a:t> January. Pax Christi promotes this message each year on the Second Sunday of Ordinary Time. </a:t>
            </a:r>
          </a:p>
          <a:p>
            <a:pPr marL="0" indent="0">
              <a:buNone/>
            </a:pPr>
            <a:r>
              <a:rPr lang="en-GB" dirty="0"/>
              <a:t>This year the theme is ‘Peace as </a:t>
            </a:r>
            <a:r>
              <a:rPr lang="en-GB"/>
              <a:t>a Journey of Hope: Dialogue, Reconciliation and Ecological </a:t>
            </a:r>
            <a:r>
              <a:rPr lang="en-GB" dirty="0"/>
              <a:t>C</a:t>
            </a:r>
            <a:r>
              <a:rPr lang="en-GB"/>
              <a:t>onversion</a:t>
            </a:r>
            <a:r>
              <a:rPr lang="en-GB" dirty="0"/>
              <a:t>’.</a:t>
            </a:r>
          </a:p>
        </p:txBody>
      </p:sp>
    </p:spTree>
    <p:extLst>
      <p:ext uri="{BB962C8B-B14F-4D97-AF65-F5344CB8AC3E}">
        <p14:creationId xmlns:p14="http://schemas.microsoft.com/office/powerpoint/2010/main" val="2192002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Prayer</a:t>
            </a:r>
          </a:p>
        </p:txBody>
      </p:sp>
      <p:sp>
        <p:nvSpPr>
          <p:cNvPr id="3" name="Content Placeholder 2"/>
          <p:cNvSpPr>
            <a:spLocks noGrp="1"/>
          </p:cNvSpPr>
          <p:nvPr>
            <p:ph idx="1"/>
          </p:nvPr>
        </p:nvSpPr>
        <p:spPr/>
        <p:txBody>
          <a:bodyPr>
            <a:normAutofit fontScale="92500" lnSpcReduction="10000"/>
          </a:bodyPr>
          <a:lstStyle/>
          <a:p>
            <a:pPr marL="0" indent="0">
              <a:buNone/>
            </a:pPr>
            <a:r>
              <a:rPr lang="en-GB" dirty="0"/>
              <a:t>Dear Lord, </a:t>
            </a:r>
          </a:p>
          <a:p>
            <a:pPr marL="0" indent="0">
              <a:buNone/>
            </a:pPr>
            <a:endParaRPr lang="en-GB" dirty="0"/>
          </a:p>
          <a:p>
            <a:pPr marL="0" indent="0">
              <a:buNone/>
            </a:pPr>
            <a:r>
              <a:rPr lang="en-GB" dirty="0"/>
              <a:t>We pray for your creation. We pray that we may live in harmony with the earth, listening and reflecting on what it tells us. May we take up the challenge of taking responsibility for the way we treat creation and helping to nurture and protect it. </a:t>
            </a:r>
          </a:p>
          <a:p>
            <a:pPr marL="0" indent="0">
              <a:buNone/>
            </a:pPr>
            <a:endParaRPr lang="en-GB" dirty="0"/>
          </a:p>
          <a:p>
            <a:pPr marL="0" indent="0">
              <a:buNone/>
            </a:pPr>
            <a:r>
              <a:rPr lang="en-GB" dirty="0"/>
              <a:t>Amen</a:t>
            </a:r>
          </a:p>
        </p:txBody>
      </p:sp>
    </p:spTree>
    <p:extLst>
      <p:ext uri="{BB962C8B-B14F-4D97-AF65-F5344CB8AC3E}">
        <p14:creationId xmlns:p14="http://schemas.microsoft.com/office/powerpoint/2010/main" val="119590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rawing of a face&#10;&#10;Description automatically generated">
            <a:extLst>
              <a:ext uri="{FF2B5EF4-FFF2-40B4-BE49-F238E27FC236}">
                <a16:creationId xmlns:a16="http://schemas.microsoft.com/office/drawing/2014/main" id="{EE8A65E6-C071-4723-A946-6350C29A9D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93959" y="5517232"/>
            <a:ext cx="2356081" cy="858008"/>
          </a:xfrm>
          <a:prstGeom prst="rect">
            <a:avLst/>
          </a:prstGeom>
        </p:spPr>
      </p:pic>
    </p:spTree>
    <p:extLst>
      <p:ext uri="{BB962C8B-B14F-4D97-AF65-F5344CB8AC3E}">
        <p14:creationId xmlns:p14="http://schemas.microsoft.com/office/powerpoint/2010/main" val="3350470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411760" y="1628800"/>
            <a:ext cx="5455498" cy="108012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What kind of things make us scared? </a:t>
            </a:r>
          </a:p>
        </p:txBody>
      </p:sp>
      <p:sp>
        <p:nvSpPr>
          <p:cNvPr id="5" name="Rounded Rectangle 4"/>
          <p:cNvSpPr/>
          <p:nvPr/>
        </p:nvSpPr>
        <p:spPr>
          <a:xfrm>
            <a:off x="2411760" y="3825044"/>
            <a:ext cx="5485264" cy="108012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How might we react when we’re scared? </a:t>
            </a:r>
          </a:p>
        </p:txBody>
      </p:sp>
      <p:pic>
        <p:nvPicPr>
          <p:cNvPr id="3" name="Graphic 2" descr="Worried face with no fill">
            <a:extLst>
              <a:ext uri="{FF2B5EF4-FFF2-40B4-BE49-F238E27FC236}">
                <a16:creationId xmlns:a16="http://schemas.microsoft.com/office/drawing/2014/main" id="{9A897CD6-685F-4153-9135-61822CE4FE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0040" y="3450704"/>
            <a:ext cx="914400" cy="914400"/>
          </a:xfrm>
          <a:prstGeom prst="rect">
            <a:avLst/>
          </a:prstGeom>
        </p:spPr>
      </p:pic>
      <p:pic>
        <p:nvPicPr>
          <p:cNvPr id="11" name="Graphic 10" descr="Rat">
            <a:extLst>
              <a:ext uri="{FF2B5EF4-FFF2-40B4-BE49-F238E27FC236}">
                <a16:creationId xmlns:a16="http://schemas.microsoft.com/office/drawing/2014/main" id="{23EC601B-8871-4654-A4BF-DF13BB15F7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2033" y="1916832"/>
            <a:ext cx="914400" cy="914400"/>
          </a:xfrm>
          <a:prstGeom prst="rect">
            <a:avLst/>
          </a:prstGeom>
        </p:spPr>
      </p:pic>
      <p:pic>
        <p:nvPicPr>
          <p:cNvPr id="13" name="Graphic 12" descr="Bats">
            <a:extLst>
              <a:ext uri="{FF2B5EF4-FFF2-40B4-BE49-F238E27FC236}">
                <a16:creationId xmlns:a16="http://schemas.microsoft.com/office/drawing/2014/main" id="{56FE2D73-1DF6-49CD-9150-7D3FDA9DDEF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276742" y="1916832"/>
            <a:ext cx="914400" cy="914400"/>
          </a:xfrm>
          <a:prstGeom prst="rect">
            <a:avLst/>
          </a:prstGeom>
        </p:spPr>
      </p:pic>
      <p:pic>
        <p:nvPicPr>
          <p:cNvPr id="23" name="Graphic 22" descr="Spider web">
            <a:extLst>
              <a:ext uri="{FF2B5EF4-FFF2-40B4-BE49-F238E27FC236}">
                <a16:creationId xmlns:a16="http://schemas.microsoft.com/office/drawing/2014/main" id="{853C94B2-F521-431D-BD51-62AFA6E4193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87240" y="1103849"/>
            <a:ext cx="914400" cy="914400"/>
          </a:xfrm>
          <a:prstGeom prst="rect">
            <a:avLst/>
          </a:prstGeom>
        </p:spPr>
      </p:pic>
      <p:pic>
        <p:nvPicPr>
          <p:cNvPr id="25" name="Graphic 24" descr="Beehive">
            <a:extLst>
              <a:ext uri="{FF2B5EF4-FFF2-40B4-BE49-F238E27FC236}">
                <a16:creationId xmlns:a16="http://schemas.microsoft.com/office/drawing/2014/main" id="{CBFAA6DB-F675-4874-8749-FE8E001E0A1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95139" y="1259676"/>
            <a:ext cx="914400" cy="914400"/>
          </a:xfrm>
          <a:prstGeom prst="rect">
            <a:avLst/>
          </a:prstGeom>
        </p:spPr>
      </p:pic>
      <p:pic>
        <p:nvPicPr>
          <p:cNvPr id="27" name="Graphic 26" descr="Heart with pulse">
            <a:extLst>
              <a:ext uri="{FF2B5EF4-FFF2-40B4-BE49-F238E27FC236}">
                <a16:creationId xmlns:a16="http://schemas.microsoft.com/office/drawing/2014/main" id="{B004E0B6-9994-4056-A18C-AD9921A4022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36923" y="4365104"/>
            <a:ext cx="914400" cy="914400"/>
          </a:xfrm>
          <a:prstGeom prst="rect">
            <a:avLst/>
          </a:prstGeom>
        </p:spPr>
      </p:pic>
    </p:spTree>
    <p:extLst>
      <p:ext uri="{BB962C8B-B14F-4D97-AF65-F5344CB8AC3E}">
        <p14:creationId xmlns:p14="http://schemas.microsoft.com/office/powerpoint/2010/main" val="249770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79862" y="1268790"/>
            <a:ext cx="5616624" cy="3323987"/>
          </a:xfrm>
          <a:prstGeom prst="rect">
            <a:avLst/>
          </a:prstGeom>
          <a:noFill/>
        </p:spPr>
        <p:txBody>
          <a:bodyPr wrap="square" rtlCol="0">
            <a:spAutoFit/>
          </a:bodyPr>
          <a:lstStyle/>
          <a:p>
            <a:pPr algn="just"/>
            <a:r>
              <a:rPr lang="en-GB" sz="2400" dirty="0"/>
              <a:t>In his peace message, the Pope says that fear can  sometimes lead to conflict and distrust. This can then drive people away from one another and it becomes a vicious circle. </a:t>
            </a:r>
          </a:p>
          <a:p>
            <a:pPr algn="just"/>
            <a:endParaRPr lang="en-GB" sz="2400" dirty="0"/>
          </a:p>
          <a:p>
            <a:pPr algn="just"/>
            <a:r>
              <a:rPr lang="en-GB" sz="2400" dirty="0"/>
              <a:t>We can’t build peace on fear.  But hope can help us to overcome this. </a:t>
            </a:r>
          </a:p>
          <a:p>
            <a:endParaRPr lang="en-GB" dirty="0"/>
          </a:p>
        </p:txBody>
      </p:sp>
      <p:sp>
        <p:nvSpPr>
          <p:cNvPr id="5" name="Rounded Rectangle 4"/>
          <p:cNvSpPr/>
          <p:nvPr/>
        </p:nvSpPr>
        <p:spPr>
          <a:xfrm>
            <a:off x="1056264" y="4725144"/>
            <a:ext cx="6840760" cy="1441755"/>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How could we stop being so fearful? </a:t>
            </a:r>
          </a:p>
          <a:p>
            <a:pPr algn="ctr"/>
            <a:endParaRPr lang="en-GB" sz="2800" dirty="0"/>
          </a:p>
          <a:p>
            <a:pPr algn="ctr"/>
            <a:r>
              <a:rPr lang="en-GB" sz="2800" dirty="0"/>
              <a:t>What could give us hope?</a:t>
            </a: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2318" t="37761" r="43143" b="42410"/>
          <a:stretch/>
        </p:blipFill>
        <p:spPr bwMode="auto">
          <a:xfrm>
            <a:off x="323528" y="1556792"/>
            <a:ext cx="2721902"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1152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Prayer</a:t>
            </a:r>
          </a:p>
        </p:txBody>
      </p:sp>
      <p:sp>
        <p:nvSpPr>
          <p:cNvPr id="3" name="Content Placeholder 2"/>
          <p:cNvSpPr>
            <a:spLocks noGrp="1"/>
          </p:cNvSpPr>
          <p:nvPr>
            <p:ph idx="1"/>
          </p:nvPr>
        </p:nvSpPr>
        <p:spPr/>
        <p:txBody>
          <a:bodyPr>
            <a:normAutofit fontScale="85000" lnSpcReduction="10000"/>
          </a:bodyPr>
          <a:lstStyle/>
          <a:p>
            <a:pPr marL="0" indent="0">
              <a:buNone/>
            </a:pPr>
            <a:r>
              <a:rPr lang="en-GB" dirty="0"/>
              <a:t>Dear Lord, </a:t>
            </a:r>
          </a:p>
          <a:p>
            <a:pPr marL="0" indent="0">
              <a:buNone/>
            </a:pPr>
            <a:endParaRPr lang="en-GB" dirty="0"/>
          </a:p>
          <a:p>
            <a:pPr marL="0" indent="0">
              <a:buNone/>
            </a:pPr>
            <a:r>
              <a:rPr lang="en-GB" dirty="0"/>
              <a:t>You said to us “Do not be afraid”. </a:t>
            </a:r>
          </a:p>
          <a:p>
            <a:pPr marL="0" indent="0">
              <a:buNone/>
            </a:pPr>
            <a:endParaRPr lang="en-GB" dirty="0"/>
          </a:p>
          <a:p>
            <a:pPr marL="0" indent="0">
              <a:buNone/>
            </a:pPr>
            <a:r>
              <a:rPr lang="en-GB" dirty="0"/>
              <a:t>Grant us the courage to be open to one another, to see each other as brothers and sisters. Grant us the strength to face the challenges of being peacemakers and to overcome those fears that lead us into conflict. </a:t>
            </a:r>
          </a:p>
          <a:p>
            <a:pPr marL="0" indent="0">
              <a:buNone/>
            </a:pPr>
            <a:endParaRPr lang="en-GB" dirty="0"/>
          </a:p>
          <a:p>
            <a:pPr marL="0" indent="0">
              <a:buNone/>
            </a:pPr>
            <a:r>
              <a:rPr lang="en-GB" dirty="0"/>
              <a:t>Amen</a:t>
            </a:r>
          </a:p>
        </p:txBody>
      </p:sp>
    </p:spTree>
    <p:extLst>
      <p:ext uri="{BB962C8B-B14F-4D97-AF65-F5344CB8AC3E}">
        <p14:creationId xmlns:p14="http://schemas.microsoft.com/office/powerpoint/2010/main" val="2381504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2692890" y="1514128"/>
            <a:ext cx="1202824" cy="3672408"/>
            <a:chOff x="2217048" y="1340768"/>
            <a:chExt cx="1202824" cy="3672408"/>
          </a:xfrm>
        </p:grpSpPr>
        <p:sp>
          <p:nvSpPr>
            <p:cNvPr id="4" name="Oval 3"/>
            <p:cNvSpPr/>
            <p:nvPr/>
          </p:nvSpPr>
          <p:spPr>
            <a:xfrm>
              <a:off x="2339752" y="1340768"/>
              <a:ext cx="1008112" cy="93610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p:cNvCxnSpPr>
              <a:stCxn id="4" idx="4"/>
            </p:cNvCxnSpPr>
            <p:nvPr/>
          </p:nvCxnSpPr>
          <p:spPr>
            <a:xfrm>
              <a:off x="2843808" y="2276872"/>
              <a:ext cx="0" cy="13681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856786" y="2556520"/>
              <a:ext cx="563086" cy="10885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2217048" y="2556520"/>
              <a:ext cx="626760" cy="10885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843808" y="3645024"/>
              <a:ext cx="504056" cy="13681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2339752" y="3645024"/>
              <a:ext cx="482744" cy="13681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p:cNvCxnSpPr/>
          <p:nvPr/>
        </p:nvCxnSpPr>
        <p:spPr>
          <a:xfrm flipH="1">
            <a:off x="3822040" y="2942094"/>
            <a:ext cx="288032" cy="1111932"/>
          </a:xfrm>
          <a:prstGeom prst="line">
            <a:avLst/>
          </a:prstGeom>
          <a:ln w="63500">
            <a:solidFill>
              <a:srgbClr val="663300"/>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683568" y="1514128"/>
            <a:ext cx="1202824" cy="3672408"/>
            <a:chOff x="2217048" y="1340768"/>
            <a:chExt cx="1202824" cy="3672408"/>
          </a:xfrm>
        </p:grpSpPr>
        <p:sp>
          <p:nvSpPr>
            <p:cNvPr id="20" name="Oval 19"/>
            <p:cNvSpPr/>
            <p:nvPr/>
          </p:nvSpPr>
          <p:spPr>
            <a:xfrm>
              <a:off x="2339752" y="1340768"/>
              <a:ext cx="1008112" cy="93610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p:cNvCxnSpPr>
              <a:stCxn id="20" idx="4"/>
            </p:cNvCxnSpPr>
            <p:nvPr/>
          </p:nvCxnSpPr>
          <p:spPr>
            <a:xfrm>
              <a:off x="2843808" y="2276872"/>
              <a:ext cx="0" cy="13681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856786" y="2556520"/>
              <a:ext cx="563086" cy="10885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2217048" y="2556520"/>
              <a:ext cx="626760" cy="10885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843808" y="3645024"/>
              <a:ext cx="504056" cy="13681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339752" y="3645024"/>
              <a:ext cx="482744" cy="13681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6" name="Straight Connector 25"/>
          <p:cNvCxnSpPr/>
          <p:nvPr/>
        </p:nvCxnSpPr>
        <p:spPr>
          <a:xfrm flipH="1">
            <a:off x="1814384" y="2996952"/>
            <a:ext cx="288032" cy="1111932"/>
          </a:xfrm>
          <a:prstGeom prst="line">
            <a:avLst/>
          </a:prstGeom>
          <a:ln w="63500">
            <a:solidFill>
              <a:srgbClr val="663300"/>
            </a:solidFill>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4860032" y="1113892"/>
            <a:ext cx="3816424" cy="4320480"/>
          </a:xfrm>
          <a:prstGeom prst="roundRect">
            <a:avLst/>
          </a:prstGeom>
          <a:solidFill>
            <a:srgbClr val="A25CA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2400" dirty="0"/>
              <a:t>Imagine there are two children.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One of the children decides to get a stick for protection.</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The other them wants a stick for protection too. </a:t>
            </a:r>
          </a:p>
        </p:txBody>
      </p:sp>
    </p:spTree>
    <p:extLst>
      <p:ext uri="{BB962C8B-B14F-4D97-AF65-F5344CB8AC3E}">
        <p14:creationId xmlns:p14="http://schemas.microsoft.com/office/powerpoint/2010/main" val="215390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p:cTn id="23" dur="500" fill="hold"/>
                                        <p:tgtEl>
                                          <p:spTgt spid="26"/>
                                        </p:tgtEl>
                                        <p:attrNameLst>
                                          <p:attrName>ppt_w</p:attrName>
                                        </p:attrNameLst>
                                      </p:cBhvr>
                                      <p:tavLst>
                                        <p:tav tm="0">
                                          <p:val>
                                            <p:fltVal val="0"/>
                                          </p:val>
                                        </p:tav>
                                        <p:tav tm="100000">
                                          <p:val>
                                            <p:strVal val="#ppt_w"/>
                                          </p:val>
                                        </p:tav>
                                      </p:tavLst>
                                    </p:anim>
                                    <p:anim calcmode="lin" valueType="num">
                                      <p:cBhvr>
                                        <p:cTn id="24" dur="500" fill="hold"/>
                                        <p:tgtEl>
                                          <p:spTgt spid="26"/>
                                        </p:tgtEl>
                                        <p:attrNameLst>
                                          <p:attrName>ppt_h</p:attrName>
                                        </p:attrNameLst>
                                      </p:cBhvr>
                                      <p:tavLst>
                                        <p:tav tm="0">
                                          <p:val>
                                            <p:fltVal val="0"/>
                                          </p:val>
                                        </p:tav>
                                        <p:tav tm="100000">
                                          <p:val>
                                            <p:strVal val="#ppt_h"/>
                                          </p:val>
                                        </p:tav>
                                      </p:tavLst>
                                    </p:anim>
                                    <p:animEffect transition="in" filter="fade">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7">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fltVal val="0"/>
                                          </p:val>
                                        </p:tav>
                                        <p:tav tm="100000">
                                          <p:val>
                                            <p:strVal val="#ppt_w"/>
                                          </p:val>
                                        </p:tav>
                                      </p:tavLst>
                                    </p:anim>
                                    <p:anim calcmode="lin" valueType="num">
                                      <p:cBhvr>
                                        <p:cTn id="35" dur="500" fill="hold"/>
                                        <p:tgtEl>
                                          <p:spTgt spid="17"/>
                                        </p:tgtEl>
                                        <p:attrNameLst>
                                          <p:attrName>ppt_h</p:attrName>
                                        </p:attrNameLst>
                                      </p:cBhvr>
                                      <p:tavLst>
                                        <p:tav tm="0">
                                          <p:val>
                                            <p:fltVal val="0"/>
                                          </p:val>
                                        </p:tav>
                                        <p:tav tm="100000">
                                          <p:val>
                                            <p:strVal val="#ppt_h"/>
                                          </p:val>
                                        </p:tav>
                                      </p:tavLst>
                                    </p:anim>
                                    <p:animEffect transition="in" filter="fade">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2692890" y="1514128"/>
            <a:ext cx="1202824" cy="3672408"/>
            <a:chOff x="2217048" y="1340768"/>
            <a:chExt cx="1202824" cy="3672408"/>
          </a:xfrm>
        </p:grpSpPr>
        <p:sp>
          <p:nvSpPr>
            <p:cNvPr id="4" name="Oval 3"/>
            <p:cNvSpPr/>
            <p:nvPr/>
          </p:nvSpPr>
          <p:spPr>
            <a:xfrm>
              <a:off x="2339752" y="1340768"/>
              <a:ext cx="1008112" cy="93610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p:cNvCxnSpPr>
              <a:stCxn id="4" idx="4"/>
            </p:cNvCxnSpPr>
            <p:nvPr/>
          </p:nvCxnSpPr>
          <p:spPr>
            <a:xfrm>
              <a:off x="2843808" y="2276872"/>
              <a:ext cx="0" cy="13681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856786" y="2556520"/>
              <a:ext cx="563086" cy="10885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2217048" y="2556520"/>
              <a:ext cx="626760" cy="10885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843808" y="3645024"/>
              <a:ext cx="504056" cy="13681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2339752" y="3645024"/>
              <a:ext cx="482744" cy="13681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p:cNvCxnSpPr/>
          <p:nvPr/>
        </p:nvCxnSpPr>
        <p:spPr>
          <a:xfrm flipH="1">
            <a:off x="3822040" y="2942094"/>
            <a:ext cx="288032" cy="1111932"/>
          </a:xfrm>
          <a:prstGeom prst="line">
            <a:avLst/>
          </a:prstGeom>
          <a:ln w="63500">
            <a:solidFill>
              <a:srgbClr val="663300"/>
            </a:solidFill>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683568" y="1514128"/>
            <a:ext cx="1202824" cy="3672408"/>
            <a:chOff x="2217048" y="1340768"/>
            <a:chExt cx="1202824" cy="3672408"/>
          </a:xfrm>
        </p:grpSpPr>
        <p:sp>
          <p:nvSpPr>
            <p:cNvPr id="20" name="Oval 19"/>
            <p:cNvSpPr/>
            <p:nvPr/>
          </p:nvSpPr>
          <p:spPr>
            <a:xfrm>
              <a:off x="2339752" y="1340768"/>
              <a:ext cx="1008112" cy="93610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p:cNvCxnSpPr>
              <a:stCxn id="20" idx="4"/>
            </p:cNvCxnSpPr>
            <p:nvPr/>
          </p:nvCxnSpPr>
          <p:spPr>
            <a:xfrm>
              <a:off x="2843808" y="2276872"/>
              <a:ext cx="0" cy="13681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856786" y="2556520"/>
              <a:ext cx="563086" cy="10885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2217048" y="2556520"/>
              <a:ext cx="626760" cy="108850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843808" y="3645024"/>
              <a:ext cx="504056" cy="13681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339752" y="3645024"/>
              <a:ext cx="482744" cy="13681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6" name="Straight Connector 25"/>
          <p:cNvCxnSpPr/>
          <p:nvPr/>
        </p:nvCxnSpPr>
        <p:spPr>
          <a:xfrm flipH="1">
            <a:off x="1814384" y="2996952"/>
            <a:ext cx="288032" cy="1111932"/>
          </a:xfrm>
          <a:prstGeom prst="line">
            <a:avLst/>
          </a:prstGeom>
          <a:ln w="63500">
            <a:solidFill>
              <a:srgbClr val="663300"/>
            </a:solidFill>
          </a:ln>
        </p:spPr>
        <p:style>
          <a:lnRef idx="1">
            <a:schemeClr val="accent1"/>
          </a:lnRef>
          <a:fillRef idx="0">
            <a:schemeClr val="accent1"/>
          </a:fillRef>
          <a:effectRef idx="0">
            <a:schemeClr val="accent1"/>
          </a:effectRef>
          <a:fontRef idx="minor">
            <a:schemeClr val="tx1"/>
          </a:fontRef>
        </p:style>
      </p:cxnSp>
      <p:sp>
        <p:nvSpPr>
          <p:cNvPr id="28" name="Cloud Callout 27"/>
          <p:cNvSpPr/>
          <p:nvPr/>
        </p:nvSpPr>
        <p:spPr>
          <a:xfrm>
            <a:off x="4860032" y="1249906"/>
            <a:ext cx="3695278" cy="1692188"/>
          </a:xfrm>
          <a:prstGeom prst="cloudCallout">
            <a:avLst>
              <a:gd name="adj1" fmla="val -30731"/>
              <a:gd name="adj2" fmla="val 76009"/>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Do the sticks make the children safer? </a:t>
            </a:r>
          </a:p>
        </p:txBody>
      </p:sp>
      <p:sp>
        <p:nvSpPr>
          <p:cNvPr id="29" name="Cloud Callout 28"/>
          <p:cNvSpPr/>
          <p:nvPr/>
        </p:nvSpPr>
        <p:spPr>
          <a:xfrm>
            <a:off x="5004048" y="3933056"/>
            <a:ext cx="3816424" cy="1692188"/>
          </a:xfrm>
          <a:prstGeom prst="cloudCallout">
            <a:avLst>
              <a:gd name="adj1" fmla="val -34610"/>
              <a:gd name="adj2" fmla="val 81413"/>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What else could the children do to feel safe? </a:t>
            </a:r>
          </a:p>
        </p:txBody>
      </p:sp>
    </p:spTree>
    <p:extLst>
      <p:ext uri="{BB962C8B-B14F-4D97-AF65-F5344CB8AC3E}">
        <p14:creationId xmlns:p14="http://schemas.microsoft.com/office/powerpoint/2010/main" val="317749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03848" y="200829"/>
            <a:ext cx="5616624" cy="4524315"/>
          </a:xfrm>
          <a:prstGeom prst="rect">
            <a:avLst/>
          </a:prstGeom>
          <a:noFill/>
        </p:spPr>
        <p:txBody>
          <a:bodyPr wrap="square" rtlCol="0">
            <a:spAutoFit/>
          </a:bodyPr>
          <a:lstStyle/>
          <a:p>
            <a:r>
              <a:rPr lang="en-GB" sz="2400" dirty="0"/>
              <a:t>The story on the slides is  a simplified version of the argument for nuclear weapons, an idea called “nuclear deterrence”. </a:t>
            </a:r>
          </a:p>
          <a:p>
            <a:endParaRPr lang="en-GB" sz="2400" dirty="0"/>
          </a:p>
          <a:p>
            <a:r>
              <a:rPr lang="en-GB" sz="2400" dirty="0"/>
              <a:t>In November 2019 Pope Francis went to Japan and met some Hibakusha, the people that survived the atomic bomb that fell on Hiroshima and Nagasaki during the second world war. During this visit he said that peace and security can’t be built on mutual fear and mistrust. </a:t>
            </a:r>
          </a:p>
        </p:txBody>
      </p:sp>
      <p:sp>
        <p:nvSpPr>
          <p:cNvPr id="5" name="Rounded Rectangle 4"/>
          <p:cNvSpPr/>
          <p:nvPr/>
        </p:nvSpPr>
        <p:spPr>
          <a:xfrm>
            <a:off x="1043608" y="4869160"/>
            <a:ext cx="6840760" cy="1441755"/>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What might help us to build true peace and security?</a:t>
            </a: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2318" t="37761" r="43143" b="42410"/>
          <a:stretch/>
        </p:blipFill>
        <p:spPr bwMode="auto">
          <a:xfrm>
            <a:off x="323528" y="1556792"/>
            <a:ext cx="2721902"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139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Prayer</a:t>
            </a:r>
          </a:p>
        </p:txBody>
      </p:sp>
      <p:sp>
        <p:nvSpPr>
          <p:cNvPr id="3" name="Content Placeholder 2"/>
          <p:cNvSpPr>
            <a:spLocks noGrp="1"/>
          </p:cNvSpPr>
          <p:nvPr>
            <p:ph idx="1"/>
          </p:nvPr>
        </p:nvSpPr>
        <p:spPr/>
        <p:txBody>
          <a:bodyPr>
            <a:normAutofit/>
          </a:bodyPr>
          <a:lstStyle/>
          <a:p>
            <a:pPr marL="0" indent="0">
              <a:buNone/>
            </a:pPr>
            <a:r>
              <a:rPr lang="en-GB" dirty="0"/>
              <a:t>Dear Lord, </a:t>
            </a:r>
          </a:p>
          <a:p>
            <a:pPr marL="0" indent="0">
              <a:buNone/>
            </a:pPr>
            <a:r>
              <a:rPr lang="en-GB" dirty="0"/>
              <a:t>Let us pray, not for the continuation of hostilities, but for peace in our world, in our communities and in our hearts.</a:t>
            </a:r>
          </a:p>
          <a:p>
            <a:pPr marL="0" indent="0">
              <a:buNone/>
            </a:pPr>
            <a:r>
              <a:rPr lang="en-GB" dirty="0"/>
              <a:t>Let us pray for a world in which world leaders promote the safety of their citizens through dialogue, diplomacy and inclusiveness. </a:t>
            </a:r>
          </a:p>
          <a:p>
            <a:pPr marL="0" indent="0">
              <a:buNone/>
            </a:pPr>
            <a:r>
              <a:rPr lang="en-GB" dirty="0"/>
              <a:t>Amen</a:t>
            </a:r>
          </a:p>
        </p:txBody>
      </p:sp>
    </p:spTree>
    <p:extLst>
      <p:ext uri="{BB962C8B-B14F-4D97-AF65-F5344CB8AC3E}">
        <p14:creationId xmlns:p14="http://schemas.microsoft.com/office/powerpoint/2010/main" val="10420049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676</TotalTime>
  <Words>937</Words>
  <Application>Microsoft Office PowerPoint</Application>
  <PresentationFormat>On-screen Show (4:3)</PresentationFormat>
  <Paragraphs>79</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PowerPoint Presentation</vt:lpstr>
      <vt:lpstr>Peace Message</vt:lpstr>
      <vt:lpstr>PowerPoint Presentation</vt:lpstr>
      <vt:lpstr>PowerPoint Presentation</vt:lpstr>
      <vt:lpstr>Prayer</vt:lpstr>
      <vt:lpstr>PowerPoint Presentation</vt:lpstr>
      <vt:lpstr>PowerPoint Presentation</vt:lpstr>
      <vt:lpstr>PowerPoint Presentation</vt:lpstr>
      <vt:lpstr>Prayer</vt:lpstr>
      <vt:lpstr>PowerPoint Presentation</vt:lpstr>
      <vt:lpstr>PowerPoint Presentation</vt:lpstr>
      <vt:lpstr>PowerPoint Presentation</vt:lpstr>
      <vt:lpstr>PowerPoint Presentation</vt:lpstr>
      <vt:lpstr>Prayer</vt:lpstr>
      <vt:lpstr>PowerPoint Presentation</vt:lpstr>
      <vt:lpstr>PowerPoint Presentation</vt:lpstr>
      <vt:lpstr>Prayer</vt:lpstr>
      <vt:lpstr>PowerPoint Presentation</vt:lpstr>
      <vt:lpstr>PowerPoint Presentation</vt:lpstr>
      <vt:lpstr>Prayer</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Education</dc:creator>
  <cp:lastModifiedBy>User</cp:lastModifiedBy>
  <cp:revision>45</cp:revision>
  <dcterms:created xsi:type="dcterms:W3CDTF">2020-01-10T11:27:19Z</dcterms:created>
  <dcterms:modified xsi:type="dcterms:W3CDTF">2020-01-17T16:21:44Z</dcterms:modified>
</cp:coreProperties>
</file>