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70" r:id="rId7"/>
    <p:sldId id="267" r:id="rId8"/>
    <p:sldId id="264" r:id="rId9"/>
    <p:sldId id="27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97E1"/>
    <a:srgbClr val="A030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9" d="100"/>
          <a:sy n="79" d="100"/>
        </p:scale>
        <p:origin x="-38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D8F8A9-81FF-4595-BA56-2141184D61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72C70DC1-5EC0-41B0-8896-A5E52C35B4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21596673-4E22-48DB-8AA2-E71C3D6E3A33}"/>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5" name="Footer Placeholder 4">
            <a:extLst>
              <a:ext uri="{FF2B5EF4-FFF2-40B4-BE49-F238E27FC236}">
                <a16:creationId xmlns:a16="http://schemas.microsoft.com/office/drawing/2014/main" xmlns="" id="{CA6C2222-62EA-4A81-B6A8-31D50D98CF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0CE7248-6BC9-4D9A-893F-C6E3F4512767}"/>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2068635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D035CB-4D3D-42DD-9BF9-F79CC5CBAB5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AC0B803B-2F20-46DC-A10B-CA6D9362F8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7DDA667F-9689-4E01-9CE2-B99124E34A39}"/>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5" name="Footer Placeholder 4">
            <a:extLst>
              <a:ext uri="{FF2B5EF4-FFF2-40B4-BE49-F238E27FC236}">
                <a16:creationId xmlns:a16="http://schemas.microsoft.com/office/drawing/2014/main" xmlns="" id="{147121E1-4341-4DC8-B306-3046D4C6BD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498F11B3-D632-4E7B-BD33-1113CC9E293C}"/>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524366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AD027F5-B095-4416-9F0C-6CAB28D673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C5B8A0EB-4E6C-4C3C-8BA3-8BC31E4577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D3100DED-B3F4-4173-A29D-A7611BD5BCAA}"/>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5" name="Footer Placeholder 4">
            <a:extLst>
              <a:ext uri="{FF2B5EF4-FFF2-40B4-BE49-F238E27FC236}">
                <a16:creationId xmlns:a16="http://schemas.microsoft.com/office/drawing/2014/main" xmlns="" id="{D512286E-1204-46DC-A574-2E433FAA38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278063EE-85B7-4D18-AE04-DD4AB6C87010}"/>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45953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8E3201-21B7-4ABF-85F7-0F486EB217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3639EBC4-1463-4636-81D4-E21F79C58B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0A49087A-C534-451A-A4BD-D7DFC7195B60}"/>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5" name="Footer Placeholder 4">
            <a:extLst>
              <a:ext uri="{FF2B5EF4-FFF2-40B4-BE49-F238E27FC236}">
                <a16:creationId xmlns:a16="http://schemas.microsoft.com/office/drawing/2014/main" xmlns="" id="{E89356BB-4D36-4616-B08B-3F7C47AF95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2C70CA4D-03AD-4400-9386-208A579257A4}"/>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1280020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CD8902-EC40-48D4-84D7-AC660C1BCC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F864609C-FC93-4AB3-8E50-5CEFFB4F17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9F38693-AD91-43B9-960B-CC7A0E40E1AB}"/>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5" name="Footer Placeholder 4">
            <a:extLst>
              <a:ext uri="{FF2B5EF4-FFF2-40B4-BE49-F238E27FC236}">
                <a16:creationId xmlns:a16="http://schemas.microsoft.com/office/drawing/2014/main" xmlns="" id="{DB0A56DA-03C4-4629-BD3E-9307A8893C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2F8708A4-9FF7-4F53-9D27-737541651D3C}"/>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2331755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7E642A-50E6-46FD-AF7B-72CEDF9E58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515B6837-8F4D-42B0-8499-B1AAB99805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04A7A214-7A1B-4137-8112-7770BCFBAE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FB6DE0CC-4FFB-4666-93CA-0AB1A34A8C2F}"/>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6" name="Footer Placeholder 5">
            <a:extLst>
              <a:ext uri="{FF2B5EF4-FFF2-40B4-BE49-F238E27FC236}">
                <a16:creationId xmlns:a16="http://schemas.microsoft.com/office/drawing/2014/main" xmlns="" id="{40B5160C-3E38-4C15-B6F3-5490C6FA96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471D58DB-CC8A-4EC9-AD80-34C19FD48B82}"/>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1657892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5EB26E-831A-4F1D-BDD0-355277983FE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27400F05-0FD1-466A-9F2B-3EAC73C9F2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DCC60E0-9B2D-41A7-8890-68BF0401A3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B4C0CA97-411B-4B0F-BEA1-6677102CFA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5B9515-0726-4C76-BA4D-91B3490257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673A3C1A-EDD2-4B0A-A23A-1E9FC753C4F1}"/>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8" name="Footer Placeholder 7">
            <a:extLst>
              <a:ext uri="{FF2B5EF4-FFF2-40B4-BE49-F238E27FC236}">
                <a16:creationId xmlns:a16="http://schemas.microsoft.com/office/drawing/2014/main" xmlns="" id="{CBBB96AC-4081-4922-A40E-4F768C085FB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FA2E87A8-C952-4C8B-8AB3-DB891EF0F9AC}"/>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348891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6C3458-C5A8-4AB9-B536-94636D3DFE3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DB059EDD-812F-4128-ADB8-77E70CDECF68}"/>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4" name="Footer Placeholder 3">
            <a:extLst>
              <a:ext uri="{FF2B5EF4-FFF2-40B4-BE49-F238E27FC236}">
                <a16:creationId xmlns:a16="http://schemas.microsoft.com/office/drawing/2014/main" xmlns="" id="{3D4303D8-3E21-4BCA-9678-888CED7EC5E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71575181-4EC3-49EF-8444-0173D8090E3A}"/>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2067295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546379D-8B37-4000-AFE1-5BEE0FDBC736}"/>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3" name="Footer Placeholder 2">
            <a:extLst>
              <a:ext uri="{FF2B5EF4-FFF2-40B4-BE49-F238E27FC236}">
                <a16:creationId xmlns:a16="http://schemas.microsoft.com/office/drawing/2014/main" xmlns="" id="{21666142-8B84-42F7-BF9F-E3E006742CD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83BD3040-C33E-4503-ADB2-5B0F95338801}"/>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2584855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E208D0-5815-4DB5-A0A5-64D017BE56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44D2643F-C87A-4388-BB2E-3A44396783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BEFB35A2-460C-4DC9-B2F2-CD25631F75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2AF6CAF-5938-446E-BD7E-F5DA86C1E9BC}"/>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6" name="Footer Placeholder 5">
            <a:extLst>
              <a:ext uri="{FF2B5EF4-FFF2-40B4-BE49-F238E27FC236}">
                <a16:creationId xmlns:a16="http://schemas.microsoft.com/office/drawing/2014/main" xmlns="" id="{B0B18F8E-A5F7-4BF9-85C0-99793E00FB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A7BABD09-5A2F-4B4E-911C-C2D4E807585F}"/>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3394386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239AC1-5D1A-4056-99B0-6ED15BE2FD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E94E7682-B6C4-4C36-A373-EA663DC92F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B0DA0DE6-9926-42CD-87E4-03A9FEC555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982875C-192E-46D6-8A16-F7584734F7AC}"/>
              </a:ext>
            </a:extLst>
          </p:cNvPr>
          <p:cNvSpPr>
            <a:spLocks noGrp="1"/>
          </p:cNvSpPr>
          <p:nvPr>
            <p:ph type="dt" sz="half" idx="10"/>
          </p:nvPr>
        </p:nvSpPr>
        <p:spPr/>
        <p:txBody>
          <a:bodyPr/>
          <a:lstStyle/>
          <a:p>
            <a:fld id="{EC244DF5-B5A7-48FC-8135-26F47DEDCAE1}" type="datetimeFigureOut">
              <a:rPr lang="en-GB" smtClean="0"/>
              <a:t>07/08/2020</a:t>
            </a:fld>
            <a:endParaRPr lang="en-GB"/>
          </a:p>
        </p:txBody>
      </p:sp>
      <p:sp>
        <p:nvSpPr>
          <p:cNvPr id="6" name="Footer Placeholder 5">
            <a:extLst>
              <a:ext uri="{FF2B5EF4-FFF2-40B4-BE49-F238E27FC236}">
                <a16:creationId xmlns:a16="http://schemas.microsoft.com/office/drawing/2014/main" xmlns="" id="{36C144ED-B86A-4A96-BBFF-13DF1F8E39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43DBDB1-7BCD-46BD-A351-180CCCA493A6}"/>
              </a:ext>
            </a:extLst>
          </p:cNvPr>
          <p:cNvSpPr>
            <a:spLocks noGrp="1"/>
          </p:cNvSpPr>
          <p:nvPr>
            <p:ph type="sldNum" sz="quarter" idx="12"/>
          </p:nvPr>
        </p:nvSpPr>
        <p:spPr/>
        <p:txBody>
          <a:bodyPr/>
          <a:lstStyle/>
          <a:p>
            <a:fld id="{C34F186A-F78C-4233-B697-D183160C0A14}" type="slidenum">
              <a:rPr lang="en-GB" smtClean="0"/>
              <a:t>‹#›</a:t>
            </a:fld>
            <a:endParaRPr lang="en-GB"/>
          </a:p>
        </p:txBody>
      </p:sp>
    </p:spTree>
    <p:extLst>
      <p:ext uri="{BB962C8B-B14F-4D97-AF65-F5344CB8AC3E}">
        <p14:creationId xmlns:p14="http://schemas.microsoft.com/office/powerpoint/2010/main" val="790863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F97E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D56F8E7-869F-42A0-8980-96B03A74A9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6A5F7A87-7B4A-4ABA-A853-5014565707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D971EDE-36B0-4667-9810-390D63490B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244DF5-B5A7-48FC-8135-26F47DEDCAE1}" type="datetimeFigureOut">
              <a:rPr lang="en-GB" smtClean="0"/>
              <a:t>07/08/2020</a:t>
            </a:fld>
            <a:endParaRPr lang="en-GB"/>
          </a:p>
        </p:txBody>
      </p:sp>
      <p:sp>
        <p:nvSpPr>
          <p:cNvPr id="5" name="Footer Placeholder 4">
            <a:extLst>
              <a:ext uri="{FF2B5EF4-FFF2-40B4-BE49-F238E27FC236}">
                <a16:creationId xmlns:a16="http://schemas.microsoft.com/office/drawing/2014/main" xmlns="" id="{5B957A83-9BD2-45A5-B4EA-DC18354ECF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40922EF1-D002-4C3F-A56A-AF26F461DE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4F186A-F78C-4233-B697-D183160C0A14}" type="slidenum">
              <a:rPr lang="en-GB" smtClean="0"/>
              <a:t>‹#›</a:t>
            </a:fld>
            <a:endParaRPr lang="en-GB"/>
          </a:p>
        </p:txBody>
      </p:sp>
    </p:spTree>
    <p:extLst>
      <p:ext uri="{BB962C8B-B14F-4D97-AF65-F5344CB8AC3E}">
        <p14:creationId xmlns:p14="http://schemas.microsoft.com/office/powerpoint/2010/main" val="2229482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3C68F56-AB26-44A4-AB1C-3195D7E632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63377" y="768016"/>
            <a:ext cx="6633023" cy="1847248"/>
          </a:xfrm>
          <a:prstGeom prst="rect">
            <a:avLst/>
          </a:prstGeom>
        </p:spPr>
      </p:pic>
      <p:sp>
        <p:nvSpPr>
          <p:cNvPr id="5" name="Subtitle 2">
            <a:extLst>
              <a:ext uri="{FF2B5EF4-FFF2-40B4-BE49-F238E27FC236}">
                <a16:creationId xmlns:a16="http://schemas.microsoft.com/office/drawing/2014/main" xmlns="" id="{08F9B7AF-9C97-4426-BE15-896A6FF395BA}"/>
              </a:ext>
            </a:extLst>
          </p:cNvPr>
          <p:cNvSpPr>
            <a:spLocks noGrp="1"/>
          </p:cNvSpPr>
          <p:nvPr>
            <p:ph type="subTitle" idx="1"/>
          </p:nvPr>
        </p:nvSpPr>
        <p:spPr>
          <a:xfrm>
            <a:off x="2895600" y="5894090"/>
            <a:ext cx="6400800" cy="982960"/>
          </a:xfrm>
        </p:spPr>
        <p:txBody>
          <a:bodyPr>
            <a:normAutofit/>
          </a:bodyPr>
          <a:lstStyle/>
          <a:p>
            <a:r>
              <a:rPr lang="en-GB" sz="2800" b="1" dirty="0">
                <a:solidFill>
                  <a:srgbClr val="002060"/>
                </a:solidFill>
              </a:rPr>
              <a:t>75 years of nuclear weapons</a:t>
            </a:r>
          </a:p>
        </p:txBody>
      </p:sp>
      <p:pic>
        <p:nvPicPr>
          <p:cNvPr id="3" name="Picture 2" descr="A picture containing object, candle, cup, table&#10;&#10;Description automatically generated">
            <a:extLst>
              <a:ext uri="{FF2B5EF4-FFF2-40B4-BE49-F238E27FC236}">
                <a16:creationId xmlns:a16="http://schemas.microsoft.com/office/drawing/2014/main" xmlns="" id="{F514E90D-879F-406B-87A2-36E58C1542B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 r="-1084"/>
          <a:stretch/>
        </p:blipFill>
        <p:spPr>
          <a:xfrm>
            <a:off x="4763979" y="2484349"/>
            <a:ext cx="2664041" cy="2992526"/>
          </a:xfrm>
          <a:prstGeom prst="rect">
            <a:avLst/>
          </a:prstGeom>
        </p:spPr>
      </p:pic>
      <p:pic>
        <p:nvPicPr>
          <p:cNvPr id="7" name="Graphic 6" descr="Dove">
            <a:extLst>
              <a:ext uri="{FF2B5EF4-FFF2-40B4-BE49-F238E27FC236}">
                <a16:creationId xmlns:a16="http://schemas.microsoft.com/office/drawing/2014/main" xmlns="" id="{C7BDFE1C-E48E-4E25-9213-A5DB94D73A3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5638799" y="4105275"/>
            <a:ext cx="914400" cy="914400"/>
          </a:xfrm>
          <a:prstGeom prst="rect">
            <a:avLst/>
          </a:prstGeom>
        </p:spPr>
      </p:pic>
    </p:spTree>
    <p:extLst>
      <p:ext uri="{BB962C8B-B14F-4D97-AF65-F5344CB8AC3E}">
        <p14:creationId xmlns:p14="http://schemas.microsoft.com/office/powerpoint/2010/main" val="1164436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0BA21C7-1A18-42C0-B261-9A52629E5E9E}"/>
              </a:ext>
            </a:extLst>
          </p:cNvPr>
          <p:cNvSpPr txBox="1"/>
          <p:nvPr/>
        </p:nvSpPr>
        <p:spPr>
          <a:xfrm>
            <a:off x="822325" y="897891"/>
            <a:ext cx="5273675" cy="4801314"/>
          </a:xfrm>
          <a:prstGeom prst="rect">
            <a:avLst/>
          </a:prstGeom>
          <a:noFill/>
        </p:spPr>
        <p:txBody>
          <a:bodyPr wrap="square" rtlCol="0">
            <a:spAutoFit/>
          </a:bodyPr>
          <a:lstStyle/>
          <a:p>
            <a:r>
              <a:rPr lang="en-GB" sz="3200" dirty="0"/>
              <a:t>“An incandescent burst of lightning and fire, so many men and women, so many dreams and hopes, disappeared, leaving behind only shadows and silence. In barely an instant everything was devoured by a black hole of destruction and death.”</a:t>
            </a:r>
          </a:p>
          <a:p>
            <a:r>
              <a:rPr lang="en-GB" dirty="0"/>
              <a:t>Pope Francis, Hiroshima 2019</a:t>
            </a:r>
          </a:p>
        </p:txBody>
      </p:sp>
      <p:pic>
        <p:nvPicPr>
          <p:cNvPr id="3" name="Picture 2">
            <a:extLst>
              <a:ext uri="{FF2B5EF4-FFF2-40B4-BE49-F238E27FC236}">
                <a16:creationId xmlns:a16="http://schemas.microsoft.com/office/drawing/2014/main" xmlns="" id="{D4EA7EA9-DE7A-45EC-93E3-DEF9CEB40C9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38875" y="765255"/>
            <a:ext cx="4933950" cy="4933950"/>
          </a:xfrm>
          <a:prstGeom prst="rect">
            <a:avLst/>
          </a:prstGeom>
        </p:spPr>
      </p:pic>
    </p:spTree>
    <p:extLst>
      <p:ext uri="{BB962C8B-B14F-4D97-AF65-F5344CB8AC3E}">
        <p14:creationId xmlns:p14="http://schemas.microsoft.com/office/powerpoint/2010/main" val="2199302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50" y="274638"/>
            <a:ext cx="10515600" cy="1325563"/>
          </a:xfrm>
        </p:spPr>
        <p:txBody>
          <a:bodyPr>
            <a:normAutofit/>
          </a:bodyPr>
          <a:lstStyle/>
          <a:p>
            <a:r>
              <a:rPr lang="en-GB" sz="2400" b="1" dirty="0"/>
              <a:t>Ephesians 2:13-16</a:t>
            </a:r>
          </a:p>
        </p:txBody>
      </p:sp>
      <p:sp>
        <p:nvSpPr>
          <p:cNvPr id="3" name="Content Placeholder 2"/>
          <p:cNvSpPr>
            <a:spLocks noGrp="1"/>
          </p:cNvSpPr>
          <p:nvPr>
            <p:ph idx="1"/>
          </p:nvPr>
        </p:nvSpPr>
        <p:spPr>
          <a:xfrm>
            <a:off x="523875" y="1600201"/>
            <a:ext cx="6076181" cy="4525963"/>
          </a:xfrm>
        </p:spPr>
        <p:txBody>
          <a:bodyPr>
            <a:normAutofit fontScale="92500" lnSpcReduction="10000"/>
          </a:bodyPr>
          <a:lstStyle/>
          <a:p>
            <a:pPr marL="0" indent="0">
              <a:buNone/>
            </a:pPr>
            <a:r>
              <a:rPr lang="en-GB" dirty="0"/>
              <a:t>But now in Christ Jesus you who once were far away have been brought near by the blood of Christ.</a:t>
            </a:r>
          </a:p>
          <a:p>
            <a:pPr marL="0" indent="0">
              <a:buNone/>
            </a:pPr>
            <a:r>
              <a:rPr lang="en-GB" dirty="0"/>
              <a:t>For he himself is our peace, who has made the two groups one and has destroyed the barrier, the dividing wall of hostility, by setting aside in his flesh the law with its commands and regulations. His purpose was to create in himself one new humanity out of the two, thus making peace, and in one body to reconcile both of them to God through the cross, by which he put to death their hostility.</a:t>
            </a:r>
          </a:p>
          <a:p>
            <a:pPr marL="0" indent="0">
              <a:buNone/>
            </a:pPr>
            <a:endParaRPr lang="en-GB"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25408" y="809169"/>
            <a:ext cx="3528392" cy="5239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0012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279583E-28BB-4F08-82B6-C069C5793FD4}"/>
              </a:ext>
            </a:extLst>
          </p:cNvPr>
          <p:cNvSpPr txBox="1"/>
          <p:nvPr/>
        </p:nvSpPr>
        <p:spPr>
          <a:xfrm>
            <a:off x="257175" y="242144"/>
            <a:ext cx="7239000" cy="6370975"/>
          </a:xfrm>
          <a:prstGeom prst="rect">
            <a:avLst/>
          </a:prstGeom>
          <a:noFill/>
        </p:spPr>
        <p:txBody>
          <a:bodyPr wrap="square">
            <a:spAutoFit/>
          </a:bodyPr>
          <a:lstStyle/>
          <a:p>
            <a:pPr marL="0" indent="0">
              <a:buNone/>
            </a:pPr>
            <a:r>
              <a:rPr lang="en-GB" sz="2400" dirty="0"/>
              <a:t>“Every threatening situation feeds mistrust and leads people to withdraw into their own safety zone. Mistrust and fear weaken relationships and increase the risk of violence, creating a vicious circle that can never lead to a relationship of peace. Even nuclear deterrence can only produce the illusion of security.</a:t>
            </a:r>
          </a:p>
          <a:p>
            <a:pPr marL="0" indent="0">
              <a:buNone/>
            </a:pPr>
            <a:endParaRPr lang="en-GB" sz="2400" dirty="0"/>
          </a:p>
          <a:p>
            <a:pPr marL="0" indent="0">
              <a:buNone/>
            </a:pPr>
            <a:r>
              <a:rPr lang="en-GB" sz="2400" dirty="0"/>
              <a:t>We cannot claim to maintain stability in the world through the fear of annihilation, in a volatile situation, suspended on the brink of a nuclear abyss and enclosed behind walls of indifference… </a:t>
            </a:r>
          </a:p>
          <a:p>
            <a:pPr marL="0" indent="0">
              <a:buNone/>
            </a:pPr>
            <a:endParaRPr lang="en-GB" sz="2400" dirty="0"/>
          </a:p>
          <a:p>
            <a:pPr marL="0" indent="0">
              <a:buNone/>
            </a:pPr>
            <a:r>
              <a:rPr lang="en-GB" sz="2400" dirty="0"/>
              <a:t>How, then, do we undertake a journey of peace and mutual respect? How do we break the unhealthy mentality of threats and fear? How do we break the current dynamic of distrust?”</a:t>
            </a:r>
          </a:p>
          <a:p>
            <a:pPr marL="0" indent="0" algn="r">
              <a:buNone/>
            </a:pPr>
            <a:r>
              <a:rPr lang="en-GB" dirty="0"/>
              <a:t>Pope Francis, Message for World Day of Peace 2020</a:t>
            </a:r>
            <a:endParaRPr lang="en-GB" sz="1600" dirty="0"/>
          </a:p>
        </p:txBody>
      </p:sp>
      <p:pic>
        <p:nvPicPr>
          <p:cNvPr id="4" name="Picture 3">
            <a:extLst>
              <a:ext uri="{FF2B5EF4-FFF2-40B4-BE49-F238E27FC236}">
                <a16:creationId xmlns:a16="http://schemas.microsoft.com/office/drawing/2014/main" xmlns="" id="{C7F1A25F-AD15-426F-B6EC-BF78E93BBEF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3"/>
          <a:stretch/>
        </p:blipFill>
        <p:spPr>
          <a:xfrm>
            <a:off x="7524750" y="485775"/>
            <a:ext cx="4410075" cy="5686426"/>
          </a:xfrm>
          <a:prstGeom prst="rect">
            <a:avLst/>
          </a:prstGeom>
        </p:spPr>
      </p:pic>
      <p:sp>
        <p:nvSpPr>
          <p:cNvPr id="8" name="TextBox 7">
            <a:extLst>
              <a:ext uri="{FF2B5EF4-FFF2-40B4-BE49-F238E27FC236}">
                <a16:creationId xmlns:a16="http://schemas.microsoft.com/office/drawing/2014/main" xmlns="" id="{ECFF8328-1E57-4A05-B0B2-E0E614E54F6A}"/>
              </a:ext>
            </a:extLst>
          </p:cNvPr>
          <p:cNvSpPr txBox="1"/>
          <p:nvPr/>
        </p:nvSpPr>
        <p:spPr>
          <a:xfrm>
            <a:off x="7600950" y="5843172"/>
            <a:ext cx="4333875" cy="338554"/>
          </a:xfrm>
          <a:prstGeom prst="rect">
            <a:avLst/>
          </a:prstGeom>
          <a:noFill/>
        </p:spPr>
        <p:txBody>
          <a:bodyPr wrap="square">
            <a:spAutoFit/>
          </a:bodyPr>
          <a:lstStyle/>
          <a:p>
            <a:r>
              <a:rPr lang="en-GB" sz="800" dirty="0"/>
              <a:t>Tomi </a:t>
            </a:r>
            <a:r>
              <a:rPr lang="en-GB" sz="800" dirty="0" err="1"/>
              <a:t>Mäkitalo</a:t>
            </a:r>
            <a:endParaRPr lang="en-GB" sz="800" dirty="0"/>
          </a:p>
          <a:p>
            <a:r>
              <a:rPr lang="en-GB" sz="800" dirty="0"/>
              <a:t>https://web.archive.org/web/20161009213712/http://www.panoramio.com/photo/6673621</a:t>
            </a:r>
          </a:p>
        </p:txBody>
      </p:sp>
    </p:spTree>
    <p:extLst>
      <p:ext uri="{BB962C8B-B14F-4D97-AF65-F5344CB8AC3E}">
        <p14:creationId xmlns:p14="http://schemas.microsoft.com/office/powerpoint/2010/main" val="40957162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52550" y="582067"/>
            <a:ext cx="9324156" cy="5693866"/>
          </a:xfrm>
          <a:prstGeom prst="rect">
            <a:avLst/>
          </a:prstGeom>
          <a:noFill/>
        </p:spPr>
        <p:txBody>
          <a:bodyPr wrap="square" rtlCol="0">
            <a:spAutoFit/>
          </a:bodyPr>
          <a:lstStyle/>
          <a:p>
            <a:r>
              <a:rPr lang="en-GB" sz="2800" dirty="0"/>
              <a:t>For the times we have chosen fear over openness,                                          						Lord Have Mercy</a:t>
            </a:r>
          </a:p>
          <a:p>
            <a:r>
              <a:rPr lang="en-GB" sz="2800" dirty="0"/>
              <a:t>						</a:t>
            </a:r>
            <a:r>
              <a:rPr lang="en-GB" sz="2800" b="1" dirty="0"/>
              <a:t>Lord Have Mercy</a:t>
            </a:r>
          </a:p>
          <a:p>
            <a:endParaRPr lang="en-GB" sz="2800" dirty="0"/>
          </a:p>
          <a:p>
            <a:endParaRPr lang="en-GB" sz="2800" dirty="0"/>
          </a:p>
          <a:p>
            <a:r>
              <a:rPr lang="en-GB" sz="2800" dirty="0"/>
              <a:t>For the times we have neglected to enter into dialogue , 							Christ Have Mercy</a:t>
            </a:r>
          </a:p>
          <a:p>
            <a:r>
              <a:rPr lang="en-GB" sz="2800" dirty="0"/>
              <a:t>						</a:t>
            </a:r>
            <a:r>
              <a:rPr lang="en-GB" sz="2800" b="1" dirty="0"/>
              <a:t>Christ Have Mercy</a:t>
            </a:r>
          </a:p>
          <a:p>
            <a:endParaRPr lang="en-GB" sz="2800" dirty="0"/>
          </a:p>
          <a:p>
            <a:endParaRPr lang="en-GB" sz="2800" dirty="0"/>
          </a:p>
          <a:p>
            <a:r>
              <a:rPr lang="en-GB" sz="2800" dirty="0"/>
              <a:t>For the times we have failed to be reconciled with others,</a:t>
            </a:r>
          </a:p>
          <a:p>
            <a:r>
              <a:rPr lang="en-GB" sz="2800" dirty="0"/>
              <a:t>						Lord Have Mercy</a:t>
            </a:r>
          </a:p>
          <a:p>
            <a:r>
              <a:rPr lang="en-GB" sz="2800" dirty="0"/>
              <a:t>						</a:t>
            </a:r>
            <a:r>
              <a:rPr lang="en-GB" sz="2800" b="1" dirty="0"/>
              <a:t>Lord Have Mercy</a:t>
            </a:r>
          </a:p>
        </p:txBody>
      </p:sp>
    </p:spTree>
    <p:extLst>
      <p:ext uri="{BB962C8B-B14F-4D97-AF65-F5344CB8AC3E}">
        <p14:creationId xmlns:p14="http://schemas.microsoft.com/office/powerpoint/2010/main" val="2181145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42DC438-3C24-43BC-B320-B0FEF9D677F5}"/>
              </a:ext>
            </a:extLst>
          </p:cNvPr>
          <p:cNvSpPr/>
          <p:nvPr/>
        </p:nvSpPr>
        <p:spPr>
          <a:xfrm>
            <a:off x="1695449" y="2436554"/>
            <a:ext cx="9334500" cy="1384995"/>
          </a:xfrm>
          <a:prstGeom prst="rect">
            <a:avLst/>
          </a:prstGeom>
        </p:spPr>
        <p:txBody>
          <a:bodyPr wrap="square">
            <a:spAutoFit/>
          </a:bodyPr>
          <a:lstStyle/>
          <a:p>
            <a:r>
              <a:rPr lang="en-GB" sz="2800" b="0" i="0" dirty="0">
                <a:solidFill>
                  <a:srgbClr val="333333"/>
                </a:solidFill>
                <a:effectLst/>
              </a:rPr>
              <a:t>We pray for all investors and manufactures in the nuclear industry, that they will divest and transfer their money and skills to bringing life not death.</a:t>
            </a:r>
            <a:endParaRPr lang="en-GB" sz="2800" dirty="0"/>
          </a:p>
        </p:txBody>
      </p:sp>
      <p:sp>
        <p:nvSpPr>
          <p:cNvPr id="3" name="TextBox 2">
            <a:extLst>
              <a:ext uri="{FF2B5EF4-FFF2-40B4-BE49-F238E27FC236}">
                <a16:creationId xmlns:a16="http://schemas.microsoft.com/office/drawing/2014/main" xmlns="" id="{82C48E24-0C86-4E1F-B670-1B0CFF789876}"/>
              </a:ext>
            </a:extLst>
          </p:cNvPr>
          <p:cNvSpPr txBox="1"/>
          <p:nvPr/>
        </p:nvSpPr>
        <p:spPr>
          <a:xfrm>
            <a:off x="5638800" y="2971800"/>
            <a:ext cx="914400" cy="914400"/>
          </a:xfrm>
          <a:prstGeom prst="rect">
            <a:avLst/>
          </a:prstGeom>
          <a:noFill/>
        </p:spPr>
        <p:txBody>
          <a:bodyPr wrap="square" rtlCol="0">
            <a:spAutoFit/>
          </a:bodyPr>
          <a:lstStyle/>
          <a:p>
            <a:endParaRPr lang="en-GB"/>
          </a:p>
        </p:txBody>
      </p:sp>
      <p:sp>
        <p:nvSpPr>
          <p:cNvPr id="6" name="TextBox 5">
            <a:extLst>
              <a:ext uri="{FF2B5EF4-FFF2-40B4-BE49-F238E27FC236}">
                <a16:creationId xmlns:a16="http://schemas.microsoft.com/office/drawing/2014/main" xmlns="" id="{DD757628-D0C3-4914-AB87-960E8E1661A0}"/>
              </a:ext>
            </a:extLst>
          </p:cNvPr>
          <p:cNvSpPr txBox="1"/>
          <p:nvPr/>
        </p:nvSpPr>
        <p:spPr>
          <a:xfrm>
            <a:off x="1314449" y="723900"/>
            <a:ext cx="9334501" cy="1200329"/>
          </a:xfrm>
          <a:prstGeom prst="rect">
            <a:avLst/>
          </a:prstGeom>
          <a:noFill/>
        </p:spPr>
        <p:txBody>
          <a:bodyPr wrap="square">
            <a:spAutoFit/>
          </a:bodyPr>
          <a:lstStyle/>
          <a:p>
            <a:pPr algn="ctr"/>
            <a:r>
              <a:rPr lang="en-GB" sz="2400" b="1" i="0" dirty="0">
                <a:effectLst/>
              </a:rPr>
              <a:t>Novena to Commemorate the 75th Anniversary of the Bombing of Hiroshima and Nagasaki with the Congregation of the Sisters of St Joseph of Peace</a:t>
            </a:r>
          </a:p>
        </p:txBody>
      </p:sp>
      <p:pic>
        <p:nvPicPr>
          <p:cNvPr id="8" name="Graphic 7" descr="Dove">
            <a:extLst>
              <a:ext uri="{FF2B5EF4-FFF2-40B4-BE49-F238E27FC236}">
                <a16:creationId xmlns:a16="http://schemas.microsoft.com/office/drawing/2014/main" xmlns="" id="{C8AF65C4-78A5-4810-AA92-582E8CA4CDEC}"/>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9505950" y="4333875"/>
            <a:ext cx="1981200" cy="1981200"/>
          </a:xfrm>
          <a:prstGeom prst="rect">
            <a:avLst/>
          </a:prstGeom>
        </p:spPr>
      </p:pic>
    </p:spTree>
    <p:extLst>
      <p:ext uri="{BB962C8B-B14F-4D97-AF65-F5344CB8AC3E}">
        <p14:creationId xmlns:p14="http://schemas.microsoft.com/office/powerpoint/2010/main" val="3163719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Sharing our prayers</a:t>
            </a:r>
          </a:p>
        </p:txBody>
      </p:sp>
      <p:pic>
        <p:nvPicPr>
          <p:cNvPr id="3074" name="Picture 2" descr="C:\Users\User\Pictures\Lois\cranesagain2.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078692" y="1600201"/>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375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111125"/>
            <a:ext cx="10515600" cy="1325563"/>
          </a:xfrm>
        </p:spPr>
        <p:txBody>
          <a:bodyPr/>
          <a:lstStyle/>
          <a:p>
            <a:r>
              <a:rPr lang="en-GB" dirty="0"/>
              <a:t>Final prayer</a:t>
            </a:r>
          </a:p>
        </p:txBody>
      </p:sp>
      <p:sp>
        <p:nvSpPr>
          <p:cNvPr id="7" name="TextBox 6">
            <a:extLst>
              <a:ext uri="{FF2B5EF4-FFF2-40B4-BE49-F238E27FC236}">
                <a16:creationId xmlns:a16="http://schemas.microsoft.com/office/drawing/2014/main" xmlns="" id="{B428ABA6-0A09-4D16-B5BD-11602C09A1A6}"/>
              </a:ext>
            </a:extLst>
          </p:cNvPr>
          <p:cNvSpPr txBox="1"/>
          <p:nvPr/>
        </p:nvSpPr>
        <p:spPr>
          <a:xfrm>
            <a:off x="866774" y="1018381"/>
            <a:ext cx="6267451" cy="5539978"/>
          </a:xfrm>
          <a:prstGeom prst="rect">
            <a:avLst/>
          </a:prstGeom>
          <a:noFill/>
        </p:spPr>
        <p:txBody>
          <a:bodyPr wrap="square">
            <a:spAutoFit/>
          </a:bodyPr>
          <a:lstStyle/>
          <a:p>
            <a:r>
              <a:rPr lang="en-GB" sz="2400" dirty="0"/>
              <a:t>Blessed are you peacemakers</a:t>
            </a:r>
          </a:p>
          <a:p>
            <a:r>
              <a:rPr lang="en-GB" sz="2400" dirty="0"/>
              <a:t>who say no to war as a means to peace.	</a:t>
            </a:r>
          </a:p>
          <a:p>
            <a:r>
              <a:rPr lang="en-GB" sz="2400" dirty="0"/>
              <a:t>Blessed are you peacemakers</a:t>
            </a:r>
          </a:p>
          <a:p>
            <a:r>
              <a:rPr lang="en-GB" sz="2400" dirty="0"/>
              <a:t>who offer hope and healing.</a:t>
            </a:r>
          </a:p>
          <a:p>
            <a:r>
              <a:rPr lang="en-GB" sz="2400" dirty="0"/>
              <a:t>Blessed are you peacemakers</a:t>
            </a:r>
          </a:p>
          <a:p>
            <a:r>
              <a:rPr lang="en-GB" sz="2400" dirty="0"/>
              <a:t>who care and comfort.</a:t>
            </a:r>
          </a:p>
          <a:p>
            <a:r>
              <a:rPr lang="en-GB" sz="2400" dirty="0"/>
              <a:t>Blessed are you peacemakers</a:t>
            </a:r>
          </a:p>
          <a:p>
            <a:r>
              <a:rPr lang="en-GB" sz="2400" dirty="0"/>
              <a:t>who help find answers.</a:t>
            </a:r>
          </a:p>
          <a:p>
            <a:r>
              <a:rPr lang="en-GB" sz="2400" dirty="0"/>
              <a:t>Blessed are you peacemakers</a:t>
            </a:r>
          </a:p>
          <a:p>
            <a:r>
              <a:rPr lang="en-GB" sz="2400" dirty="0"/>
              <a:t>who welcome, encourage, and inspire.</a:t>
            </a:r>
          </a:p>
          <a:p>
            <a:r>
              <a:rPr lang="en-GB" sz="2400" dirty="0"/>
              <a:t>Blessed are you peacemakers</a:t>
            </a:r>
          </a:p>
          <a:p>
            <a:r>
              <a:rPr lang="en-GB" sz="2400" dirty="0"/>
              <a:t>who see the good in others.</a:t>
            </a:r>
          </a:p>
          <a:p>
            <a:r>
              <a:rPr lang="en-GB" sz="2400" dirty="0"/>
              <a:t>Blessed are you peacemakers</a:t>
            </a:r>
          </a:p>
          <a:p>
            <a:r>
              <a:rPr lang="en-GB" sz="2400" dirty="0"/>
              <a:t>who never give up.</a:t>
            </a:r>
          </a:p>
          <a:p>
            <a:pPr algn="r"/>
            <a:r>
              <a:rPr lang="en-GB" dirty="0"/>
              <a:t>Fr Paul </a:t>
            </a:r>
            <a:r>
              <a:rPr lang="en-GB" dirty="0" err="1"/>
              <a:t>Milanowski</a:t>
            </a:r>
            <a:r>
              <a:rPr lang="en-GB" dirty="0"/>
              <a:t> (adapted) </a:t>
            </a:r>
            <a:endParaRPr lang="en-GB" sz="1400" dirty="0"/>
          </a:p>
        </p:txBody>
      </p:sp>
      <p:pic>
        <p:nvPicPr>
          <p:cNvPr id="8" name="Picture 7">
            <a:extLst>
              <a:ext uri="{FF2B5EF4-FFF2-40B4-BE49-F238E27FC236}">
                <a16:creationId xmlns:a16="http://schemas.microsoft.com/office/drawing/2014/main" xmlns="" id="{5C45F27A-E2A9-4884-9A06-5741E80AF185}"/>
              </a:ext>
            </a:extLst>
          </p:cNvPr>
          <p:cNvPicPr>
            <a:picLocks noChangeAspect="1"/>
          </p:cNvPicPr>
          <p:nvPr/>
        </p:nvPicPr>
        <p:blipFill>
          <a:blip r:embed="rId2"/>
          <a:stretch>
            <a:fillRect/>
          </a:stretch>
        </p:blipFill>
        <p:spPr>
          <a:xfrm>
            <a:off x="7367587" y="806035"/>
            <a:ext cx="2719388" cy="5005009"/>
          </a:xfrm>
          <a:prstGeom prst="rect">
            <a:avLst/>
          </a:prstGeom>
        </p:spPr>
      </p:pic>
    </p:spTree>
    <p:extLst>
      <p:ext uri="{BB962C8B-B14F-4D97-AF65-F5344CB8AC3E}">
        <p14:creationId xmlns:p14="http://schemas.microsoft.com/office/powerpoint/2010/main" val="443608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EC58FB9-50FE-45FB-AA41-0EC554FC9895}"/>
              </a:ext>
            </a:extLst>
          </p:cNvPr>
          <p:cNvSpPr>
            <a:spLocks noGrp="1"/>
          </p:cNvSpPr>
          <p:nvPr>
            <p:ph idx="1"/>
          </p:nvPr>
        </p:nvSpPr>
        <p:spPr/>
        <p:txBody>
          <a:bodyPr/>
          <a:lstStyle/>
          <a:p>
            <a:r>
              <a:rPr lang="en-GB" dirty="0"/>
              <a:t>https://commons.wikimedia.org/wiki/File:AtomicEffects-Hiroshima.jpg</a:t>
            </a:r>
          </a:p>
        </p:txBody>
      </p:sp>
      <p:sp>
        <p:nvSpPr>
          <p:cNvPr id="5" name="TextBox 4">
            <a:extLst>
              <a:ext uri="{FF2B5EF4-FFF2-40B4-BE49-F238E27FC236}">
                <a16:creationId xmlns:a16="http://schemas.microsoft.com/office/drawing/2014/main" xmlns="" id="{FDBA1D83-2133-4A27-B0E6-760100C344C0}"/>
              </a:ext>
            </a:extLst>
          </p:cNvPr>
          <p:cNvSpPr txBox="1"/>
          <p:nvPr/>
        </p:nvSpPr>
        <p:spPr>
          <a:xfrm>
            <a:off x="1133475" y="3004722"/>
            <a:ext cx="4333875" cy="338554"/>
          </a:xfrm>
          <a:prstGeom prst="rect">
            <a:avLst/>
          </a:prstGeom>
          <a:noFill/>
        </p:spPr>
        <p:txBody>
          <a:bodyPr wrap="square">
            <a:spAutoFit/>
          </a:bodyPr>
          <a:lstStyle/>
          <a:p>
            <a:r>
              <a:rPr lang="en-GB" sz="800" dirty="0"/>
              <a:t>Tomi </a:t>
            </a:r>
            <a:r>
              <a:rPr lang="en-GB" sz="800" dirty="0" err="1"/>
              <a:t>Mäkitalo</a:t>
            </a:r>
            <a:endParaRPr lang="en-GB" sz="800" dirty="0"/>
          </a:p>
          <a:p>
            <a:r>
              <a:rPr lang="en-GB" sz="800" dirty="0"/>
              <a:t>https://web.archive.org/web/20161009213712/http://www.panoramio.com/photo/6673621</a:t>
            </a:r>
          </a:p>
        </p:txBody>
      </p:sp>
      <p:sp>
        <p:nvSpPr>
          <p:cNvPr id="7" name="TextBox 6">
            <a:extLst>
              <a:ext uri="{FF2B5EF4-FFF2-40B4-BE49-F238E27FC236}">
                <a16:creationId xmlns:a16="http://schemas.microsoft.com/office/drawing/2014/main" xmlns="" id="{6B17D463-A63C-42D7-8DB9-C948EA6B34E4}"/>
              </a:ext>
            </a:extLst>
          </p:cNvPr>
          <p:cNvSpPr txBox="1"/>
          <p:nvPr/>
        </p:nvSpPr>
        <p:spPr>
          <a:xfrm>
            <a:off x="1447800" y="3476625"/>
            <a:ext cx="6096000" cy="338554"/>
          </a:xfrm>
          <a:prstGeom prst="rect">
            <a:avLst/>
          </a:prstGeom>
          <a:noFill/>
        </p:spPr>
        <p:txBody>
          <a:bodyPr wrap="square">
            <a:spAutoFit/>
          </a:bodyPr>
          <a:lstStyle/>
          <a:p>
            <a:r>
              <a:rPr lang="en-GB" sz="1600" dirty="0"/>
              <a:t>Music: Better Days from Bensound.com</a:t>
            </a:r>
          </a:p>
        </p:txBody>
      </p:sp>
    </p:spTree>
    <p:extLst>
      <p:ext uri="{BB962C8B-B14F-4D97-AF65-F5344CB8AC3E}">
        <p14:creationId xmlns:p14="http://schemas.microsoft.com/office/powerpoint/2010/main" val="1515633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TotalTime>
  <Words>307</Words>
  <Application>Microsoft Office PowerPoint</Application>
  <PresentationFormat>Custom</PresentationFormat>
  <Paragraphs>48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Ephesians 2:13-16</vt:lpstr>
      <vt:lpstr>PowerPoint Presentation</vt:lpstr>
      <vt:lpstr>PowerPoint Presentation</vt:lpstr>
      <vt:lpstr>PowerPoint Presentation</vt:lpstr>
      <vt:lpstr>Sharing our prayers</vt:lpstr>
      <vt:lpstr>Final prayer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Director Paxchristi</cp:lastModifiedBy>
  <cp:revision>23</cp:revision>
  <dcterms:created xsi:type="dcterms:W3CDTF">2020-08-03T15:06:28Z</dcterms:created>
  <dcterms:modified xsi:type="dcterms:W3CDTF">2020-08-07T08:30:44Z</dcterms:modified>
</cp:coreProperties>
</file>