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66" r:id="rId4"/>
    <p:sldId id="271" r:id="rId5"/>
    <p:sldId id="272" r:id="rId6"/>
    <p:sldId id="259" r:id="rId7"/>
    <p:sldId id="265" r:id="rId8"/>
    <p:sldId id="267" r:id="rId9"/>
    <p:sldId id="261" r:id="rId10"/>
    <p:sldId id="276"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6666FF"/>
    <a:srgbClr val="3366FF"/>
    <a:srgbClr val="3333FF"/>
    <a:srgbClr val="CC00CC"/>
    <a:srgbClr val="990099"/>
    <a:srgbClr val="800080"/>
    <a:srgbClr val="B850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3947F7-5F52-413E-AE59-823218C41658}" type="datetimeFigureOut">
              <a:rPr lang="en-GB" smtClean="0"/>
              <a:t>22/09/2020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377C1D-2949-4011-9C08-598019816552}" type="slidenum">
              <a:rPr lang="en-GB" smtClean="0"/>
              <a:t>‹#›</a:t>
            </a:fld>
            <a:endParaRPr lang="en-GB"/>
          </a:p>
        </p:txBody>
      </p:sp>
    </p:spTree>
    <p:extLst>
      <p:ext uri="{BB962C8B-B14F-4D97-AF65-F5344CB8AC3E}">
        <p14:creationId xmlns:p14="http://schemas.microsoft.com/office/powerpoint/2010/main" val="3824759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PowerPoint gives a series of discussion activities that can be used with groups of students to explore nonviolence. </a:t>
            </a:r>
          </a:p>
        </p:txBody>
      </p:sp>
      <p:sp>
        <p:nvSpPr>
          <p:cNvPr id="4" name="Slide Number Placeholder 3"/>
          <p:cNvSpPr>
            <a:spLocks noGrp="1"/>
          </p:cNvSpPr>
          <p:nvPr>
            <p:ph type="sldNum" sz="quarter" idx="5"/>
          </p:nvPr>
        </p:nvSpPr>
        <p:spPr/>
        <p:txBody>
          <a:bodyPr/>
          <a:lstStyle/>
          <a:p>
            <a:fld id="{80377C1D-2949-4011-9C08-598019816552}" type="slidenum">
              <a:rPr lang="en-GB" smtClean="0"/>
              <a:t>1</a:t>
            </a:fld>
            <a:endParaRPr lang="en-GB"/>
          </a:p>
        </p:txBody>
      </p:sp>
    </p:spTree>
    <p:extLst>
      <p:ext uri="{BB962C8B-B14F-4D97-AF65-F5344CB8AC3E}">
        <p14:creationId xmlns:p14="http://schemas.microsoft.com/office/powerpoint/2010/main" val="2324197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briefly defines nonviolence. Before showing the answers, get students to discuss what they think nonviolence is. </a:t>
            </a:r>
          </a:p>
        </p:txBody>
      </p:sp>
      <p:sp>
        <p:nvSpPr>
          <p:cNvPr id="4" name="Slide Number Placeholder 3"/>
          <p:cNvSpPr>
            <a:spLocks noGrp="1"/>
          </p:cNvSpPr>
          <p:nvPr>
            <p:ph type="sldNum" sz="quarter" idx="5"/>
          </p:nvPr>
        </p:nvSpPr>
        <p:spPr/>
        <p:txBody>
          <a:bodyPr/>
          <a:lstStyle/>
          <a:p>
            <a:fld id="{80377C1D-2949-4011-9C08-598019816552}" type="slidenum">
              <a:rPr lang="en-GB" smtClean="0"/>
              <a:t>2</a:t>
            </a:fld>
            <a:endParaRPr lang="en-GB"/>
          </a:p>
        </p:txBody>
      </p:sp>
    </p:spTree>
    <p:extLst>
      <p:ext uri="{BB962C8B-B14F-4D97-AF65-F5344CB8AC3E}">
        <p14:creationId xmlns:p14="http://schemas.microsoft.com/office/powerpoint/2010/main" val="4023845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through this example of nonviolent action in Liberia. You could have an open discussion with students about what stands out to them and their opinions on the article or answer the questions on the next slide. </a:t>
            </a:r>
          </a:p>
        </p:txBody>
      </p:sp>
      <p:sp>
        <p:nvSpPr>
          <p:cNvPr id="4" name="Slide Number Placeholder 3"/>
          <p:cNvSpPr>
            <a:spLocks noGrp="1"/>
          </p:cNvSpPr>
          <p:nvPr>
            <p:ph type="sldNum" sz="quarter" idx="5"/>
          </p:nvPr>
        </p:nvSpPr>
        <p:spPr/>
        <p:txBody>
          <a:bodyPr/>
          <a:lstStyle/>
          <a:p>
            <a:fld id="{80377C1D-2949-4011-9C08-598019816552}" type="slidenum">
              <a:rPr lang="en-GB" smtClean="0"/>
              <a:t>3</a:t>
            </a:fld>
            <a:endParaRPr lang="en-GB"/>
          </a:p>
        </p:txBody>
      </p:sp>
    </p:spTree>
    <p:extLst>
      <p:ext uri="{BB962C8B-B14F-4D97-AF65-F5344CB8AC3E}">
        <p14:creationId xmlns:p14="http://schemas.microsoft.com/office/powerpoint/2010/main" val="1438974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377C1D-2949-4011-9C08-598019816552}" type="slidenum">
              <a:rPr lang="en-GB" smtClean="0"/>
              <a:t>4</a:t>
            </a:fld>
            <a:endParaRPr lang="en-GB"/>
          </a:p>
        </p:txBody>
      </p:sp>
    </p:spTree>
    <p:extLst>
      <p:ext uri="{BB962C8B-B14F-4D97-AF65-F5344CB8AC3E}">
        <p14:creationId xmlns:p14="http://schemas.microsoft.com/office/powerpoint/2010/main" val="2389856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Opinion spectrum: Students should consider whether they agree or disagree with the statement and decide where they would be along the line. </a:t>
            </a:r>
          </a:p>
        </p:txBody>
      </p:sp>
      <p:sp>
        <p:nvSpPr>
          <p:cNvPr id="4" name="Slide Number Placeholder 3"/>
          <p:cNvSpPr>
            <a:spLocks noGrp="1"/>
          </p:cNvSpPr>
          <p:nvPr>
            <p:ph type="sldNum" sz="quarter" idx="5"/>
          </p:nvPr>
        </p:nvSpPr>
        <p:spPr/>
        <p:txBody>
          <a:bodyPr/>
          <a:lstStyle/>
          <a:p>
            <a:fld id="{80377C1D-2949-4011-9C08-598019816552}" type="slidenum">
              <a:rPr lang="en-GB" smtClean="0"/>
              <a:t>5</a:t>
            </a:fld>
            <a:endParaRPr lang="en-GB"/>
          </a:p>
        </p:txBody>
      </p:sp>
    </p:spTree>
    <p:extLst>
      <p:ext uri="{BB962C8B-B14F-4D97-AF65-F5344CB8AC3E}">
        <p14:creationId xmlns:p14="http://schemas.microsoft.com/office/powerpoint/2010/main" val="1495588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four quotes about nonviolence. Students can discuss the quotes using the questions Perhaps there is one that stands out to them more than the others?</a:t>
            </a:r>
          </a:p>
        </p:txBody>
      </p:sp>
      <p:sp>
        <p:nvSpPr>
          <p:cNvPr id="4" name="Slide Number Placeholder 3"/>
          <p:cNvSpPr>
            <a:spLocks noGrp="1"/>
          </p:cNvSpPr>
          <p:nvPr>
            <p:ph type="sldNum" sz="quarter" idx="5"/>
          </p:nvPr>
        </p:nvSpPr>
        <p:spPr/>
        <p:txBody>
          <a:bodyPr/>
          <a:lstStyle/>
          <a:p>
            <a:fld id="{80377C1D-2949-4011-9C08-598019816552}" type="slidenum">
              <a:rPr lang="en-GB" smtClean="0"/>
              <a:t>6</a:t>
            </a:fld>
            <a:endParaRPr lang="en-GB"/>
          </a:p>
        </p:txBody>
      </p:sp>
    </p:spTree>
    <p:extLst>
      <p:ext uri="{BB962C8B-B14F-4D97-AF65-F5344CB8AC3E}">
        <p14:creationId xmlns:p14="http://schemas.microsoft.com/office/powerpoint/2010/main" val="2648153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 example of Jesus teaching us how to live </a:t>
            </a:r>
            <a:r>
              <a:rPr lang="en-GB" dirty="0" err="1"/>
              <a:t>nonviolently</a:t>
            </a:r>
            <a:r>
              <a:rPr lang="en-GB" dirty="0"/>
              <a:t>. You might also discuss other pieces of scripture or stories form the Bible that talk about peace and nonviolence. </a:t>
            </a:r>
          </a:p>
        </p:txBody>
      </p:sp>
      <p:sp>
        <p:nvSpPr>
          <p:cNvPr id="4" name="Slide Number Placeholder 3"/>
          <p:cNvSpPr>
            <a:spLocks noGrp="1"/>
          </p:cNvSpPr>
          <p:nvPr>
            <p:ph type="sldNum" sz="quarter" idx="5"/>
          </p:nvPr>
        </p:nvSpPr>
        <p:spPr/>
        <p:txBody>
          <a:bodyPr/>
          <a:lstStyle/>
          <a:p>
            <a:fld id="{80377C1D-2949-4011-9C08-598019816552}" type="slidenum">
              <a:rPr lang="en-GB" smtClean="0"/>
              <a:t>7</a:t>
            </a:fld>
            <a:endParaRPr lang="en-GB"/>
          </a:p>
        </p:txBody>
      </p:sp>
    </p:spTree>
    <p:extLst>
      <p:ext uri="{BB962C8B-B14F-4D97-AF65-F5344CB8AC3E}">
        <p14:creationId xmlns:p14="http://schemas.microsoft.com/office/powerpoint/2010/main" val="1459958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four discussion points that you could use with a class. You could go through all of them, or just pick one. They could also lead to creative responses, such as art, posters, pieces of writing or prayers. </a:t>
            </a:r>
          </a:p>
        </p:txBody>
      </p:sp>
      <p:sp>
        <p:nvSpPr>
          <p:cNvPr id="4" name="Slide Number Placeholder 3"/>
          <p:cNvSpPr>
            <a:spLocks noGrp="1"/>
          </p:cNvSpPr>
          <p:nvPr>
            <p:ph type="sldNum" sz="quarter" idx="5"/>
          </p:nvPr>
        </p:nvSpPr>
        <p:spPr/>
        <p:txBody>
          <a:bodyPr/>
          <a:lstStyle/>
          <a:p>
            <a:fld id="{80377C1D-2949-4011-9C08-598019816552}" type="slidenum">
              <a:rPr lang="en-GB" smtClean="0"/>
              <a:t>8</a:t>
            </a:fld>
            <a:endParaRPr lang="en-GB"/>
          </a:p>
        </p:txBody>
      </p:sp>
    </p:spTree>
    <p:extLst>
      <p:ext uri="{BB962C8B-B14F-4D97-AF65-F5344CB8AC3E}">
        <p14:creationId xmlns:p14="http://schemas.microsoft.com/office/powerpoint/2010/main" val="1956750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377C1D-2949-4011-9C08-598019816552}" type="slidenum">
              <a:rPr lang="en-GB" smtClean="0"/>
              <a:t>9</a:t>
            </a:fld>
            <a:endParaRPr lang="en-GB"/>
          </a:p>
        </p:txBody>
      </p:sp>
    </p:spTree>
    <p:extLst>
      <p:ext uri="{BB962C8B-B14F-4D97-AF65-F5344CB8AC3E}">
        <p14:creationId xmlns:p14="http://schemas.microsoft.com/office/powerpoint/2010/main" val="3465220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7D76E-DBBE-4FF0-9CA7-A906F61D30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D1D322-42AD-4C84-8627-821FF3A21A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589530B-E84C-41B9-8543-A005BA022C20}"/>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5" name="Footer Placeholder 4">
            <a:extLst>
              <a:ext uri="{FF2B5EF4-FFF2-40B4-BE49-F238E27FC236}">
                <a16:creationId xmlns:a16="http://schemas.microsoft.com/office/drawing/2014/main" id="{942E2DE7-32E0-4528-8D28-6345D4EB2F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8A55C3-3350-45FC-A751-4B177DDC5AF1}"/>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2437296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ABB3F-47DA-46DF-B035-01446745F05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640E0C6-0EAC-44C4-B6C6-CE4CE20565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BB4BF7-C8A1-4B06-82E2-D2CA36B2E799}"/>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5" name="Footer Placeholder 4">
            <a:extLst>
              <a:ext uri="{FF2B5EF4-FFF2-40B4-BE49-F238E27FC236}">
                <a16:creationId xmlns:a16="http://schemas.microsoft.com/office/drawing/2014/main" id="{57CD7595-68B4-4028-9B3F-A789123AEA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A6C0A1-9654-490C-A667-D8FA35216895}"/>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179100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C48474-F6C5-4C32-910E-1B5C92F5430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F66B6BA-7935-4E5D-8700-4806F68F3C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F49D7C-5B72-4D40-9321-24DD84B6AA28}"/>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5" name="Footer Placeholder 4">
            <a:extLst>
              <a:ext uri="{FF2B5EF4-FFF2-40B4-BE49-F238E27FC236}">
                <a16:creationId xmlns:a16="http://schemas.microsoft.com/office/drawing/2014/main" id="{89AC6C53-EF97-439B-834B-9B2C5D36C5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58452D-D24C-4D57-9AF2-8827913BCBB7}"/>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4240596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D5EAE-ECAC-4C64-B9FF-26D696F080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D6A653-4E21-47CF-8CDB-53C62D89B8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D11D66-6834-4234-92F5-7DF732D0672A}"/>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5" name="Footer Placeholder 4">
            <a:extLst>
              <a:ext uri="{FF2B5EF4-FFF2-40B4-BE49-F238E27FC236}">
                <a16:creationId xmlns:a16="http://schemas.microsoft.com/office/drawing/2014/main" id="{BF4B3280-3181-4393-B159-C1C45C535D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927ADC-3DC5-4C74-9E2B-74D10725FB78}"/>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3573893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B39DE-F2DE-4674-9E86-35788FBE18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B5C3A97-2E82-4965-B0CE-90B2ED3037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5C00EA-5F75-4D06-B56F-E6B9EB6CAB3C}"/>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5" name="Footer Placeholder 4">
            <a:extLst>
              <a:ext uri="{FF2B5EF4-FFF2-40B4-BE49-F238E27FC236}">
                <a16:creationId xmlns:a16="http://schemas.microsoft.com/office/drawing/2014/main" id="{C84267CF-7A92-44AD-AE88-771A705DB6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8EA9B4-84C5-413B-AD79-5BBB8527B55E}"/>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721318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BBAEA-0543-43F7-8B48-C475DD1361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5A207D6-2763-4D84-BD03-271A4DAEA1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98B7784-69C2-421E-8016-AE5DE0B603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5C26B11-14CD-4877-8AC8-CFF3C9EE68D4}"/>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6" name="Footer Placeholder 5">
            <a:extLst>
              <a:ext uri="{FF2B5EF4-FFF2-40B4-BE49-F238E27FC236}">
                <a16:creationId xmlns:a16="http://schemas.microsoft.com/office/drawing/2014/main" id="{CAC6858F-D675-4ED8-8F8F-243E079C92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FACE483-DCED-450B-8FB3-28409F545E56}"/>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47640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DAE50-7ADD-4E06-B4C9-1B96BC1F043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273D59-74D3-4444-93CA-A4059ABABC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8B56C0-E647-4105-BE6E-3B3484B6A3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8DC0536-B9AF-4CC7-8331-F1E442BA99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8D0B8C-C387-4B38-8F65-B64D33CB4A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B759958-34CE-42A5-85F2-8DAADE2CE75B}"/>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8" name="Footer Placeholder 7">
            <a:extLst>
              <a:ext uri="{FF2B5EF4-FFF2-40B4-BE49-F238E27FC236}">
                <a16:creationId xmlns:a16="http://schemas.microsoft.com/office/drawing/2014/main" id="{8BD6C0A0-7A15-4EB0-983A-D6142AA5DA3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1593577-70B8-49FF-9628-6CB4B9E1CF11}"/>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507632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1D9E3-BEDD-4D90-9102-6972112836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5900849-BEEC-4507-BAA3-70646DA9CA88}"/>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4" name="Footer Placeholder 3">
            <a:extLst>
              <a:ext uri="{FF2B5EF4-FFF2-40B4-BE49-F238E27FC236}">
                <a16:creationId xmlns:a16="http://schemas.microsoft.com/office/drawing/2014/main" id="{134744B6-B04D-48D8-9107-5B6E2DD7CC5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8055CB5-6EBF-432C-923B-F22E7DE81E63}"/>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3454774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ED90C0-6028-43F2-9141-60795801AC74}"/>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3" name="Footer Placeholder 2">
            <a:extLst>
              <a:ext uri="{FF2B5EF4-FFF2-40B4-BE49-F238E27FC236}">
                <a16:creationId xmlns:a16="http://schemas.microsoft.com/office/drawing/2014/main" id="{20FAC462-70CF-4615-8BB9-A04A9762AC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2D9324B-FE33-4BCE-ABD2-6DABAD65ADD0}"/>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78883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BDB59-111C-497E-9775-40176C3310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C786133-26F5-430F-98B5-D9EC7BF286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DF2A3E9-D367-4B34-9E5D-FED6C657C8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66B5E5-7127-44DE-A81A-C9DA1F6F51DB}"/>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6" name="Footer Placeholder 5">
            <a:extLst>
              <a:ext uri="{FF2B5EF4-FFF2-40B4-BE49-F238E27FC236}">
                <a16:creationId xmlns:a16="http://schemas.microsoft.com/office/drawing/2014/main" id="{0CA0BAF3-6CA9-4C17-AFD5-6F713AA27F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0EAAFAC-D5C7-4069-B609-55908CB47800}"/>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1039613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E3ACD-6758-440E-863E-1CD409D178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1A9D155-CF11-4494-9BBB-6728412612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88F7828-F163-4AD2-B73D-41FEC1EB57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5770C0-7AD2-4263-90DE-313DD1BF2DC9}"/>
              </a:ext>
            </a:extLst>
          </p:cNvPr>
          <p:cNvSpPr>
            <a:spLocks noGrp="1"/>
          </p:cNvSpPr>
          <p:nvPr>
            <p:ph type="dt" sz="half" idx="10"/>
          </p:nvPr>
        </p:nvSpPr>
        <p:spPr/>
        <p:txBody>
          <a:bodyPr/>
          <a:lstStyle/>
          <a:p>
            <a:fld id="{C6E4062A-5DE1-4D8E-9FD0-D9967E734103}" type="datetimeFigureOut">
              <a:rPr lang="en-GB" smtClean="0"/>
              <a:t>22/09/2020</a:t>
            </a:fld>
            <a:endParaRPr lang="en-GB"/>
          </a:p>
        </p:txBody>
      </p:sp>
      <p:sp>
        <p:nvSpPr>
          <p:cNvPr id="6" name="Footer Placeholder 5">
            <a:extLst>
              <a:ext uri="{FF2B5EF4-FFF2-40B4-BE49-F238E27FC236}">
                <a16:creationId xmlns:a16="http://schemas.microsoft.com/office/drawing/2014/main" id="{57759658-998B-4D52-B207-BAF1B62D04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22F1F4-FAB7-49D9-B9F9-69E1A66E1C4F}"/>
              </a:ext>
            </a:extLst>
          </p:cNvPr>
          <p:cNvSpPr>
            <a:spLocks noGrp="1"/>
          </p:cNvSpPr>
          <p:nvPr>
            <p:ph type="sldNum" sz="quarter" idx="12"/>
          </p:nvPr>
        </p:nvSpPr>
        <p:spPr/>
        <p:txBody>
          <a:bodyPr/>
          <a:lstStyle/>
          <a:p>
            <a:fld id="{B6ACAF77-6FB4-47EC-BA7E-8B3500056A68}" type="slidenum">
              <a:rPr lang="en-GB" smtClean="0"/>
              <a:t>‹#›</a:t>
            </a:fld>
            <a:endParaRPr lang="en-GB"/>
          </a:p>
        </p:txBody>
      </p:sp>
    </p:spTree>
    <p:extLst>
      <p:ext uri="{BB962C8B-B14F-4D97-AF65-F5344CB8AC3E}">
        <p14:creationId xmlns:p14="http://schemas.microsoft.com/office/powerpoint/2010/main" val="3264751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9D6E3D-C604-4CEB-BD9F-37FF6134A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EA5B92-522D-439D-A277-2D0A6420A6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6D190C-5D14-4021-9BAB-BE83045119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E4062A-5DE1-4D8E-9FD0-D9967E734103}" type="datetimeFigureOut">
              <a:rPr lang="en-GB" smtClean="0"/>
              <a:t>22/09/2020</a:t>
            </a:fld>
            <a:endParaRPr lang="en-GB"/>
          </a:p>
        </p:txBody>
      </p:sp>
      <p:sp>
        <p:nvSpPr>
          <p:cNvPr id="5" name="Footer Placeholder 4">
            <a:extLst>
              <a:ext uri="{FF2B5EF4-FFF2-40B4-BE49-F238E27FC236}">
                <a16:creationId xmlns:a16="http://schemas.microsoft.com/office/drawing/2014/main" id="{F14AE96E-1199-4C46-9141-93D8F27454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4FF29DB-56C5-451D-A059-B522CAC8E3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ACAF77-6FB4-47EC-BA7E-8B3500056A68}" type="slidenum">
              <a:rPr lang="en-GB" smtClean="0"/>
              <a:t>‹#›</a:t>
            </a:fld>
            <a:endParaRPr lang="en-GB"/>
          </a:p>
        </p:txBody>
      </p:sp>
    </p:spTree>
    <p:extLst>
      <p:ext uri="{BB962C8B-B14F-4D97-AF65-F5344CB8AC3E}">
        <p14:creationId xmlns:p14="http://schemas.microsoft.com/office/powerpoint/2010/main" val="2291584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axchristi.org.uk/resources/nonviolence-in-action/educational-resources-for-nonviolence/" TargetMode="External"/><Relationship Id="rId2" Type="http://schemas.openxmlformats.org/officeDocument/2006/relationships/hyperlink" Target="https://paxchristi.org.uk/peace-education/secondary/lessons-workshops/elements-of-peace/" TargetMode="External"/><Relationship Id="rId1" Type="http://schemas.openxmlformats.org/officeDocument/2006/relationships/slideLayout" Target="../slideLayouts/slideLayout2.xml"/><Relationship Id="rId5" Type="http://schemas.openxmlformats.org/officeDocument/2006/relationships/hyperlink" Target="https://nonviolencejustpeace.net/" TargetMode="External"/><Relationship Id="rId4" Type="http://schemas.openxmlformats.org/officeDocument/2006/relationships/hyperlink" Target="https://paxchristi.org.uk/resources/nonviolence-in-act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DB37DA-D544-4AE6-BF3D-852BE7BCF0E4}"/>
              </a:ext>
            </a:extLst>
          </p:cNvPr>
          <p:cNvSpPr/>
          <p:nvPr/>
        </p:nvSpPr>
        <p:spPr>
          <a:xfrm>
            <a:off x="6346578" y="1564884"/>
            <a:ext cx="5445352" cy="288911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b="0" cap="none" spc="0" dirty="0">
                <a:ln w="0"/>
                <a:effectLst>
                  <a:outerShdw blurRad="38100" dist="25400" dir="5400000" algn="ctr" rotWithShape="0">
                    <a:srgbClr val="6E747A">
                      <a:alpha val="43000"/>
                    </a:srgbClr>
                  </a:outerShdw>
                </a:effectLst>
                <a:latin typeface="+mj-lt"/>
                <a:ea typeface="+mj-ea"/>
                <a:cs typeface="+mj-cs"/>
              </a:rPr>
              <a:t>Catholic Nonviolence Days of Action</a:t>
            </a:r>
          </a:p>
          <a:p>
            <a:pPr>
              <a:lnSpc>
                <a:spcPct val="90000"/>
              </a:lnSpc>
              <a:spcBef>
                <a:spcPct val="0"/>
              </a:spcBef>
              <a:spcAft>
                <a:spcPts val="600"/>
              </a:spcAft>
            </a:pPr>
            <a:r>
              <a:rPr lang="en-US" sz="3600" b="0" cap="none" spc="0" dirty="0">
                <a:ln w="0"/>
                <a:effectLst>
                  <a:outerShdw blurRad="38100" dist="25400" dir="5400000" algn="ctr" rotWithShape="0">
                    <a:srgbClr val="6E747A">
                      <a:alpha val="43000"/>
                    </a:srgbClr>
                  </a:outerShdw>
                </a:effectLst>
                <a:latin typeface="+mj-lt"/>
                <a:ea typeface="+mj-ea"/>
                <a:cs typeface="+mj-cs"/>
              </a:rPr>
              <a:t>21</a:t>
            </a:r>
            <a:r>
              <a:rPr lang="en-US" sz="3600" b="0" cap="none" spc="0" baseline="30000" dirty="0">
                <a:ln w="0"/>
                <a:effectLst>
                  <a:outerShdw blurRad="38100" dist="25400" dir="5400000" algn="ctr" rotWithShape="0">
                    <a:srgbClr val="6E747A">
                      <a:alpha val="43000"/>
                    </a:srgbClr>
                  </a:outerShdw>
                </a:effectLst>
                <a:latin typeface="+mj-lt"/>
                <a:ea typeface="+mj-ea"/>
                <a:cs typeface="+mj-cs"/>
              </a:rPr>
              <a:t>st</a:t>
            </a:r>
            <a:r>
              <a:rPr lang="en-US" sz="3600" b="0" cap="none" spc="0" dirty="0">
                <a:ln w="0"/>
                <a:effectLst>
                  <a:outerShdw blurRad="38100" dist="25400" dir="5400000" algn="ctr" rotWithShape="0">
                    <a:srgbClr val="6E747A">
                      <a:alpha val="43000"/>
                    </a:srgbClr>
                  </a:outerShdw>
                </a:effectLst>
                <a:latin typeface="+mj-lt"/>
                <a:ea typeface="+mj-ea"/>
                <a:cs typeface="+mj-cs"/>
              </a:rPr>
              <a:t> September- 2</a:t>
            </a:r>
            <a:r>
              <a:rPr lang="en-US" sz="3600" b="0" cap="none" spc="0" baseline="30000" dirty="0">
                <a:ln w="0"/>
                <a:effectLst>
                  <a:outerShdw blurRad="38100" dist="25400" dir="5400000" algn="ctr" rotWithShape="0">
                    <a:srgbClr val="6E747A">
                      <a:alpha val="43000"/>
                    </a:srgbClr>
                  </a:outerShdw>
                </a:effectLst>
                <a:latin typeface="+mj-lt"/>
                <a:ea typeface="+mj-ea"/>
                <a:cs typeface="+mj-cs"/>
              </a:rPr>
              <a:t>nd</a:t>
            </a:r>
            <a:r>
              <a:rPr lang="en-US" sz="3600" b="0" cap="none" spc="0" dirty="0">
                <a:ln w="0"/>
                <a:effectLst>
                  <a:outerShdw blurRad="38100" dist="25400" dir="5400000" algn="ctr" rotWithShape="0">
                    <a:srgbClr val="6E747A">
                      <a:alpha val="43000"/>
                    </a:srgbClr>
                  </a:outerShdw>
                </a:effectLst>
                <a:latin typeface="+mj-lt"/>
                <a:ea typeface="+mj-ea"/>
                <a:cs typeface="+mj-cs"/>
              </a:rPr>
              <a:t> October</a:t>
            </a:r>
          </a:p>
        </p:txBody>
      </p:sp>
      <p:sp>
        <p:nvSpPr>
          <p:cNvPr id="15" name="Freeform: Shape 14">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large glass window&#10;&#10;Description automatically generated">
            <a:extLst>
              <a:ext uri="{FF2B5EF4-FFF2-40B4-BE49-F238E27FC236}">
                <a16:creationId xmlns:a16="http://schemas.microsoft.com/office/drawing/2014/main" id="{1BC564AA-C760-45FC-B20E-A8F86520D6B8}"/>
              </a:ext>
            </a:extLst>
          </p:cNvPr>
          <p:cNvPicPr>
            <a:picLocks noChangeAspect="1"/>
          </p:cNvPicPr>
          <p:nvPr/>
        </p:nvPicPr>
        <p:blipFill rotWithShape="1">
          <a:blip r:embed="rId3"/>
          <a:srcRect t="3049" r="1" b="1583"/>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25446931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99FF">
            <a:alpha val="25000"/>
          </a:srgb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7C29F0-0D0D-4847-B24F-504FB527DF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5400" y="5729086"/>
            <a:ext cx="1981200" cy="721840"/>
          </a:xfrm>
          <a:prstGeom prst="rect">
            <a:avLst/>
          </a:prstGeom>
        </p:spPr>
      </p:pic>
    </p:spTree>
    <p:extLst>
      <p:ext uri="{BB962C8B-B14F-4D97-AF65-F5344CB8AC3E}">
        <p14:creationId xmlns:p14="http://schemas.microsoft.com/office/powerpoint/2010/main" val="1394356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99FF">
            <a:alpha val="25000"/>
          </a:srgb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FB322B-D285-4159-BF4E-D330B7DC9B45}"/>
              </a:ext>
            </a:extLst>
          </p:cNvPr>
          <p:cNvSpPr>
            <a:spLocks noGrp="1"/>
          </p:cNvSpPr>
          <p:nvPr>
            <p:ph idx="1"/>
          </p:nvPr>
        </p:nvSpPr>
        <p:spPr>
          <a:xfrm>
            <a:off x="838200" y="523875"/>
            <a:ext cx="10515600" cy="5653088"/>
          </a:xfrm>
        </p:spPr>
        <p:txBody>
          <a:bodyPr/>
          <a:lstStyle/>
          <a:p>
            <a:pPr marL="0" indent="0">
              <a:buNone/>
            </a:pPr>
            <a:r>
              <a:rPr lang="en-GB" sz="2400" b="1" dirty="0"/>
              <a:t>To continue exploring nonviolence other resources that may be useful are: </a:t>
            </a:r>
          </a:p>
          <a:p>
            <a:r>
              <a:rPr lang="en-GB" sz="2400" dirty="0"/>
              <a:t>Elements of peace cards: </a:t>
            </a:r>
            <a:r>
              <a:rPr lang="en-GB" sz="2400" dirty="0">
                <a:hlinkClick r:id="rId2"/>
              </a:rPr>
              <a:t>https://paxchristi.org.uk/peace-education/secondary/lessons-workshops/elements-of-peace/</a:t>
            </a:r>
            <a:r>
              <a:rPr lang="en-GB" sz="2400" dirty="0"/>
              <a:t> </a:t>
            </a:r>
          </a:p>
          <a:p>
            <a:r>
              <a:rPr lang="en-GB" sz="2400" dirty="0"/>
              <a:t>Nonviolence educational resources (including the </a:t>
            </a:r>
            <a:r>
              <a:rPr lang="en-GB" sz="2400" i="1" dirty="0"/>
              <a:t>Two hands of nonviolence and </a:t>
            </a:r>
            <a:r>
              <a:rPr lang="en-GB" sz="2400" i="1" dirty="0" err="1"/>
              <a:t>Pett</a:t>
            </a:r>
            <a:r>
              <a:rPr lang="en-GB" sz="2400" i="1" dirty="0"/>
              <a:t> window</a:t>
            </a:r>
            <a:r>
              <a:rPr lang="en-GB" sz="2400" dirty="0"/>
              <a:t>) available at: </a:t>
            </a:r>
            <a:r>
              <a:rPr lang="en-GB" sz="2400" dirty="0">
                <a:hlinkClick r:id="rId3"/>
              </a:rPr>
              <a:t>https://paxchristi.org.uk/resources/nonviolence-in-action/educational-resources-for-nonviolence/</a:t>
            </a:r>
            <a:endParaRPr lang="en-GB" sz="2400" dirty="0"/>
          </a:p>
          <a:p>
            <a:r>
              <a:rPr lang="en-GB" sz="2400" dirty="0"/>
              <a:t>Other resources are available on our website at: </a:t>
            </a:r>
            <a:r>
              <a:rPr lang="en-GB" sz="2400" dirty="0">
                <a:hlinkClick r:id="rId4"/>
              </a:rPr>
              <a:t>https://paxchristi.org.uk/resources/nonviolence-in-action/</a:t>
            </a:r>
            <a:endParaRPr lang="en-GB" sz="2400" dirty="0"/>
          </a:p>
          <a:p>
            <a:r>
              <a:rPr lang="en-GB" sz="2400" dirty="0"/>
              <a:t>The Catholic Nonviolence Initiative website also has a range of resources: </a:t>
            </a:r>
            <a:r>
              <a:rPr lang="en-GB" sz="2400" dirty="0">
                <a:hlinkClick r:id="rId5"/>
              </a:rPr>
              <a:t>https://nonviolencejustpeace.net/</a:t>
            </a:r>
            <a:endParaRPr lang="en-GB" dirty="0"/>
          </a:p>
        </p:txBody>
      </p:sp>
      <p:sp>
        <p:nvSpPr>
          <p:cNvPr id="5" name="TextBox 4">
            <a:extLst>
              <a:ext uri="{FF2B5EF4-FFF2-40B4-BE49-F238E27FC236}">
                <a16:creationId xmlns:a16="http://schemas.microsoft.com/office/drawing/2014/main" id="{AA346907-CBDB-4095-9C2F-206D683DC6FC}"/>
              </a:ext>
            </a:extLst>
          </p:cNvPr>
          <p:cNvSpPr txBox="1"/>
          <p:nvPr/>
        </p:nvSpPr>
        <p:spPr>
          <a:xfrm>
            <a:off x="1026075" y="5625085"/>
            <a:ext cx="10419336" cy="1155829"/>
          </a:xfrm>
          <a:prstGeom prst="rect">
            <a:avLst/>
          </a:prstGeom>
          <a:noFill/>
        </p:spPr>
        <p:txBody>
          <a:bodyPr wrap="square">
            <a:spAutoFit/>
          </a:bodyPr>
          <a:lstStyle/>
          <a:p>
            <a:pPr>
              <a:lnSpc>
                <a:spcPct val="115000"/>
              </a:lnSpc>
              <a:spcAft>
                <a:spcPts val="1000"/>
              </a:spcAft>
            </a:pPr>
            <a:r>
              <a:rPr lang="en-GB" sz="1800" dirty="0">
                <a:effectLst/>
                <a:latin typeface="Trebuchet MS" panose="020B0603020202020204" pitchFamily="34" charset="0"/>
                <a:ea typeface="Calibri" panose="020F0502020204030204" pitchFamily="34" charset="0"/>
                <a:cs typeface="Times New Roman" panose="02020603050405020304" pitchFamily="18" charset="0"/>
              </a:rPr>
              <a:t>The image on the front of this PowerPoint is a stained glass window by artist John Petts at 16</a:t>
            </a:r>
            <a:r>
              <a:rPr lang="en-GB" sz="1800" baseline="30000" dirty="0">
                <a:effectLst/>
                <a:latin typeface="Trebuchet MS" panose="020B0603020202020204" pitchFamily="34" charset="0"/>
                <a:ea typeface="Calibri" panose="020F0502020204030204" pitchFamily="34" charset="0"/>
                <a:cs typeface="Times New Roman" panose="02020603050405020304" pitchFamily="18" charset="0"/>
              </a:rPr>
              <a:t>th</a:t>
            </a:r>
            <a:r>
              <a:rPr lang="en-GB" sz="1800" dirty="0">
                <a:effectLst/>
                <a:latin typeface="Trebuchet MS" panose="020B0603020202020204" pitchFamily="34" charset="0"/>
                <a:ea typeface="Calibri" panose="020F0502020204030204" pitchFamily="34" charset="0"/>
                <a:cs typeface="Times New Roman" panose="02020603050405020304" pitchFamily="18" charset="0"/>
              </a:rPr>
              <a:t> Street Baptist Church, Birmingham, Alabama. </a:t>
            </a:r>
          </a:p>
          <a:p>
            <a:pPr>
              <a:lnSpc>
                <a:spcPct val="115000"/>
              </a:lnSpc>
              <a:spcAft>
                <a:spcPts val="1000"/>
              </a:spcAft>
            </a:pPr>
            <a:r>
              <a:rPr lang="en-GB" dirty="0">
                <a:latin typeface="Trebuchet MS" panose="020B0603020202020204" pitchFamily="34" charset="0"/>
                <a:ea typeface="Calibri" panose="020F0502020204030204" pitchFamily="34" charset="0"/>
                <a:cs typeface="Times New Roman" panose="02020603050405020304" pitchFamily="18" charset="0"/>
              </a:rPr>
              <a:t>The story of nonviolence in action in Liberia comes from the resource ‘Nonviolence in Action 2’</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275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99FF">
            <a:alpha val="24706"/>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C490-1D32-4283-A022-53137B6831EC}"/>
              </a:ext>
            </a:extLst>
          </p:cNvPr>
          <p:cNvSpPr>
            <a:spLocks noGrp="1"/>
          </p:cNvSpPr>
          <p:nvPr>
            <p:ph type="title"/>
          </p:nvPr>
        </p:nvSpPr>
        <p:spPr/>
        <p:txBody>
          <a:bodyPr>
            <a:normAutofit/>
          </a:bodyPr>
          <a:lstStyle/>
          <a:p>
            <a:r>
              <a:rPr lang="en-GB" sz="5400" b="1" dirty="0"/>
              <a:t>What is nonviolence? </a:t>
            </a:r>
          </a:p>
        </p:txBody>
      </p:sp>
      <p:sp>
        <p:nvSpPr>
          <p:cNvPr id="4" name="Oval 3">
            <a:extLst>
              <a:ext uri="{FF2B5EF4-FFF2-40B4-BE49-F238E27FC236}">
                <a16:creationId xmlns:a16="http://schemas.microsoft.com/office/drawing/2014/main" id="{42B5C5F5-30F6-4BF0-9AAB-9E2DCF9F4213}"/>
              </a:ext>
            </a:extLst>
          </p:cNvPr>
          <p:cNvSpPr/>
          <p:nvPr/>
        </p:nvSpPr>
        <p:spPr>
          <a:xfrm>
            <a:off x="962025" y="1690688"/>
            <a:ext cx="3095625" cy="30384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Respects the lives of others </a:t>
            </a:r>
          </a:p>
        </p:txBody>
      </p:sp>
      <p:sp>
        <p:nvSpPr>
          <p:cNvPr id="6" name="Oval 5">
            <a:extLst>
              <a:ext uri="{FF2B5EF4-FFF2-40B4-BE49-F238E27FC236}">
                <a16:creationId xmlns:a16="http://schemas.microsoft.com/office/drawing/2014/main" id="{53AF4BC1-9A5E-4C8F-938F-7B408AABDCEA}"/>
              </a:ext>
            </a:extLst>
          </p:cNvPr>
          <p:cNvSpPr/>
          <p:nvPr/>
        </p:nvSpPr>
        <p:spPr>
          <a:xfrm>
            <a:off x="5038727" y="3429000"/>
            <a:ext cx="3095625" cy="30384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Challenges what is not fair or just</a:t>
            </a:r>
          </a:p>
        </p:txBody>
      </p:sp>
      <p:sp>
        <p:nvSpPr>
          <p:cNvPr id="8" name="Oval 7">
            <a:extLst>
              <a:ext uri="{FF2B5EF4-FFF2-40B4-BE49-F238E27FC236}">
                <a16:creationId xmlns:a16="http://schemas.microsoft.com/office/drawing/2014/main" id="{F819843D-A4B9-4DD6-B9C9-4B11CE125BF0}"/>
              </a:ext>
            </a:extLst>
          </p:cNvPr>
          <p:cNvSpPr/>
          <p:nvPr/>
        </p:nvSpPr>
        <p:spPr>
          <a:xfrm>
            <a:off x="8486775" y="1053307"/>
            <a:ext cx="3095625" cy="30384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Offers alternatives to violence and war </a:t>
            </a:r>
          </a:p>
        </p:txBody>
      </p:sp>
    </p:spTree>
    <p:extLst>
      <p:ext uri="{BB962C8B-B14F-4D97-AF65-F5344CB8AC3E}">
        <p14:creationId xmlns:p14="http://schemas.microsoft.com/office/powerpoint/2010/main" val="61541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99FF">
            <a:alpha val="25000"/>
          </a:srgb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1A5584-86B1-4361-8D8B-17C0DE949C97}"/>
              </a:ext>
            </a:extLst>
          </p:cNvPr>
          <p:cNvSpPr>
            <a:spLocks noChangeArrowheads="1"/>
          </p:cNvSpPr>
          <p:nvPr/>
        </p:nvSpPr>
        <p:spPr bwMode="auto">
          <a:xfrm>
            <a:off x="529068" y="930305"/>
            <a:ext cx="10877550"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For more than 20 years Liberia suffered from brutal civil</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wars - until a group of women decided they’d had enough.  </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Leymah</a:t>
            </a: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 </a:t>
            </a:r>
            <a:r>
              <a:rPr kumimoji="0" lang="en-GB" altLang="en-US"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Gbowee</a:t>
            </a: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 coordinated the Women in Peacebuilding</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Network in Liberia and brought Christian women together</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in 2003 to pray and work for peace, soon joined by Muslim</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women. 2,500 women picketed President Charles Taylor’s</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 motorcade every day with signs reading ‘The women of </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Liberia want peace now’.  </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Taylor agreed to peace talks with opposition warlords and a delegation of women then kept vigil outside the negotiations in Ghana.  After seven weeks and no cease-fire they escalated their nonviolent protest, forming a human barricade across the doors, so the male negotiators could not leave until agreement was reached.  When security guards tried to arrest the women they threatened to undress - a cultural taboo for the guards to witness.  Three weeks later a peace deal was signed. </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The women went on to work alongside UN Peacekeeping Forces, persuading fighters to hand over their weapons and go back to school.  Their voter registration campaign in 2005 increased the proportion of women voters from 15% to 50%.  Liberians elected President Ellen Johnson Sirleaf who, together with </a:t>
            </a:r>
            <a:r>
              <a:rPr kumimoji="0" lang="en-GB" altLang="en-US"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Leymah</a:t>
            </a: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 </a:t>
            </a:r>
            <a:r>
              <a:rPr kumimoji="0" lang="en-GB" altLang="en-US"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Gbowee</a:t>
            </a: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 was awarded the Nobel Peace Prize in 2011.</a:t>
            </a:r>
            <a:endParaRPr kumimoji="0" lang="en-GB" altLang="en-US" b="0" i="0" u="none" strike="noStrike" cap="none" normalizeH="0" baseline="0" dirty="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GB" altLang="en-US"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Various sources</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92F2E2F9-B381-4E39-A7D7-5C6DB0C38C0A}"/>
              </a:ext>
            </a:extLst>
          </p:cNvPr>
          <p:cNvSpPr txBox="1"/>
          <p:nvPr/>
        </p:nvSpPr>
        <p:spPr>
          <a:xfrm>
            <a:off x="156955" y="134550"/>
            <a:ext cx="8282195" cy="830997"/>
          </a:xfrm>
          <a:prstGeom prst="rect">
            <a:avLst/>
          </a:prstGeom>
          <a:noFill/>
        </p:spPr>
        <p:txBody>
          <a:bodyPr wrap="square" rtlCol="0">
            <a:spAutoFit/>
          </a:bodyPr>
          <a:lstStyle/>
          <a:p>
            <a:r>
              <a:rPr lang="en-GB" sz="4800" dirty="0"/>
              <a:t>Nonviolence in action- Liberia</a:t>
            </a:r>
          </a:p>
        </p:txBody>
      </p:sp>
      <p:pic>
        <p:nvPicPr>
          <p:cNvPr id="2049" name="Picture 5" descr="Image result for liberian women peace">
            <a:extLst>
              <a:ext uri="{FF2B5EF4-FFF2-40B4-BE49-F238E27FC236}">
                <a16:creationId xmlns:a16="http://schemas.microsoft.com/office/drawing/2014/main" id="{96160EF5-8008-47BB-84AE-7832F5B4F3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8136" y="1000790"/>
            <a:ext cx="4528482" cy="268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959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99FF">
            <a:alpha val="25000"/>
          </a:srgb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1A5584-86B1-4361-8D8B-17C0DE949C97}"/>
              </a:ext>
            </a:extLst>
          </p:cNvPr>
          <p:cNvSpPr>
            <a:spLocks noChangeArrowheads="1"/>
          </p:cNvSpPr>
          <p:nvPr/>
        </p:nvSpPr>
        <p:spPr bwMode="auto">
          <a:xfrm>
            <a:off x="529068" y="930305"/>
            <a:ext cx="10877550"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For more than 20 years Liberia suffered from brutal civil</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wars - until a group of women decided they’d had enough.  </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Leymah</a:t>
            </a: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 </a:t>
            </a:r>
            <a:r>
              <a:rPr kumimoji="0" lang="en-GB" altLang="en-US"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Gbowee</a:t>
            </a: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 coordinated the Women in Peacebuilding</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Network in Liberia and brought Christian women together</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in 2003 to pray and work for peace, soon joined by Muslim</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women. 2,500 women picketed President Charles Taylor’s</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 motorcade every day with signs reading ‘The women of </a:t>
            </a: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Liberia want peace now’.  </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Taylor agreed to peace talks with opposition warlords and a delegation of women then kept vigil outside the negotiations in Ghana.  After seven weeks and no cease-fire they escalated their nonviolent protest, forming a human barricade across the doors, so the male negotiators could not leave until agreement was reached.  When security guards tried to arrest the women they threatened to undress - a cultural taboo for the guards to witness.  Three weeks later a peace deal was signed. </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The women went on to work alongside UN Peacekeeping Forces, persuading fighters to hand over their weapons and go back to school.  Their voter registration campaign in 2005 increased the proportion of women voters from 15% to 50%.  Liberians elected President Ellen Johnson Sirleaf who, together with </a:t>
            </a:r>
            <a:r>
              <a:rPr kumimoji="0" lang="en-GB" altLang="en-US"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Leymah</a:t>
            </a: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 </a:t>
            </a:r>
            <a:r>
              <a:rPr kumimoji="0" lang="en-GB" altLang="en-US" b="0" i="0" u="none" strike="noStrike" cap="none" normalizeH="0" baseline="0" dirty="0" err="1">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Gbowee</a:t>
            </a:r>
            <a:r>
              <a:rPr kumimoji="0" lang="en-GB" altLang="en-US"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 was awarded the Nobel Peace Prize in 2011.</a:t>
            </a:r>
            <a:endParaRPr kumimoji="0" lang="en-GB" altLang="en-US" b="0" i="0" u="none" strike="noStrike" cap="none" normalizeH="0" baseline="0" dirty="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GB" altLang="en-US" b="0" i="1"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rebuchet MS" panose="020B0603020202020204" pitchFamily="34" charset="0"/>
              </a:rPr>
              <a:t>Various sources</a:t>
            </a:r>
            <a:endParaRPr kumimoji="0" lang="en-GB" altLang="en-US"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92F2E2F9-B381-4E39-A7D7-5C6DB0C38C0A}"/>
              </a:ext>
            </a:extLst>
          </p:cNvPr>
          <p:cNvSpPr txBox="1"/>
          <p:nvPr/>
        </p:nvSpPr>
        <p:spPr>
          <a:xfrm>
            <a:off x="156955" y="134550"/>
            <a:ext cx="8282195" cy="830997"/>
          </a:xfrm>
          <a:prstGeom prst="rect">
            <a:avLst/>
          </a:prstGeom>
          <a:noFill/>
        </p:spPr>
        <p:txBody>
          <a:bodyPr wrap="square" rtlCol="0">
            <a:spAutoFit/>
          </a:bodyPr>
          <a:lstStyle/>
          <a:p>
            <a:r>
              <a:rPr lang="en-GB" sz="4800" dirty="0"/>
              <a:t>Nonviolence in action- Liberia</a:t>
            </a:r>
          </a:p>
        </p:txBody>
      </p:sp>
      <p:sp>
        <p:nvSpPr>
          <p:cNvPr id="2" name="Rectangle: Rounded Corners 1">
            <a:extLst>
              <a:ext uri="{FF2B5EF4-FFF2-40B4-BE49-F238E27FC236}">
                <a16:creationId xmlns:a16="http://schemas.microsoft.com/office/drawing/2014/main" id="{5ADDB377-8EEB-45DF-9BF8-769D6AB981CA}"/>
              </a:ext>
            </a:extLst>
          </p:cNvPr>
          <p:cNvSpPr/>
          <p:nvPr/>
        </p:nvSpPr>
        <p:spPr>
          <a:xfrm>
            <a:off x="6819900" y="965547"/>
            <a:ext cx="4843032" cy="25872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GB" sz="2000" dirty="0"/>
              <a:t>How are these women acting </a:t>
            </a:r>
            <a:r>
              <a:rPr lang="en-GB" sz="2000" dirty="0" err="1"/>
              <a:t>nonviolently</a:t>
            </a:r>
            <a:r>
              <a:rPr lang="en-GB" sz="2000" dirty="0"/>
              <a:t>?</a:t>
            </a:r>
          </a:p>
          <a:p>
            <a:pPr marL="342900" indent="-342900">
              <a:buAutoNum type="arabicPeriod"/>
            </a:pPr>
            <a:endParaRPr lang="en-GB" sz="2000" dirty="0"/>
          </a:p>
          <a:p>
            <a:pPr marL="342900" indent="-342900">
              <a:buAutoNum type="arabicPeriod"/>
            </a:pPr>
            <a:r>
              <a:rPr lang="en-GB" sz="2000" dirty="0"/>
              <a:t>Why do you think they chose to act </a:t>
            </a:r>
            <a:r>
              <a:rPr lang="en-GB" sz="2000" dirty="0" err="1"/>
              <a:t>nonviolently</a:t>
            </a:r>
            <a:r>
              <a:rPr lang="en-GB" sz="2000" dirty="0"/>
              <a:t>? Was this  important?</a:t>
            </a:r>
          </a:p>
          <a:p>
            <a:pPr marL="342900" indent="-342900">
              <a:buAutoNum type="arabicPeriod"/>
            </a:pPr>
            <a:endParaRPr lang="en-GB" sz="2000" dirty="0"/>
          </a:p>
          <a:p>
            <a:pPr marL="342900" indent="-342900">
              <a:buAutoNum type="arabicPeriod"/>
            </a:pPr>
            <a:r>
              <a:rPr lang="en-GB" sz="2000" dirty="0"/>
              <a:t>Why do you think it was effective? </a:t>
            </a:r>
          </a:p>
        </p:txBody>
      </p:sp>
    </p:spTree>
    <p:extLst>
      <p:ext uri="{BB962C8B-B14F-4D97-AF65-F5344CB8AC3E}">
        <p14:creationId xmlns:p14="http://schemas.microsoft.com/office/powerpoint/2010/main" val="3990157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99FF">
            <a:alpha val="25000"/>
          </a:srgbClr>
        </a:solidFill>
        <a:effectLst/>
      </p:bgPr>
    </p:bg>
    <p:spTree>
      <p:nvGrpSpPr>
        <p:cNvPr id="1" name=""/>
        <p:cNvGrpSpPr/>
        <p:nvPr/>
      </p:nvGrpSpPr>
      <p:grpSpPr>
        <a:xfrm>
          <a:off x="0" y="0"/>
          <a:ext cx="0" cy="0"/>
          <a:chOff x="0" y="0"/>
          <a:chExt cx="0" cy="0"/>
        </a:xfrm>
      </p:grpSpPr>
      <p:sp>
        <p:nvSpPr>
          <p:cNvPr id="6" name="Arrow: Left-Right 5">
            <a:extLst>
              <a:ext uri="{FF2B5EF4-FFF2-40B4-BE49-F238E27FC236}">
                <a16:creationId xmlns:a16="http://schemas.microsoft.com/office/drawing/2014/main" id="{1B3D0943-B085-4306-9ECD-F7144BBA7836}"/>
              </a:ext>
            </a:extLst>
          </p:cNvPr>
          <p:cNvSpPr/>
          <p:nvPr/>
        </p:nvSpPr>
        <p:spPr>
          <a:xfrm>
            <a:off x="1009650" y="2571750"/>
            <a:ext cx="10172700" cy="1304925"/>
          </a:xfrm>
          <a:prstGeom prst="leftRightArrow">
            <a:avLst/>
          </a:prstGeom>
          <a:gradFill>
            <a:gsLst>
              <a:gs pos="0">
                <a:srgbClr val="3366FF"/>
              </a:gs>
              <a:gs pos="41000">
                <a:schemeClr val="accent1">
                  <a:lumMod val="45000"/>
                  <a:lumOff val="55000"/>
                </a:schemeClr>
              </a:gs>
              <a:gs pos="64000">
                <a:schemeClr val="accent1">
                  <a:lumMod val="45000"/>
                  <a:lumOff val="55000"/>
                </a:schemeClr>
              </a:gs>
              <a:gs pos="94000">
                <a:schemeClr val="accent1">
                  <a:lumMod val="30000"/>
                  <a:lumOff val="70000"/>
                </a:schemeClr>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89F35615-AF15-4F4A-BF7A-9F5173DEBE49}"/>
              </a:ext>
            </a:extLst>
          </p:cNvPr>
          <p:cNvSpPr txBox="1"/>
          <p:nvPr/>
        </p:nvSpPr>
        <p:spPr>
          <a:xfrm>
            <a:off x="1798320" y="721360"/>
            <a:ext cx="8696960" cy="1323439"/>
          </a:xfrm>
          <a:prstGeom prst="rect">
            <a:avLst/>
          </a:prstGeom>
          <a:noFill/>
        </p:spPr>
        <p:txBody>
          <a:bodyPr wrap="square" rtlCol="0">
            <a:spAutoFit/>
          </a:bodyPr>
          <a:lstStyle/>
          <a:p>
            <a:pPr algn="ctr"/>
            <a:r>
              <a:rPr lang="en-GB" sz="4000" b="1" dirty="0"/>
              <a:t>Nonviolence is the key to creating a peaceful world</a:t>
            </a:r>
          </a:p>
        </p:txBody>
      </p:sp>
      <p:sp>
        <p:nvSpPr>
          <p:cNvPr id="8" name="TextBox 7">
            <a:extLst>
              <a:ext uri="{FF2B5EF4-FFF2-40B4-BE49-F238E27FC236}">
                <a16:creationId xmlns:a16="http://schemas.microsoft.com/office/drawing/2014/main" id="{3EE8179E-FB7A-4144-A11D-180230AC3F68}"/>
              </a:ext>
            </a:extLst>
          </p:cNvPr>
          <p:cNvSpPr txBox="1"/>
          <p:nvPr/>
        </p:nvSpPr>
        <p:spPr>
          <a:xfrm>
            <a:off x="772160" y="4135120"/>
            <a:ext cx="1960880" cy="707886"/>
          </a:xfrm>
          <a:prstGeom prst="rect">
            <a:avLst/>
          </a:prstGeom>
          <a:noFill/>
        </p:spPr>
        <p:txBody>
          <a:bodyPr wrap="square" rtlCol="0">
            <a:spAutoFit/>
          </a:bodyPr>
          <a:lstStyle/>
          <a:p>
            <a:r>
              <a:rPr lang="en-GB" sz="4000" b="1" dirty="0"/>
              <a:t>Agree</a:t>
            </a:r>
          </a:p>
        </p:txBody>
      </p:sp>
      <p:sp>
        <p:nvSpPr>
          <p:cNvPr id="10" name="TextBox 9">
            <a:extLst>
              <a:ext uri="{FF2B5EF4-FFF2-40B4-BE49-F238E27FC236}">
                <a16:creationId xmlns:a16="http://schemas.microsoft.com/office/drawing/2014/main" id="{0EB73D3E-A57E-4DDF-8C12-9F862AEBC163}"/>
              </a:ext>
            </a:extLst>
          </p:cNvPr>
          <p:cNvSpPr txBox="1"/>
          <p:nvPr/>
        </p:nvSpPr>
        <p:spPr>
          <a:xfrm>
            <a:off x="9631680" y="4135120"/>
            <a:ext cx="2133600" cy="707886"/>
          </a:xfrm>
          <a:prstGeom prst="rect">
            <a:avLst/>
          </a:prstGeom>
          <a:noFill/>
        </p:spPr>
        <p:txBody>
          <a:bodyPr wrap="square" rtlCol="0">
            <a:spAutoFit/>
          </a:bodyPr>
          <a:lstStyle/>
          <a:p>
            <a:r>
              <a:rPr lang="en-GB" sz="4000" b="1" dirty="0"/>
              <a:t>Disagree</a:t>
            </a:r>
          </a:p>
        </p:txBody>
      </p:sp>
    </p:spTree>
    <p:extLst>
      <p:ext uri="{BB962C8B-B14F-4D97-AF65-F5344CB8AC3E}">
        <p14:creationId xmlns:p14="http://schemas.microsoft.com/office/powerpoint/2010/main" val="195852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99FF">
            <a:alpha val="25000"/>
          </a:srgb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1631221-D03D-4171-B7A4-12139C4F9FED}"/>
              </a:ext>
            </a:extLst>
          </p:cNvPr>
          <p:cNvSpPr/>
          <p:nvPr/>
        </p:nvSpPr>
        <p:spPr>
          <a:xfrm>
            <a:off x="533398" y="677131"/>
            <a:ext cx="6096000" cy="1533525"/>
          </a:xfrm>
          <a:prstGeom prst="roundRect">
            <a:avLst/>
          </a:prstGeom>
          <a:solidFill>
            <a:schemeClr val="accent5">
              <a:lumMod val="75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‘One can never be sure that one is completely on the side of nonviolence or that the other person is completely on the side of violence.  </a:t>
            </a:r>
          </a:p>
          <a:p>
            <a:r>
              <a:rPr lang="en-GB" dirty="0"/>
              <a:t>Nonviolence is a direction, not a separating line.’  </a:t>
            </a:r>
          </a:p>
          <a:p>
            <a:pPr algn="r"/>
            <a:r>
              <a:rPr lang="en-GB" i="1" dirty="0"/>
              <a:t>Thich </a:t>
            </a:r>
            <a:r>
              <a:rPr lang="en-GB" i="1" dirty="0" err="1"/>
              <a:t>Nhat</a:t>
            </a:r>
            <a:r>
              <a:rPr lang="en-GB" i="1" dirty="0"/>
              <a:t> Hanh</a:t>
            </a:r>
          </a:p>
        </p:txBody>
      </p:sp>
      <p:sp>
        <p:nvSpPr>
          <p:cNvPr id="3" name="Rectangle: Rounded Corners 2">
            <a:extLst>
              <a:ext uri="{FF2B5EF4-FFF2-40B4-BE49-F238E27FC236}">
                <a16:creationId xmlns:a16="http://schemas.microsoft.com/office/drawing/2014/main" id="{6DE7B3C0-874E-4C1E-BC02-04CCC5C20B00}"/>
              </a:ext>
            </a:extLst>
          </p:cNvPr>
          <p:cNvSpPr/>
          <p:nvPr/>
        </p:nvSpPr>
        <p:spPr>
          <a:xfrm>
            <a:off x="533398" y="2595562"/>
            <a:ext cx="6095999" cy="1704975"/>
          </a:xfrm>
          <a:prstGeom prst="roundRect">
            <a:avLst/>
          </a:prstGeom>
          <a:solidFill>
            <a:srgbClr val="6666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000"/>
              </a:spcAft>
            </a:pPr>
            <a:r>
              <a:rPr lang="en-GB" sz="1800" dirty="0">
                <a:effectLst/>
                <a:ea typeface="Calibri" panose="020F0502020204030204" pitchFamily="34" charset="0"/>
                <a:cs typeface="Arial" panose="020B0604020202020204" pitchFamily="34" charset="0"/>
              </a:rPr>
              <a:t>‘Nonviolence, for Christians, is not mere tactical behaviour but a person's way of being, the attitude of one who is convinced of God's love and power, who is not afraid to confront evil with the weapons of love and truth alone.’</a:t>
            </a:r>
          </a:p>
          <a:p>
            <a:pPr algn="r">
              <a:spcAft>
                <a:spcPts val="1000"/>
              </a:spcAft>
            </a:pPr>
            <a:r>
              <a:rPr lang="en-GB" sz="1800" i="1" dirty="0">
                <a:effectLst/>
                <a:ea typeface="Calibri" panose="020F0502020204030204" pitchFamily="34" charset="0"/>
                <a:cs typeface="Arial" panose="020B0604020202020204" pitchFamily="34" charset="0"/>
              </a:rPr>
              <a:t>Pope Benedict XVI, Feb 2007</a:t>
            </a:r>
            <a:endParaRPr lang="en-GB" sz="1800" dirty="0">
              <a:effectLst/>
              <a:ea typeface="Calibri" panose="020F050202020403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3D888F9C-B99C-4E31-9751-6DBD180B5EC6}"/>
              </a:ext>
            </a:extLst>
          </p:cNvPr>
          <p:cNvSpPr/>
          <p:nvPr/>
        </p:nvSpPr>
        <p:spPr>
          <a:xfrm>
            <a:off x="533399" y="4733924"/>
            <a:ext cx="6095999" cy="1419226"/>
          </a:xfrm>
          <a:prstGeom prst="roundRect">
            <a:avLst/>
          </a:prstGeom>
          <a:solidFill>
            <a:schemeClr val="accent5"/>
          </a:solidFill>
          <a:ln>
            <a:solidFill>
              <a:srgbClr val="66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dirty="0">
                <a:ea typeface="Times New Roman" panose="02020603050405020304" pitchFamily="18" charset="0"/>
                <a:cs typeface="Courier New" panose="02070309020205020404" pitchFamily="49" charset="0"/>
              </a:rPr>
              <a:t>‘</a:t>
            </a:r>
            <a:r>
              <a:rPr lang="en-GB" dirty="0">
                <a:effectLst/>
                <a:ea typeface="Times New Roman" panose="02020603050405020304" pitchFamily="18" charset="0"/>
                <a:cs typeface="Courier New" panose="02070309020205020404" pitchFamily="49" charset="0"/>
              </a:rPr>
              <a:t>People try nonviolence for a week and when it 'doesn’t work' they return to violence, which hasn’t worked for centuries.’</a:t>
            </a:r>
            <a:endParaRPr lang="en-GB" dirty="0">
              <a:ea typeface="Times New Roman" panose="02020603050405020304" pitchFamily="18" charset="0"/>
              <a:cs typeface="Arial" panose="020B0604020202020204" pitchFamily="34" charset="0"/>
            </a:endParaRPr>
          </a:p>
          <a:p>
            <a:pPr algn="r">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i="1" dirty="0">
                <a:effectLst/>
                <a:ea typeface="Times New Roman" panose="02020603050405020304" pitchFamily="18" charset="0"/>
                <a:cs typeface="Courier New" panose="02070309020205020404" pitchFamily="49" charset="0"/>
              </a:rPr>
              <a:t>Theodore Roszak </a:t>
            </a:r>
            <a:endParaRPr lang="en-GB" i="1" dirty="0">
              <a:effectLst/>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11D3CD02-DE81-487E-B346-9F6F61A985E7}"/>
              </a:ext>
            </a:extLst>
          </p:cNvPr>
          <p:cNvSpPr txBox="1"/>
          <p:nvPr/>
        </p:nvSpPr>
        <p:spPr>
          <a:xfrm>
            <a:off x="7362825" y="677131"/>
            <a:ext cx="4124325" cy="3416320"/>
          </a:xfrm>
          <a:prstGeom prst="rect">
            <a:avLst/>
          </a:prstGeom>
          <a:noFill/>
        </p:spPr>
        <p:txBody>
          <a:bodyPr wrap="square" rtlCol="0">
            <a:spAutoFit/>
          </a:bodyPr>
          <a:lstStyle/>
          <a:p>
            <a:pPr marL="342900" indent="-342900">
              <a:buAutoNum type="arabicPeriod"/>
            </a:pPr>
            <a:r>
              <a:rPr lang="en-GB" sz="2400" dirty="0"/>
              <a:t>What do you understand from these quotes? </a:t>
            </a:r>
          </a:p>
          <a:p>
            <a:pPr marL="342900" indent="-342900">
              <a:buAutoNum type="arabicPeriod"/>
            </a:pPr>
            <a:endParaRPr lang="en-GB" sz="2400" dirty="0"/>
          </a:p>
          <a:p>
            <a:pPr marL="342900" indent="-342900">
              <a:buAutoNum type="arabicPeriod"/>
            </a:pPr>
            <a:r>
              <a:rPr lang="en-GB" sz="2400" dirty="0"/>
              <a:t>What are they trying to say about nonviolence?</a:t>
            </a:r>
          </a:p>
          <a:p>
            <a:pPr marL="342900" indent="-342900">
              <a:buAutoNum type="arabicPeriod"/>
            </a:pPr>
            <a:endParaRPr lang="en-GB" sz="2400" dirty="0"/>
          </a:p>
          <a:p>
            <a:pPr marL="342900" indent="-342900">
              <a:buAutoNum type="arabicPeriod"/>
            </a:pPr>
            <a:r>
              <a:rPr lang="en-GB" sz="2400" dirty="0"/>
              <a:t>Do you agree with the quotes? Why/ Why not?</a:t>
            </a:r>
          </a:p>
          <a:p>
            <a:pPr marL="342900" indent="-342900">
              <a:buAutoNum type="arabicPeriod"/>
            </a:pPr>
            <a:endParaRPr lang="en-GB" sz="2400" dirty="0"/>
          </a:p>
        </p:txBody>
      </p:sp>
      <p:sp>
        <p:nvSpPr>
          <p:cNvPr id="6" name="Rectangle: Rounded Corners 5">
            <a:extLst>
              <a:ext uri="{FF2B5EF4-FFF2-40B4-BE49-F238E27FC236}">
                <a16:creationId xmlns:a16="http://schemas.microsoft.com/office/drawing/2014/main" id="{7A85CDE5-BABC-43A4-ADAE-AE989897C203}"/>
              </a:ext>
            </a:extLst>
          </p:cNvPr>
          <p:cNvSpPr/>
          <p:nvPr/>
        </p:nvSpPr>
        <p:spPr>
          <a:xfrm>
            <a:off x="7147655" y="4733924"/>
            <a:ext cx="4554663" cy="1419226"/>
          </a:xfrm>
          <a:prstGeom prst="roundRect">
            <a:avLst/>
          </a:prstGeom>
          <a:solidFill>
            <a:schemeClr val="accent5">
              <a:lumMod val="75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Active nonviolence is a way of showing that unity is truly more powerful and more fruitful than conflict. </a:t>
            </a:r>
          </a:p>
          <a:p>
            <a:pPr algn="r"/>
            <a:r>
              <a:rPr lang="en-GB" i="1" dirty="0"/>
              <a:t>Pope Francis, WPD 2017</a:t>
            </a:r>
          </a:p>
        </p:txBody>
      </p:sp>
    </p:spTree>
    <p:extLst>
      <p:ext uri="{BB962C8B-B14F-4D97-AF65-F5344CB8AC3E}">
        <p14:creationId xmlns:p14="http://schemas.microsoft.com/office/powerpoint/2010/main" val="174090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99FF">
            <a:alpha val="25000"/>
          </a:srgb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8BF602-361B-49A1-9F2C-4FA066F50951}"/>
              </a:ext>
            </a:extLst>
          </p:cNvPr>
          <p:cNvSpPr>
            <a:spLocks noGrp="1"/>
          </p:cNvSpPr>
          <p:nvPr>
            <p:ph idx="1"/>
          </p:nvPr>
        </p:nvSpPr>
        <p:spPr>
          <a:xfrm>
            <a:off x="838200" y="581025"/>
            <a:ext cx="10515600" cy="5595938"/>
          </a:xfrm>
        </p:spPr>
        <p:txBody>
          <a:bodyPr/>
          <a:lstStyle/>
          <a:p>
            <a:pPr marL="0" indent="0">
              <a:buNone/>
            </a:pPr>
            <a:r>
              <a:rPr lang="en-GB" dirty="0"/>
              <a:t>Jesus gives us many examples of how we should live peacefully with one another. </a:t>
            </a:r>
          </a:p>
          <a:p>
            <a:pPr marL="0" indent="0">
              <a:buNone/>
            </a:pPr>
            <a:r>
              <a:rPr lang="en-GB" dirty="0"/>
              <a:t>Read the piece of scripture below. What do you think Jesus is telling us about how we should live? Why might this be a call to nonviolence? </a:t>
            </a:r>
          </a:p>
        </p:txBody>
      </p:sp>
      <p:sp>
        <p:nvSpPr>
          <p:cNvPr id="4" name="TextBox 3">
            <a:extLst>
              <a:ext uri="{FF2B5EF4-FFF2-40B4-BE49-F238E27FC236}">
                <a16:creationId xmlns:a16="http://schemas.microsoft.com/office/drawing/2014/main" id="{CA05F6F0-DADA-45F3-80DA-14DF269285EC}"/>
              </a:ext>
            </a:extLst>
          </p:cNvPr>
          <p:cNvSpPr txBox="1"/>
          <p:nvPr/>
        </p:nvSpPr>
        <p:spPr>
          <a:xfrm>
            <a:off x="1214120" y="2849956"/>
            <a:ext cx="9763760" cy="2700611"/>
          </a:xfrm>
          <a:prstGeom prst="rect">
            <a:avLst/>
          </a:prstGeom>
          <a:solidFill>
            <a:schemeClr val="accent1">
              <a:lumMod val="40000"/>
              <a:lumOff val="60000"/>
            </a:schemeClr>
          </a:solidFill>
          <a:ln>
            <a:solidFill>
              <a:srgbClr val="002060"/>
            </a:solidFill>
          </a:ln>
        </p:spPr>
        <p:txBody>
          <a:bodyPr wrap="square">
            <a:spAutoFit/>
          </a:bodyPr>
          <a:lstStyle/>
          <a:p>
            <a:pPr marL="0" marR="0" indent="0" algn="l">
              <a:lnSpc>
                <a:spcPct val="119000"/>
              </a:lnSpc>
              <a:spcBef>
                <a:spcPts val="0"/>
              </a:spcBef>
              <a:spcAft>
                <a:spcPts val="0"/>
              </a:spcAft>
            </a:pPr>
            <a:r>
              <a:rPr lang="en-GB" sz="2400" kern="1200" dirty="0">
                <a:ln>
                  <a:noFill/>
                </a:ln>
                <a:solidFill>
                  <a:srgbClr val="000000"/>
                </a:solidFill>
                <a:effectLst/>
                <a:latin typeface="Calibri" panose="020F0502020204030204" pitchFamily="34" charset="0"/>
                <a:cs typeface="Calibri" panose="020F0502020204030204" pitchFamily="34" charset="0"/>
              </a:rPr>
              <a:t>“Blessed are the peacemakers, for they shall be called the sons and daughters of God…You have learned how it was said, ‘You must love your neighbour and hate your enemy’; but I say to you, Love your enemies, and pray for those who persecute you. In this way, you will be daughters and sons of your Creator in heaven.”</a:t>
            </a:r>
            <a:endParaRPr lang="en-GB" sz="2400" kern="1400" dirty="0">
              <a:ln>
                <a:noFill/>
              </a:ln>
              <a:solidFill>
                <a:srgbClr val="000000"/>
              </a:solidFill>
              <a:effectLst/>
              <a:latin typeface="Calibri" panose="020F0502020204030204" pitchFamily="34" charset="0"/>
              <a:cs typeface="Calibri" panose="020F0502020204030204" pitchFamily="34" charset="0"/>
            </a:endParaRPr>
          </a:p>
          <a:p>
            <a:pPr marL="0" marR="0" indent="0" algn="r">
              <a:lnSpc>
                <a:spcPct val="119000"/>
              </a:lnSpc>
              <a:spcBef>
                <a:spcPts val="0"/>
              </a:spcBef>
              <a:spcAft>
                <a:spcPts val="600"/>
              </a:spcAft>
            </a:pPr>
            <a:r>
              <a:rPr lang="en-GB" sz="2400" kern="1400" dirty="0">
                <a:ln>
                  <a:noFill/>
                </a:ln>
                <a:solidFill>
                  <a:srgbClr val="000000"/>
                </a:solidFill>
                <a:effectLst/>
                <a:latin typeface="Calibri" panose="020F0502020204030204" pitchFamily="34" charset="0"/>
                <a:cs typeface="Calibri" panose="020F0502020204030204" pitchFamily="34" charset="0"/>
              </a:rPr>
              <a:t> Matthew 5:9, 43-45</a:t>
            </a:r>
          </a:p>
        </p:txBody>
      </p:sp>
    </p:spTree>
    <p:extLst>
      <p:ext uri="{BB962C8B-B14F-4D97-AF65-F5344CB8AC3E}">
        <p14:creationId xmlns:p14="http://schemas.microsoft.com/office/powerpoint/2010/main" val="3431209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99FF">
            <a:alpha val="25000"/>
          </a:srgbClr>
        </a:solidFill>
        <a:effectLst/>
      </p:bgPr>
    </p:bg>
    <p:spTree>
      <p:nvGrpSpPr>
        <p:cNvPr id="1" name=""/>
        <p:cNvGrpSpPr/>
        <p:nvPr/>
      </p:nvGrpSpPr>
      <p:grpSpPr>
        <a:xfrm>
          <a:off x="0" y="0"/>
          <a:ext cx="0" cy="0"/>
          <a:chOff x="0" y="0"/>
          <a:chExt cx="0" cy="0"/>
        </a:xfrm>
      </p:grpSpPr>
      <p:sp>
        <p:nvSpPr>
          <p:cNvPr id="11" name="Rectangle: Folded Corner 10">
            <a:extLst>
              <a:ext uri="{FF2B5EF4-FFF2-40B4-BE49-F238E27FC236}">
                <a16:creationId xmlns:a16="http://schemas.microsoft.com/office/drawing/2014/main" id="{E1D0995D-91BA-4018-ADD7-908FC433B20E}"/>
              </a:ext>
            </a:extLst>
          </p:cNvPr>
          <p:cNvSpPr/>
          <p:nvPr/>
        </p:nvSpPr>
        <p:spPr>
          <a:xfrm>
            <a:off x="1561673" y="628853"/>
            <a:ext cx="3893906" cy="2800147"/>
          </a:xfrm>
          <a:prstGeom prst="foldedCorne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accent1">
                    <a:lumMod val="50000"/>
                  </a:schemeClr>
                </a:solidFill>
              </a:rPr>
              <a:t>Where do we see violence in our communities? </a:t>
            </a:r>
          </a:p>
          <a:p>
            <a:pPr algn="ctr"/>
            <a:r>
              <a:rPr lang="en-GB" sz="2400" dirty="0">
                <a:solidFill>
                  <a:schemeClr val="accent1">
                    <a:lumMod val="50000"/>
                  </a:schemeClr>
                </a:solidFill>
              </a:rPr>
              <a:t>What do you think is the cause of this violence? </a:t>
            </a:r>
          </a:p>
        </p:txBody>
      </p:sp>
      <p:sp>
        <p:nvSpPr>
          <p:cNvPr id="17" name="Rectangle: Folded Corner 16">
            <a:extLst>
              <a:ext uri="{FF2B5EF4-FFF2-40B4-BE49-F238E27FC236}">
                <a16:creationId xmlns:a16="http://schemas.microsoft.com/office/drawing/2014/main" id="{8151FB20-F610-4AA4-8ECB-9B964200709C}"/>
              </a:ext>
            </a:extLst>
          </p:cNvPr>
          <p:cNvSpPr/>
          <p:nvPr/>
        </p:nvSpPr>
        <p:spPr>
          <a:xfrm>
            <a:off x="6592584" y="611312"/>
            <a:ext cx="3893906" cy="2800147"/>
          </a:xfrm>
          <a:prstGeom prst="foldedCorne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accent1">
                    <a:lumMod val="50000"/>
                  </a:schemeClr>
                </a:solidFill>
              </a:rPr>
              <a:t>Where do we see nonviolence in our communities? </a:t>
            </a:r>
          </a:p>
          <a:p>
            <a:pPr algn="ctr"/>
            <a:r>
              <a:rPr lang="en-GB" sz="2400" dirty="0">
                <a:solidFill>
                  <a:schemeClr val="accent1">
                    <a:lumMod val="50000"/>
                  </a:schemeClr>
                </a:solidFill>
              </a:rPr>
              <a:t>What is its effect? </a:t>
            </a:r>
          </a:p>
        </p:txBody>
      </p:sp>
      <p:sp>
        <p:nvSpPr>
          <p:cNvPr id="19" name="Rectangle: Folded Corner 18">
            <a:extLst>
              <a:ext uri="{FF2B5EF4-FFF2-40B4-BE49-F238E27FC236}">
                <a16:creationId xmlns:a16="http://schemas.microsoft.com/office/drawing/2014/main" id="{777046FB-3F55-4FD1-9076-EC51726A8E5A}"/>
              </a:ext>
            </a:extLst>
          </p:cNvPr>
          <p:cNvSpPr/>
          <p:nvPr/>
        </p:nvSpPr>
        <p:spPr>
          <a:xfrm>
            <a:off x="1551399" y="3751778"/>
            <a:ext cx="3893906" cy="2800147"/>
          </a:xfrm>
          <a:prstGeom prst="foldedCorne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accent1">
                    <a:lumMod val="50000"/>
                  </a:schemeClr>
                </a:solidFill>
              </a:rPr>
              <a:t>How can we act in more nonviolent ways? </a:t>
            </a:r>
          </a:p>
        </p:txBody>
      </p:sp>
      <p:sp>
        <p:nvSpPr>
          <p:cNvPr id="21" name="Rectangle: Folded Corner 20">
            <a:extLst>
              <a:ext uri="{FF2B5EF4-FFF2-40B4-BE49-F238E27FC236}">
                <a16:creationId xmlns:a16="http://schemas.microsoft.com/office/drawing/2014/main" id="{EF8F2D28-02A0-48B0-890F-B4896DA3B0B6}"/>
              </a:ext>
            </a:extLst>
          </p:cNvPr>
          <p:cNvSpPr/>
          <p:nvPr/>
        </p:nvSpPr>
        <p:spPr>
          <a:xfrm>
            <a:off x="6592584" y="3751779"/>
            <a:ext cx="3893906" cy="2800147"/>
          </a:xfrm>
          <a:prstGeom prst="foldedCorne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accent1">
                    <a:lumMod val="50000"/>
                  </a:schemeClr>
                </a:solidFill>
              </a:rPr>
              <a:t>What would a nonviolent world look like?</a:t>
            </a:r>
          </a:p>
        </p:txBody>
      </p:sp>
    </p:spTree>
    <p:extLst>
      <p:ext uri="{BB962C8B-B14F-4D97-AF65-F5344CB8AC3E}">
        <p14:creationId xmlns:p14="http://schemas.microsoft.com/office/powerpoint/2010/main" val="301973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19"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99FF">
            <a:alpha val="25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61150-9B69-4AB2-BC78-BDFB0023565F}"/>
              </a:ext>
            </a:extLst>
          </p:cNvPr>
          <p:cNvSpPr>
            <a:spLocks noGrp="1"/>
          </p:cNvSpPr>
          <p:nvPr>
            <p:ph type="title"/>
          </p:nvPr>
        </p:nvSpPr>
        <p:spPr/>
        <p:txBody>
          <a:bodyPr>
            <a:normAutofit/>
          </a:bodyPr>
          <a:lstStyle/>
          <a:p>
            <a:r>
              <a:rPr lang="en-GB" b="1" dirty="0"/>
              <a:t>Prayer</a:t>
            </a:r>
          </a:p>
        </p:txBody>
      </p:sp>
      <p:sp>
        <p:nvSpPr>
          <p:cNvPr id="7" name="TextBox 6">
            <a:extLst>
              <a:ext uri="{FF2B5EF4-FFF2-40B4-BE49-F238E27FC236}">
                <a16:creationId xmlns:a16="http://schemas.microsoft.com/office/drawing/2014/main" id="{87812FD8-CC24-4C84-AF4E-F8B5029F9C3E}"/>
              </a:ext>
            </a:extLst>
          </p:cNvPr>
          <p:cNvSpPr txBox="1"/>
          <p:nvPr/>
        </p:nvSpPr>
        <p:spPr>
          <a:xfrm>
            <a:off x="838200" y="1464657"/>
            <a:ext cx="6097712" cy="4458528"/>
          </a:xfrm>
          <a:prstGeom prst="rect">
            <a:avLst/>
          </a:prstGeom>
          <a:noFill/>
        </p:spPr>
        <p:txBody>
          <a:bodyPr wrap="square">
            <a:spAutoFit/>
          </a:bodyPr>
          <a:lstStyle/>
          <a:p>
            <a:pPr marL="0" marR="0" indent="0" algn="l">
              <a:lnSpc>
                <a:spcPct val="119000"/>
              </a:lnSpc>
              <a:spcBef>
                <a:spcPts val="0"/>
              </a:spcBef>
              <a:spcAft>
                <a:spcPts val="0"/>
              </a:spcAft>
            </a:pPr>
            <a:r>
              <a:rPr lang="en-GB" sz="2400" kern="1200" dirty="0">
                <a:ln>
                  <a:noFill/>
                </a:ln>
                <a:solidFill>
                  <a:srgbClr val="000000"/>
                </a:solidFill>
                <a:effectLst/>
                <a:latin typeface="Calibri" panose="020F0502020204030204" pitchFamily="34" charset="0"/>
                <a:cs typeface="Calibri" panose="020F0502020204030204" pitchFamily="34" charset="0"/>
              </a:rPr>
              <a:t>Dear Lord, </a:t>
            </a:r>
          </a:p>
          <a:p>
            <a:pPr marL="0" marR="0" indent="0" algn="l">
              <a:lnSpc>
                <a:spcPct val="119000"/>
              </a:lnSpc>
              <a:spcBef>
                <a:spcPts val="0"/>
              </a:spcBef>
              <a:spcAft>
                <a:spcPts val="0"/>
              </a:spcAft>
            </a:pPr>
            <a:endParaRPr lang="en-GB" sz="2400" dirty="0">
              <a:solidFill>
                <a:srgbClr val="000000"/>
              </a:solidFill>
              <a:latin typeface="Calibri" panose="020F0502020204030204" pitchFamily="34" charset="0"/>
              <a:cs typeface="Calibri" panose="020F0502020204030204" pitchFamily="34" charset="0"/>
            </a:endParaRPr>
          </a:p>
          <a:p>
            <a:pPr marL="0" marR="0" indent="0" algn="l">
              <a:lnSpc>
                <a:spcPct val="119000"/>
              </a:lnSpc>
              <a:spcBef>
                <a:spcPts val="0"/>
              </a:spcBef>
              <a:spcAft>
                <a:spcPts val="0"/>
              </a:spcAft>
            </a:pPr>
            <a:r>
              <a:rPr lang="en-GB" sz="2400" kern="1200" dirty="0">
                <a:ln>
                  <a:noFill/>
                </a:ln>
                <a:solidFill>
                  <a:srgbClr val="000000"/>
                </a:solidFill>
                <a:effectLst/>
                <a:latin typeface="Calibri" panose="020F0502020204030204" pitchFamily="34" charset="0"/>
                <a:cs typeface="Calibri" panose="020F0502020204030204" pitchFamily="34" charset="0"/>
              </a:rPr>
              <a:t>Help me to follow the example of Jesus by working for peace in my daily life. Help me to act </a:t>
            </a:r>
            <a:r>
              <a:rPr lang="en-GB" sz="2400" kern="1200" dirty="0" err="1">
                <a:ln>
                  <a:noFill/>
                </a:ln>
                <a:solidFill>
                  <a:srgbClr val="000000"/>
                </a:solidFill>
                <a:effectLst/>
                <a:latin typeface="Calibri" panose="020F0502020204030204" pitchFamily="34" charset="0"/>
                <a:cs typeface="Calibri" panose="020F0502020204030204" pitchFamily="34" charset="0"/>
              </a:rPr>
              <a:t>nonviolently</a:t>
            </a:r>
            <a:r>
              <a:rPr lang="en-GB" sz="2400" kern="1200" dirty="0">
                <a:ln>
                  <a:noFill/>
                </a:ln>
                <a:solidFill>
                  <a:srgbClr val="000000"/>
                </a:solidFill>
                <a:effectLst/>
                <a:latin typeface="Calibri" panose="020F0502020204030204" pitchFamily="34" charset="0"/>
                <a:cs typeface="Calibri" panose="020F0502020204030204" pitchFamily="34" charset="0"/>
              </a:rPr>
              <a:t>, recognising that all I meet are also children of God. Help me to be open to others and to forgive. Help me to reject violence, trusting in your goodness and mercy. </a:t>
            </a:r>
            <a:endParaRPr lang="en-GB" sz="2400" kern="1400" dirty="0">
              <a:ln>
                <a:noFill/>
              </a:ln>
              <a:solidFill>
                <a:srgbClr val="000000"/>
              </a:solidFill>
              <a:effectLst/>
              <a:latin typeface="Calibri" panose="020F0502020204030204" pitchFamily="34" charset="0"/>
              <a:cs typeface="Calibri" panose="020F0502020204030204" pitchFamily="34" charset="0"/>
            </a:endParaRPr>
          </a:p>
          <a:p>
            <a:pPr marL="0" marR="0" indent="0" algn="l">
              <a:lnSpc>
                <a:spcPct val="119000"/>
              </a:lnSpc>
              <a:spcBef>
                <a:spcPts val="0"/>
              </a:spcBef>
              <a:spcAft>
                <a:spcPts val="0"/>
              </a:spcAft>
            </a:pPr>
            <a:r>
              <a:rPr lang="en-GB" sz="2400" kern="1400" dirty="0">
                <a:ln>
                  <a:noFill/>
                </a:ln>
                <a:solidFill>
                  <a:srgbClr val="000000"/>
                </a:solidFill>
                <a:effectLst/>
                <a:latin typeface="Calibri" panose="020F0502020204030204" pitchFamily="34" charset="0"/>
                <a:cs typeface="Calibri" panose="020F0502020204030204" pitchFamily="34" charset="0"/>
              </a:rPr>
              <a:t> </a:t>
            </a:r>
          </a:p>
          <a:p>
            <a:pPr marL="0" marR="0" indent="0" algn="l">
              <a:lnSpc>
                <a:spcPct val="119000"/>
              </a:lnSpc>
              <a:spcBef>
                <a:spcPts val="0"/>
              </a:spcBef>
              <a:spcAft>
                <a:spcPts val="600"/>
              </a:spcAft>
            </a:pPr>
            <a:r>
              <a:rPr lang="en-GB" sz="2400" kern="1400" dirty="0">
                <a:ln>
                  <a:noFill/>
                </a:ln>
                <a:solidFill>
                  <a:srgbClr val="000000"/>
                </a:solidFill>
                <a:effectLst/>
                <a:latin typeface="Calibri" panose="020F0502020204030204" pitchFamily="34" charset="0"/>
                <a:cs typeface="Calibri" panose="020F0502020204030204" pitchFamily="34" charset="0"/>
              </a:rPr>
              <a:t>Amen </a:t>
            </a:r>
          </a:p>
        </p:txBody>
      </p:sp>
      <p:pic>
        <p:nvPicPr>
          <p:cNvPr id="6" name="Picture 5" descr="A close up of a window&#10;&#10;Description automatically generated">
            <a:extLst>
              <a:ext uri="{FF2B5EF4-FFF2-40B4-BE49-F238E27FC236}">
                <a16:creationId xmlns:a16="http://schemas.microsoft.com/office/drawing/2014/main" id="{FBFC7305-CE11-444B-ADEE-9E643E0A05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7062" y="1027906"/>
            <a:ext cx="3391192" cy="4754008"/>
          </a:xfrm>
          <a:prstGeom prst="rect">
            <a:avLst/>
          </a:prstGeom>
        </p:spPr>
      </p:pic>
    </p:spTree>
    <p:extLst>
      <p:ext uri="{BB962C8B-B14F-4D97-AF65-F5344CB8AC3E}">
        <p14:creationId xmlns:p14="http://schemas.microsoft.com/office/powerpoint/2010/main" val="3592859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TotalTime>
  <Words>1307</Words>
  <Application>Microsoft Office PowerPoint</Application>
  <PresentationFormat>Widescreen</PresentationFormat>
  <Paragraphs>97</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Trebuchet MS</vt:lpstr>
      <vt:lpstr>Office Theme</vt:lpstr>
      <vt:lpstr>PowerPoint Presentation</vt:lpstr>
      <vt:lpstr>What is nonviolence? </vt:lpstr>
      <vt:lpstr>PowerPoint Presentation</vt:lpstr>
      <vt:lpstr>PowerPoint Presentation</vt:lpstr>
      <vt:lpstr>PowerPoint Presentation</vt:lpstr>
      <vt:lpstr>PowerPoint Presentation</vt:lpstr>
      <vt:lpstr>PowerPoint Presentation</vt:lpstr>
      <vt:lpstr>PowerPoint Presentation</vt:lpstr>
      <vt:lpstr>Prayer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69</cp:revision>
  <dcterms:created xsi:type="dcterms:W3CDTF">2020-09-16T22:49:35Z</dcterms:created>
  <dcterms:modified xsi:type="dcterms:W3CDTF">2020-09-22T08:55:35Z</dcterms:modified>
</cp:coreProperties>
</file>