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handoutMasterIdLst>
    <p:handoutMasterId r:id="rId20"/>
  </p:handoutMasterIdLst>
  <p:sldIdLst>
    <p:sldId id="278" r:id="rId2"/>
    <p:sldId id="281" r:id="rId3"/>
    <p:sldId id="258" r:id="rId4"/>
    <p:sldId id="282" r:id="rId5"/>
    <p:sldId id="272" r:id="rId6"/>
    <p:sldId id="260" r:id="rId7"/>
    <p:sldId id="275" r:id="rId8"/>
    <p:sldId id="277" r:id="rId9"/>
    <p:sldId id="269" r:id="rId10"/>
    <p:sldId id="261" r:id="rId11"/>
    <p:sldId id="273" r:id="rId12"/>
    <p:sldId id="276" r:id="rId13"/>
    <p:sldId id="279" r:id="rId14"/>
    <p:sldId id="257" r:id="rId15"/>
    <p:sldId id="265" r:id="rId16"/>
    <p:sldId id="271" r:id="rId17"/>
    <p:sldId id="283" r:id="rId18"/>
    <p:sldId id="280" r:id="rId19"/>
  </p:sldIdLst>
  <p:sldSz cx="9144000" cy="6858000" type="screen4x3"/>
  <p:notesSz cx="6881813" cy="97107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36" y="15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85537"/>
          </a:xfrm>
          <a:prstGeom prst="rect">
            <a:avLst/>
          </a:prstGeom>
        </p:spPr>
        <p:txBody>
          <a:bodyPr vert="horz" lIns="94814" tIns="47407" rIns="94814" bIns="47407" rtlCol="0"/>
          <a:lstStyle>
            <a:lvl1pPr algn="l">
              <a:defRPr sz="1200"/>
            </a:lvl1pPr>
          </a:lstStyle>
          <a:p>
            <a:endParaRPr lang="en-GB"/>
          </a:p>
        </p:txBody>
      </p:sp>
      <p:sp>
        <p:nvSpPr>
          <p:cNvPr id="3" name="Date Placeholder 2"/>
          <p:cNvSpPr>
            <a:spLocks noGrp="1"/>
          </p:cNvSpPr>
          <p:nvPr>
            <p:ph type="dt" sz="quarter" idx="1"/>
          </p:nvPr>
        </p:nvSpPr>
        <p:spPr>
          <a:xfrm>
            <a:off x="3898102" y="0"/>
            <a:ext cx="2982119" cy="485537"/>
          </a:xfrm>
          <a:prstGeom prst="rect">
            <a:avLst/>
          </a:prstGeom>
        </p:spPr>
        <p:txBody>
          <a:bodyPr vert="horz" lIns="94814" tIns="47407" rIns="94814" bIns="47407" rtlCol="0"/>
          <a:lstStyle>
            <a:lvl1pPr algn="r">
              <a:defRPr sz="1200"/>
            </a:lvl1pPr>
          </a:lstStyle>
          <a:p>
            <a:fld id="{96A08614-A18E-42BB-B4EB-A848D7191955}" type="datetimeFigureOut">
              <a:rPr lang="en-GB" smtClean="0"/>
              <a:t>07/07/2020</a:t>
            </a:fld>
            <a:endParaRPr lang="en-GB"/>
          </a:p>
        </p:txBody>
      </p:sp>
      <p:sp>
        <p:nvSpPr>
          <p:cNvPr id="4" name="Footer Placeholder 3"/>
          <p:cNvSpPr>
            <a:spLocks noGrp="1"/>
          </p:cNvSpPr>
          <p:nvPr>
            <p:ph type="ftr" sz="quarter" idx="2"/>
          </p:nvPr>
        </p:nvSpPr>
        <p:spPr>
          <a:xfrm>
            <a:off x="0" y="9223516"/>
            <a:ext cx="2982119" cy="485537"/>
          </a:xfrm>
          <a:prstGeom prst="rect">
            <a:avLst/>
          </a:prstGeom>
        </p:spPr>
        <p:txBody>
          <a:bodyPr vert="horz" lIns="94814" tIns="47407" rIns="94814" bIns="47407" rtlCol="0" anchor="b"/>
          <a:lstStyle>
            <a:lvl1pPr algn="l">
              <a:defRPr sz="1200"/>
            </a:lvl1pPr>
          </a:lstStyle>
          <a:p>
            <a:endParaRPr lang="en-GB"/>
          </a:p>
        </p:txBody>
      </p:sp>
      <p:sp>
        <p:nvSpPr>
          <p:cNvPr id="5" name="Slide Number Placeholder 4"/>
          <p:cNvSpPr>
            <a:spLocks noGrp="1"/>
          </p:cNvSpPr>
          <p:nvPr>
            <p:ph type="sldNum" sz="quarter" idx="3"/>
          </p:nvPr>
        </p:nvSpPr>
        <p:spPr>
          <a:xfrm>
            <a:off x="3898102" y="9223516"/>
            <a:ext cx="2982119" cy="485537"/>
          </a:xfrm>
          <a:prstGeom prst="rect">
            <a:avLst/>
          </a:prstGeom>
        </p:spPr>
        <p:txBody>
          <a:bodyPr vert="horz" lIns="94814" tIns="47407" rIns="94814" bIns="47407" rtlCol="0" anchor="b"/>
          <a:lstStyle>
            <a:lvl1pPr algn="r">
              <a:defRPr sz="1200"/>
            </a:lvl1pPr>
          </a:lstStyle>
          <a:p>
            <a:fld id="{08B272FC-52B8-42C7-8D93-944F9C376556}" type="slidenum">
              <a:rPr lang="en-GB" smtClean="0"/>
              <a:t>‹#›</a:t>
            </a:fld>
            <a:endParaRPr lang="en-GB"/>
          </a:p>
        </p:txBody>
      </p:sp>
    </p:spTree>
    <p:extLst>
      <p:ext uri="{BB962C8B-B14F-4D97-AF65-F5344CB8AC3E}">
        <p14:creationId xmlns:p14="http://schemas.microsoft.com/office/powerpoint/2010/main" val="251517972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430B7CA-348B-47AB-8D05-8FF7B5669552}" type="datetimeFigureOut">
              <a:rPr lang="en-GB" smtClean="0"/>
              <a:pPr/>
              <a:t>07/07/2020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9E5D2A-4D1D-43DB-A2D0-A3352DABB200}" type="slidenum">
              <a:rPr lang="en-GB" smtClean="0"/>
              <a:pPr/>
              <a:t>‹#›</a:t>
            </a:fld>
            <a:endParaRPr lang="en-GB"/>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30B7CA-348B-47AB-8D05-8FF7B5669552}" type="datetimeFigureOut">
              <a:rPr lang="en-GB" smtClean="0"/>
              <a:pPr/>
              <a:t>07/07/2020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9E5D2A-4D1D-43DB-A2D0-A3352DABB200}"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30B7CA-348B-47AB-8D05-8FF7B5669552}" type="datetimeFigureOut">
              <a:rPr lang="en-GB" smtClean="0"/>
              <a:pPr/>
              <a:t>07/07/2020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9E5D2A-4D1D-43DB-A2D0-A3352DABB200}"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430B7CA-348B-47AB-8D05-8FF7B5669552}" type="datetimeFigureOut">
              <a:rPr lang="en-GB" smtClean="0"/>
              <a:pPr/>
              <a:t>07/07/2020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9E5D2A-4D1D-43DB-A2D0-A3352DABB200}" type="slidenum">
              <a:rPr lang="en-GB" smtClean="0"/>
              <a:pPr/>
              <a:t>‹#›</a:t>
            </a:fld>
            <a:endParaRPr lang="en-GB"/>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30B7CA-348B-47AB-8D05-8FF7B5669552}" type="datetimeFigureOut">
              <a:rPr lang="en-GB" smtClean="0"/>
              <a:pPr/>
              <a:t>07/07/2020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9E5D2A-4D1D-43DB-A2D0-A3352DABB200}"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430B7CA-348B-47AB-8D05-8FF7B5669552}" type="datetimeFigureOut">
              <a:rPr lang="en-GB" smtClean="0"/>
              <a:pPr/>
              <a:t>07/07/2020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9E5D2A-4D1D-43DB-A2D0-A3352DABB200}" type="slidenum">
              <a:rPr lang="en-GB" smtClean="0"/>
              <a:pPr/>
              <a:t>‹#›</a:t>
            </a:fld>
            <a:endParaRPr lang="en-GB"/>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430B7CA-348B-47AB-8D05-8FF7B5669552}" type="datetimeFigureOut">
              <a:rPr lang="en-GB" smtClean="0"/>
              <a:pPr/>
              <a:t>07/07/2020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59E5D2A-4D1D-43DB-A2D0-A3352DABB200}" type="slidenum">
              <a:rPr lang="en-GB" smtClean="0"/>
              <a:pPr/>
              <a:t>‹#›</a:t>
            </a:fld>
            <a:endParaRPr lang="en-GB"/>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430B7CA-348B-47AB-8D05-8FF7B5669552}" type="datetimeFigureOut">
              <a:rPr lang="en-GB" smtClean="0"/>
              <a:pPr/>
              <a:t>07/07/2020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59E5D2A-4D1D-43DB-A2D0-A3352DABB200}"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30B7CA-348B-47AB-8D05-8FF7B5669552}" type="datetimeFigureOut">
              <a:rPr lang="en-GB" smtClean="0"/>
              <a:pPr/>
              <a:t>07/07/2020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59E5D2A-4D1D-43DB-A2D0-A3352DABB200}"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30B7CA-348B-47AB-8D05-8FF7B5669552}" type="datetimeFigureOut">
              <a:rPr lang="en-GB" smtClean="0"/>
              <a:pPr/>
              <a:t>07/07/2020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9E5D2A-4D1D-43DB-A2D0-A3352DABB200}"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30B7CA-348B-47AB-8D05-8FF7B5669552}" type="datetimeFigureOut">
              <a:rPr lang="en-GB" smtClean="0"/>
              <a:pPr/>
              <a:t>07/07/2020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9E5D2A-4D1D-43DB-A2D0-A3352DABB200}" type="slidenum">
              <a:rPr lang="en-GB" smtClean="0"/>
              <a:pPr/>
              <a:t>‹#›</a:t>
            </a:fld>
            <a:endParaRPr lang="en-GB"/>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3430B7CA-348B-47AB-8D05-8FF7B5669552}" type="datetimeFigureOut">
              <a:rPr lang="en-GB" smtClean="0"/>
              <a:pPr/>
              <a:t>07/07/2020</a:t>
            </a:fld>
            <a:endParaRPr lang="en-GB"/>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GB"/>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759E5D2A-4D1D-43DB-A2D0-A3352DABB200}"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google.com/gmail/about/policy/"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20068" y="260648"/>
            <a:ext cx="4176464" cy="625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162571" y="1514128"/>
            <a:ext cx="3585434" cy="1015663"/>
          </a:xfrm>
          <a:prstGeom prst="rect">
            <a:avLst/>
          </a:prstGeom>
          <a:solidFill>
            <a:schemeClr val="accent4">
              <a:lumMod val="40000"/>
              <a:lumOff val="60000"/>
            </a:schemeClr>
          </a:solidFill>
        </p:spPr>
        <p:txBody>
          <a:bodyPr wrap="square" rtlCol="0">
            <a:spAutoFit/>
          </a:bodyPr>
          <a:lstStyle/>
          <a:p>
            <a:r>
              <a:rPr lang="en-GB" sz="2000" b="1" dirty="0" smtClean="0">
                <a:latin typeface="Tahoma" panose="020B0604030504040204" pitchFamily="34" charset="0"/>
                <a:ea typeface="Tahoma" panose="020B0604030504040204" pitchFamily="34" charset="0"/>
                <a:cs typeface="Tahoma" panose="020B0604030504040204" pitchFamily="34" charset="0"/>
              </a:rPr>
              <a:t>Annexation:</a:t>
            </a:r>
          </a:p>
          <a:p>
            <a:endParaRPr lang="en-GB" sz="2000" b="1" dirty="0">
              <a:latin typeface="Tahoma" panose="020B0604030504040204" pitchFamily="34" charset="0"/>
              <a:ea typeface="Tahoma" panose="020B0604030504040204" pitchFamily="34" charset="0"/>
              <a:cs typeface="Tahoma" panose="020B0604030504040204" pitchFamily="34" charset="0"/>
            </a:endParaRPr>
          </a:p>
          <a:p>
            <a:r>
              <a:rPr lang="en-GB" sz="2000" b="1" dirty="0" smtClean="0">
                <a:latin typeface="Tahoma" panose="020B0604030504040204" pitchFamily="34" charset="0"/>
                <a:ea typeface="Tahoma" panose="020B0604030504040204" pitchFamily="34" charset="0"/>
                <a:cs typeface="Tahoma" panose="020B0604030504040204" pitchFamily="34" charset="0"/>
              </a:rPr>
              <a:t>What hope for Palestine?</a:t>
            </a:r>
            <a:endParaRPr lang="en-GB" sz="2000" b="1" dirty="0">
              <a:latin typeface="Tahoma" panose="020B0604030504040204" pitchFamily="34" charset="0"/>
              <a:ea typeface="Tahoma" panose="020B0604030504040204" pitchFamily="34" charset="0"/>
              <a:cs typeface="Tahoma" panose="020B0604030504040204" pitchFamily="34" charset="0"/>
            </a:endParaRPr>
          </a:p>
        </p:txBody>
      </p:sp>
      <p:pic>
        <p:nvPicPr>
          <p:cNvPr id="614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28856" y="3212976"/>
            <a:ext cx="3852863" cy="288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04680" y="320221"/>
            <a:ext cx="374332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49210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24765" y="472462"/>
            <a:ext cx="7974499" cy="5980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867566" y="652046"/>
            <a:ext cx="2432626" cy="369332"/>
          </a:xfrm>
          <a:prstGeom prst="rect">
            <a:avLst/>
          </a:prstGeom>
          <a:noFill/>
        </p:spPr>
        <p:txBody>
          <a:bodyPr wrap="square" rtlCol="0">
            <a:spAutoFit/>
          </a:bodyPr>
          <a:lstStyle/>
          <a:p>
            <a:r>
              <a:rPr lang="en-GB" b="1" dirty="0" smtClean="0">
                <a:latin typeface="Tahoma" panose="020B0604030504040204" pitchFamily="34" charset="0"/>
                <a:ea typeface="Tahoma" panose="020B0604030504040204" pitchFamily="34" charset="0"/>
                <a:cs typeface="Tahoma" panose="020B0604030504040204" pitchFamily="34" charset="0"/>
              </a:rPr>
              <a:t>EAPPI in Hebron</a:t>
            </a:r>
            <a:endParaRPr lang="en-GB" b="1"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descr="Image may contain: 1 person, glasses and outdoo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8676" name="AutoShape 4" descr="Image may contain: 1 person, glasses and outdoo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28677" name="Picture 5" descr="C:\Users\Ann\Downloads\IMG_174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7975" y="548680"/>
            <a:ext cx="4263938" cy="5685251"/>
          </a:xfrm>
          <a:prstGeom prst="rect">
            <a:avLst/>
          </a:prstGeom>
          <a:noFill/>
        </p:spPr>
      </p:pic>
      <p:sp>
        <p:nvSpPr>
          <p:cNvPr id="2" name="TextBox 1"/>
          <p:cNvSpPr txBox="1"/>
          <p:nvPr/>
        </p:nvSpPr>
        <p:spPr>
          <a:xfrm>
            <a:off x="5100972" y="1700808"/>
            <a:ext cx="3456384" cy="4524315"/>
          </a:xfrm>
          <a:prstGeom prst="rect">
            <a:avLst/>
          </a:prstGeom>
          <a:solidFill>
            <a:schemeClr val="accent4">
              <a:lumMod val="40000"/>
              <a:lumOff val="60000"/>
            </a:schemeClr>
          </a:solidFill>
        </p:spPr>
        <p:txBody>
          <a:bodyPr wrap="square" rtlCol="0">
            <a:spAutoFit/>
          </a:bodyPr>
          <a:lstStyle/>
          <a:p>
            <a:pPr algn="ctr"/>
            <a:r>
              <a:rPr lang="en-GB" b="1" dirty="0">
                <a:latin typeface="Tahoma" panose="020B0604030504040204" pitchFamily="34" charset="0"/>
                <a:ea typeface="Tahoma" panose="020B0604030504040204" pitchFamily="34" charset="0"/>
                <a:cs typeface="Tahoma" panose="020B0604030504040204" pitchFamily="34" charset="0"/>
              </a:rPr>
              <a:t>Please join the EAPPI advocacy action by</a:t>
            </a:r>
            <a:r>
              <a:rPr lang="en-GB" b="1" dirty="0" smtClean="0">
                <a:latin typeface="Tahoma" panose="020B0604030504040204" pitchFamily="34" charset="0"/>
                <a:ea typeface="Tahoma" panose="020B0604030504040204" pitchFamily="34" charset="0"/>
                <a:cs typeface="Tahoma" panose="020B0604030504040204" pitchFamily="34" charset="0"/>
              </a:rPr>
              <a:t>:</a:t>
            </a:r>
          </a:p>
          <a:p>
            <a:pPr algn="ctr"/>
            <a:endParaRPr lang="en-GB" dirty="0">
              <a:latin typeface="Tahoma" panose="020B0604030504040204" pitchFamily="34" charset="0"/>
              <a:ea typeface="Tahoma" panose="020B0604030504040204" pitchFamily="34" charset="0"/>
              <a:cs typeface="Tahoma" panose="020B0604030504040204" pitchFamily="34" charset="0"/>
            </a:endParaRPr>
          </a:p>
          <a:p>
            <a:pPr algn="ctr"/>
            <a:r>
              <a:rPr lang="en-GB" dirty="0" smtClean="0">
                <a:latin typeface="Tahoma" panose="020B0604030504040204" pitchFamily="34" charset="0"/>
                <a:ea typeface="Tahoma" panose="020B0604030504040204" pitchFamily="34" charset="0"/>
                <a:cs typeface="Tahoma" panose="020B0604030504040204" pitchFamily="34" charset="0"/>
              </a:rPr>
              <a:t>posting </a:t>
            </a:r>
            <a:r>
              <a:rPr lang="en-GB" dirty="0">
                <a:latin typeface="Tahoma" panose="020B0604030504040204" pitchFamily="34" charset="0"/>
                <a:ea typeface="Tahoma" panose="020B0604030504040204" pitchFamily="34" charset="0"/>
                <a:cs typeface="Tahoma" panose="020B0604030504040204" pitchFamily="34" charset="0"/>
              </a:rPr>
              <a:t>a photo of yourself holding a poster with   </a:t>
            </a:r>
            <a:r>
              <a:rPr lang="en-GB" b="1" dirty="0">
                <a:latin typeface="Tahoma" panose="020B0604030504040204" pitchFamily="34" charset="0"/>
                <a:ea typeface="Tahoma" panose="020B0604030504040204" pitchFamily="34" charset="0"/>
                <a:cs typeface="Tahoma" panose="020B0604030504040204" pitchFamily="34" charset="0"/>
              </a:rPr>
              <a:t>#</a:t>
            </a:r>
            <a:r>
              <a:rPr lang="en-GB" b="1" dirty="0" err="1">
                <a:latin typeface="Tahoma" panose="020B0604030504040204" pitchFamily="34" charset="0"/>
                <a:ea typeface="Tahoma" panose="020B0604030504040204" pitchFamily="34" charset="0"/>
                <a:cs typeface="Tahoma" panose="020B0604030504040204" pitchFamily="34" charset="0"/>
              </a:rPr>
              <a:t>NoToAnnexation</a:t>
            </a:r>
            <a:r>
              <a:rPr lang="en-GB" b="1" dirty="0">
                <a:latin typeface="Tahoma" panose="020B0604030504040204" pitchFamily="34" charset="0"/>
                <a:ea typeface="Tahoma" panose="020B0604030504040204" pitchFamily="34" charset="0"/>
                <a:cs typeface="Tahoma" panose="020B0604030504040204" pitchFamily="34" charset="0"/>
              </a:rPr>
              <a:t> </a:t>
            </a:r>
            <a:endParaRPr lang="en-GB" b="1" dirty="0" smtClean="0">
              <a:latin typeface="Tahoma" panose="020B0604030504040204" pitchFamily="34" charset="0"/>
              <a:ea typeface="Tahoma" panose="020B0604030504040204" pitchFamily="34" charset="0"/>
              <a:cs typeface="Tahoma" panose="020B0604030504040204" pitchFamily="34" charset="0"/>
            </a:endParaRPr>
          </a:p>
          <a:p>
            <a:pPr algn="ctr"/>
            <a:endParaRPr lang="en-GB" b="1" dirty="0">
              <a:latin typeface="Tahoma" panose="020B0604030504040204" pitchFamily="34" charset="0"/>
              <a:ea typeface="Tahoma" panose="020B0604030504040204" pitchFamily="34" charset="0"/>
              <a:cs typeface="Tahoma" panose="020B0604030504040204" pitchFamily="34" charset="0"/>
            </a:endParaRPr>
          </a:p>
          <a:p>
            <a:pPr algn="ctr"/>
            <a:r>
              <a:rPr lang="en-GB" dirty="0">
                <a:latin typeface="Tahoma" panose="020B0604030504040204" pitchFamily="34" charset="0"/>
                <a:ea typeface="Tahoma" panose="020B0604030504040204" pitchFamily="34" charset="0"/>
                <a:cs typeface="Tahoma" panose="020B0604030504040204" pitchFamily="34" charset="0"/>
              </a:rPr>
              <a:t>b</a:t>
            </a:r>
            <a:r>
              <a:rPr lang="en-GB" dirty="0" smtClean="0">
                <a:latin typeface="Tahoma" panose="020B0604030504040204" pitchFamily="34" charset="0"/>
                <a:ea typeface="Tahoma" panose="020B0604030504040204" pitchFamily="34" charset="0"/>
                <a:cs typeface="Tahoma" panose="020B0604030504040204" pitchFamily="34" charset="0"/>
              </a:rPr>
              <a:t>riefly </a:t>
            </a:r>
            <a:r>
              <a:rPr lang="en-GB" dirty="0">
                <a:latin typeface="Tahoma" panose="020B0604030504040204" pitchFamily="34" charset="0"/>
                <a:ea typeface="Tahoma" panose="020B0604030504040204" pitchFamily="34" charset="0"/>
                <a:cs typeface="Tahoma" panose="020B0604030504040204" pitchFamily="34" charset="0"/>
              </a:rPr>
              <a:t>say why you oppose </a:t>
            </a:r>
            <a:r>
              <a:rPr lang="en-GB" dirty="0" smtClean="0">
                <a:latin typeface="Tahoma" panose="020B0604030504040204" pitchFamily="34" charset="0"/>
                <a:ea typeface="Tahoma" panose="020B0604030504040204" pitchFamily="34" charset="0"/>
                <a:cs typeface="Tahoma" panose="020B0604030504040204" pitchFamily="34" charset="0"/>
              </a:rPr>
              <a:t>annexation</a:t>
            </a:r>
          </a:p>
          <a:p>
            <a:pPr marL="285750" indent="-285750" algn="ctr">
              <a:buFont typeface="Arial" panose="020B0604020202020204" pitchFamily="34" charset="0"/>
              <a:buChar char="•"/>
            </a:pPr>
            <a:endParaRPr lang="en-GB" dirty="0">
              <a:latin typeface="Tahoma" panose="020B0604030504040204" pitchFamily="34" charset="0"/>
              <a:ea typeface="Tahoma" panose="020B0604030504040204" pitchFamily="34" charset="0"/>
              <a:cs typeface="Tahoma" panose="020B0604030504040204" pitchFamily="34" charset="0"/>
            </a:endParaRPr>
          </a:p>
          <a:p>
            <a:pPr algn="ctr"/>
            <a:r>
              <a:rPr lang="en-GB" dirty="0">
                <a:latin typeface="Tahoma" panose="020B0604030504040204" pitchFamily="34" charset="0"/>
                <a:ea typeface="Tahoma" panose="020B0604030504040204" pitchFamily="34" charset="0"/>
                <a:cs typeface="Tahoma" panose="020B0604030504040204" pitchFamily="34" charset="0"/>
              </a:rPr>
              <a:t>t</a:t>
            </a:r>
            <a:r>
              <a:rPr lang="en-GB" dirty="0" smtClean="0">
                <a:latin typeface="Tahoma" panose="020B0604030504040204" pitchFamily="34" charset="0"/>
                <a:ea typeface="Tahoma" panose="020B0604030504040204" pitchFamily="34" charset="0"/>
                <a:cs typeface="Tahoma" panose="020B0604030504040204" pitchFamily="34" charset="0"/>
              </a:rPr>
              <a:t>ag </a:t>
            </a:r>
            <a:r>
              <a:rPr lang="en-GB" dirty="0">
                <a:latin typeface="Tahoma" panose="020B0604030504040204" pitchFamily="34" charset="0"/>
                <a:ea typeface="Tahoma" panose="020B0604030504040204" pitchFamily="34" charset="0"/>
                <a:cs typeface="Tahoma" panose="020B0604030504040204" pitchFamily="34" charset="0"/>
              </a:rPr>
              <a:t>@</a:t>
            </a:r>
            <a:r>
              <a:rPr lang="en-GB" dirty="0" err="1">
                <a:latin typeface="Tahoma" panose="020B0604030504040204" pitchFamily="34" charset="0"/>
                <a:ea typeface="Tahoma" panose="020B0604030504040204" pitchFamily="34" charset="0"/>
                <a:cs typeface="Tahoma" panose="020B0604030504040204" pitchFamily="34" charset="0"/>
              </a:rPr>
              <a:t>eappiukireland</a:t>
            </a:r>
            <a:endParaRPr lang="en-GB" dirty="0">
              <a:latin typeface="Tahoma" panose="020B0604030504040204" pitchFamily="34" charset="0"/>
              <a:ea typeface="Tahoma" panose="020B0604030504040204" pitchFamily="34" charset="0"/>
              <a:cs typeface="Tahoma" panose="020B0604030504040204" pitchFamily="34" charset="0"/>
            </a:endParaRPr>
          </a:p>
          <a:p>
            <a:pPr algn="ctr"/>
            <a:endParaRPr lang="en-GB" dirty="0">
              <a:latin typeface="Tahoma" panose="020B0604030504040204" pitchFamily="34" charset="0"/>
              <a:ea typeface="Tahoma" panose="020B0604030504040204" pitchFamily="34" charset="0"/>
              <a:cs typeface="Tahoma" panose="020B0604030504040204" pitchFamily="34" charset="0"/>
            </a:endParaRPr>
          </a:p>
          <a:p>
            <a:pPr algn="ctr"/>
            <a:r>
              <a:rPr lang="en-GB" dirty="0">
                <a:latin typeface="Tahoma" panose="020B0604030504040204" pitchFamily="34" charset="0"/>
                <a:ea typeface="Tahoma" panose="020B0604030504040204" pitchFamily="34" charset="0"/>
                <a:cs typeface="Tahoma" panose="020B0604030504040204" pitchFamily="34" charset="0"/>
              </a:rPr>
              <a:t>If you don’t want to </a:t>
            </a:r>
            <a:r>
              <a:rPr lang="en-GB" dirty="0" smtClean="0">
                <a:latin typeface="Tahoma" panose="020B0604030504040204" pitchFamily="34" charset="0"/>
                <a:ea typeface="Tahoma" panose="020B0604030504040204" pitchFamily="34" charset="0"/>
                <a:cs typeface="Tahoma" panose="020B0604030504040204" pitchFamily="34" charset="0"/>
              </a:rPr>
              <a:t>post a photo of </a:t>
            </a:r>
            <a:r>
              <a:rPr lang="en-GB" dirty="0">
                <a:latin typeface="Tahoma" panose="020B0604030504040204" pitchFamily="34" charset="0"/>
                <a:ea typeface="Tahoma" panose="020B0604030504040204" pitchFamily="34" charset="0"/>
                <a:cs typeface="Tahoma" panose="020B0604030504040204" pitchFamily="34" charset="0"/>
              </a:rPr>
              <a:t>yourself - a relevant photo or just a text message please. </a:t>
            </a:r>
          </a:p>
        </p:txBody>
      </p:sp>
      <p:pic>
        <p:nvPicPr>
          <p:cNvPr id="307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93988" y="493330"/>
            <a:ext cx="4298491" cy="451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27984" y="1340768"/>
            <a:ext cx="4572000" cy="4247317"/>
          </a:xfrm>
          <a:prstGeom prst="rect">
            <a:avLst/>
          </a:prstGeom>
          <a:solidFill>
            <a:schemeClr val="accent4">
              <a:lumMod val="40000"/>
              <a:lumOff val="60000"/>
            </a:schemeClr>
          </a:solidFill>
        </p:spPr>
        <p:txBody>
          <a:bodyPr>
            <a:spAutoFit/>
          </a:bodyPr>
          <a:lstStyle/>
          <a:p>
            <a:r>
              <a:rPr lang="en-GB" b="1" dirty="0">
                <a:latin typeface="Tahoma" panose="020B0604030504040204" pitchFamily="34" charset="0"/>
                <a:ea typeface="Tahoma" panose="020B0604030504040204" pitchFamily="34" charset="0"/>
                <a:cs typeface="Tahoma" panose="020B0604030504040204" pitchFamily="34" charset="0"/>
              </a:rPr>
              <a:t>Please join </a:t>
            </a:r>
            <a:r>
              <a:rPr lang="en-GB" b="1" dirty="0" smtClean="0">
                <a:latin typeface="Tahoma" panose="020B0604030504040204" pitchFamily="34" charset="0"/>
                <a:ea typeface="Tahoma" panose="020B0604030504040204" pitchFamily="34" charset="0"/>
                <a:cs typeface="Tahoma" panose="020B0604030504040204" pitchFamily="34" charset="0"/>
              </a:rPr>
              <a:t>with Church </a:t>
            </a:r>
            <a:r>
              <a:rPr lang="en-GB" b="1" dirty="0">
                <a:latin typeface="Tahoma" panose="020B0604030504040204" pitchFamily="34" charset="0"/>
                <a:ea typeface="Tahoma" panose="020B0604030504040204" pitchFamily="34" charset="0"/>
                <a:cs typeface="Tahoma" panose="020B0604030504040204" pitchFamily="34" charset="0"/>
              </a:rPr>
              <a:t>leaders and members of faith communities to</a:t>
            </a:r>
            <a:r>
              <a:rPr lang="en-GB" b="1" dirty="0" smtClean="0">
                <a:latin typeface="Tahoma" panose="020B0604030504040204" pitchFamily="34" charset="0"/>
                <a:ea typeface="Tahoma" panose="020B0604030504040204" pitchFamily="34" charset="0"/>
                <a:cs typeface="Tahoma" panose="020B0604030504040204" pitchFamily="34" charset="0"/>
              </a:rPr>
              <a:t>:</a:t>
            </a:r>
          </a:p>
          <a:p>
            <a:endParaRPr lang="en-GB" b="1" dirty="0" smtClean="0">
              <a:latin typeface="Tahoma" panose="020B0604030504040204" pitchFamily="34" charset="0"/>
              <a:ea typeface="Tahoma" panose="020B0604030504040204" pitchFamily="34" charset="0"/>
              <a:cs typeface="Tahoma" panose="020B0604030504040204" pitchFamily="34" charset="0"/>
            </a:endParaRPr>
          </a:p>
          <a:p>
            <a:endParaRPr lang="en-GB" b="1" dirty="0">
              <a:latin typeface="Tahoma" panose="020B0604030504040204" pitchFamily="34" charset="0"/>
              <a:ea typeface="Tahoma" panose="020B0604030504040204" pitchFamily="34" charset="0"/>
              <a:cs typeface="Tahoma" panose="020B0604030504040204" pitchFamily="34" charset="0"/>
            </a:endParaRPr>
          </a:p>
          <a:p>
            <a:pPr algn="ctr"/>
            <a:r>
              <a:rPr lang="en-GB" dirty="0" smtClean="0">
                <a:latin typeface="Tahoma" panose="020B0604030504040204" pitchFamily="34" charset="0"/>
                <a:ea typeface="Tahoma" panose="020B0604030504040204" pitchFamily="34" charset="0"/>
                <a:cs typeface="Tahoma" panose="020B0604030504040204" pitchFamily="34" charset="0"/>
              </a:rPr>
              <a:t>express </a:t>
            </a:r>
            <a:r>
              <a:rPr lang="en-GB" dirty="0">
                <a:latin typeface="Tahoma" panose="020B0604030504040204" pitchFamily="34" charset="0"/>
                <a:ea typeface="Tahoma" panose="020B0604030504040204" pitchFamily="34" charset="0"/>
                <a:cs typeface="Tahoma" panose="020B0604030504040204" pitchFamily="34" charset="0"/>
              </a:rPr>
              <a:t>our solidarity with Palestinians and Israelis who oppose annexation, occupation and the blockade of Gaza</a:t>
            </a:r>
            <a:r>
              <a:rPr lang="en-GB" dirty="0" smtClean="0">
                <a:latin typeface="Tahoma" panose="020B0604030504040204" pitchFamily="34" charset="0"/>
                <a:ea typeface="Tahoma" panose="020B0604030504040204" pitchFamily="34" charset="0"/>
                <a:cs typeface="Tahoma" panose="020B0604030504040204" pitchFamily="34" charset="0"/>
              </a:rPr>
              <a:t>;</a:t>
            </a:r>
          </a:p>
          <a:p>
            <a:endParaRPr lang="en-GB" dirty="0">
              <a:latin typeface="Tahoma" panose="020B0604030504040204" pitchFamily="34" charset="0"/>
              <a:ea typeface="Tahoma" panose="020B0604030504040204" pitchFamily="34" charset="0"/>
              <a:cs typeface="Tahoma" panose="020B0604030504040204" pitchFamily="34" charset="0"/>
            </a:endParaRPr>
          </a:p>
          <a:p>
            <a:pPr algn="ctr"/>
            <a:r>
              <a:rPr lang="en-GB" dirty="0" smtClean="0">
                <a:latin typeface="Tahoma" panose="020B0604030504040204" pitchFamily="34" charset="0"/>
                <a:ea typeface="Tahoma" panose="020B0604030504040204" pitchFamily="34" charset="0"/>
                <a:cs typeface="Tahoma" panose="020B0604030504040204" pitchFamily="34" charset="0"/>
              </a:rPr>
              <a:t>speak </a:t>
            </a:r>
            <a:r>
              <a:rPr lang="en-GB" dirty="0">
                <a:latin typeface="Tahoma" panose="020B0604030504040204" pitchFamily="34" charset="0"/>
                <a:ea typeface="Tahoma" panose="020B0604030504040204" pitchFamily="34" charset="0"/>
                <a:cs typeface="Tahoma" panose="020B0604030504040204" pitchFamily="34" charset="0"/>
              </a:rPr>
              <a:t>out in opposition to Israel’s illegal and unilateral plans for annexation at this crucial moment</a:t>
            </a:r>
            <a:r>
              <a:rPr lang="en-GB" dirty="0" smtClean="0">
                <a:latin typeface="Tahoma" panose="020B0604030504040204" pitchFamily="34" charset="0"/>
                <a:ea typeface="Tahoma" panose="020B0604030504040204" pitchFamily="34" charset="0"/>
                <a:cs typeface="Tahoma" panose="020B0604030504040204" pitchFamily="34" charset="0"/>
              </a:rPr>
              <a:t>;</a:t>
            </a:r>
          </a:p>
          <a:p>
            <a:endParaRPr lang="en-GB" dirty="0">
              <a:latin typeface="Tahoma" panose="020B0604030504040204" pitchFamily="34" charset="0"/>
              <a:ea typeface="Tahoma" panose="020B0604030504040204" pitchFamily="34" charset="0"/>
              <a:cs typeface="Tahoma" panose="020B0604030504040204" pitchFamily="34" charset="0"/>
            </a:endParaRPr>
          </a:p>
          <a:p>
            <a:pPr algn="ctr"/>
            <a:r>
              <a:rPr lang="en-GB" dirty="0" smtClean="0">
                <a:latin typeface="Tahoma" panose="020B0604030504040204" pitchFamily="34" charset="0"/>
                <a:ea typeface="Tahoma" panose="020B0604030504040204" pitchFamily="34" charset="0"/>
                <a:cs typeface="Tahoma" panose="020B0604030504040204" pitchFamily="34" charset="0"/>
              </a:rPr>
              <a:t>urge </a:t>
            </a:r>
            <a:r>
              <a:rPr lang="en-GB" dirty="0">
                <a:latin typeface="Tahoma" panose="020B0604030504040204" pitchFamily="34" charset="0"/>
                <a:ea typeface="Tahoma" panose="020B0604030504040204" pitchFamily="34" charset="0"/>
                <a:cs typeface="Tahoma" panose="020B0604030504040204" pitchFamily="34" charset="0"/>
              </a:rPr>
              <a:t>dioceses to </a:t>
            </a:r>
            <a:r>
              <a:rPr lang="en-GB" dirty="0" smtClean="0">
                <a:latin typeface="Tahoma" panose="020B0604030504040204" pitchFamily="34" charset="0"/>
                <a:ea typeface="Tahoma" panose="020B0604030504040204" pitchFamily="34" charset="0"/>
                <a:cs typeface="Tahoma" panose="020B0604030504040204" pitchFamily="34" charset="0"/>
              </a:rPr>
              <a:t>ensure that they do not invest in the occupation of Palestine and that investments are ethical.</a:t>
            </a:r>
          </a:p>
        </p:txBody>
      </p:sp>
      <p:pic>
        <p:nvPicPr>
          <p:cNvPr id="819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512" y="722394"/>
            <a:ext cx="4087357" cy="5063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52338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03092" y="1268760"/>
            <a:ext cx="4572000" cy="4247317"/>
          </a:xfrm>
          <a:prstGeom prst="rect">
            <a:avLst/>
          </a:prstGeom>
          <a:solidFill>
            <a:schemeClr val="accent4">
              <a:lumMod val="40000"/>
              <a:lumOff val="60000"/>
            </a:schemeClr>
          </a:solidFill>
        </p:spPr>
        <p:txBody>
          <a:bodyPr>
            <a:spAutoFit/>
          </a:bodyPr>
          <a:lstStyle/>
          <a:p>
            <a:pPr algn="ctr"/>
            <a:r>
              <a:rPr lang="en-GB" b="1" dirty="0">
                <a:latin typeface="Tahoma" panose="020B0604030504040204" pitchFamily="34" charset="0"/>
                <a:ea typeface="Tahoma" panose="020B0604030504040204" pitchFamily="34" charset="0"/>
                <a:cs typeface="Tahoma" panose="020B0604030504040204" pitchFamily="34" charset="0"/>
              </a:rPr>
              <a:t>Please write to your MP </a:t>
            </a:r>
            <a:endParaRPr lang="en-GB" b="1" dirty="0" smtClean="0">
              <a:latin typeface="Tahoma" panose="020B0604030504040204" pitchFamily="34" charset="0"/>
              <a:ea typeface="Tahoma" panose="020B0604030504040204" pitchFamily="34" charset="0"/>
              <a:cs typeface="Tahoma" panose="020B0604030504040204" pitchFamily="34" charset="0"/>
            </a:endParaRPr>
          </a:p>
          <a:p>
            <a:pPr algn="ctr"/>
            <a:r>
              <a:rPr lang="en-GB" b="1" dirty="0" smtClean="0">
                <a:latin typeface="Tahoma" panose="020B0604030504040204" pitchFamily="34" charset="0"/>
                <a:ea typeface="Tahoma" panose="020B0604030504040204" pitchFamily="34" charset="0"/>
                <a:cs typeface="Tahoma" panose="020B0604030504040204" pitchFamily="34" charset="0"/>
              </a:rPr>
              <a:t>or </a:t>
            </a:r>
            <a:r>
              <a:rPr lang="en-GB" b="1" dirty="0">
                <a:latin typeface="Tahoma" panose="020B0604030504040204" pitchFamily="34" charset="0"/>
                <a:ea typeface="Tahoma" panose="020B0604030504040204" pitchFamily="34" charset="0"/>
                <a:cs typeface="Tahoma" panose="020B0604030504040204" pitchFamily="34" charset="0"/>
              </a:rPr>
              <a:t>elected </a:t>
            </a:r>
            <a:r>
              <a:rPr lang="en-GB" b="1" dirty="0" smtClean="0">
                <a:latin typeface="Tahoma" panose="020B0604030504040204" pitchFamily="34" charset="0"/>
                <a:ea typeface="Tahoma" panose="020B0604030504040204" pitchFamily="34" charset="0"/>
                <a:cs typeface="Tahoma" panose="020B0604030504040204" pitchFamily="34" charset="0"/>
              </a:rPr>
              <a:t>representatives</a:t>
            </a:r>
          </a:p>
          <a:p>
            <a:endParaRPr lang="en-GB" dirty="0">
              <a:latin typeface="Tahoma" panose="020B0604030504040204" pitchFamily="34" charset="0"/>
              <a:ea typeface="Tahoma" panose="020B0604030504040204" pitchFamily="34" charset="0"/>
              <a:cs typeface="Tahoma" panose="020B0604030504040204" pitchFamily="34" charset="0"/>
            </a:endParaRPr>
          </a:p>
          <a:p>
            <a:pPr algn="ctr"/>
            <a:r>
              <a:rPr lang="en-GB" dirty="0" smtClean="0">
                <a:latin typeface="Tahoma" panose="020B0604030504040204" pitchFamily="34" charset="0"/>
                <a:ea typeface="Tahoma" panose="020B0604030504040204" pitchFamily="34" charset="0"/>
                <a:cs typeface="Tahoma" panose="020B0604030504040204" pitchFamily="34" charset="0"/>
              </a:rPr>
              <a:t>Express </a:t>
            </a:r>
            <a:r>
              <a:rPr lang="en-GB" dirty="0">
                <a:latin typeface="Tahoma" panose="020B0604030504040204" pitchFamily="34" charset="0"/>
                <a:ea typeface="Tahoma" panose="020B0604030504040204" pitchFamily="34" charset="0"/>
                <a:cs typeface="Tahoma" panose="020B0604030504040204" pitchFamily="34" charset="0"/>
              </a:rPr>
              <a:t>your opposition to the annexation;</a:t>
            </a:r>
          </a:p>
          <a:p>
            <a:pPr algn="ctr"/>
            <a:endParaRPr lang="en-GB" dirty="0">
              <a:latin typeface="Tahoma" panose="020B0604030504040204" pitchFamily="34" charset="0"/>
              <a:ea typeface="Tahoma" panose="020B0604030504040204" pitchFamily="34" charset="0"/>
              <a:cs typeface="Tahoma" panose="020B0604030504040204" pitchFamily="34" charset="0"/>
            </a:endParaRPr>
          </a:p>
          <a:p>
            <a:pPr algn="ctr"/>
            <a:r>
              <a:rPr lang="en-GB" dirty="0">
                <a:latin typeface="Tahoma" panose="020B0604030504040204" pitchFamily="34" charset="0"/>
                <a:ea typeface="Tahoma" panose="020B0604030504040204" pitchFamily="34" charset="0"/>
                <a:cs typeface="Tahoma" panose="020B0604030504040204" pitchFamily="34" charset="0"/>
              </a:rPr>
              <a:t>Ask them to take action to urge the Government to:</a:t>
            </a:r>
          </a:p>
          <a:p>
            <a:pPr algn="ctr"/>
            <a:endParaRPr lang="en-GB" dirty="0">
              <a:latin typeface="Tahoma" panose="020B0604030504040204" pitchFamily="34" charset="0"/>
              <a:ea typeface="Tahoma" panose="020B0604030504040204" pitchFamily="34" charset="0"/>
              <a:cs typeface="Tahoma" panose="020B0604030504040204" pitchFamily="34" charset="0"/>
            </a:endParaRPr>
          </a:p>
          <a:p>
            <a:pPr algn="ctr"/>
            <a:r>
              <a:rPr lang="en-GB" dirty="0" smtClean="0">
                <a:latin typeface="Tahoma" panose="020B0604030504040204" pitchFamily="34" charset="0"/>
                <a:ea typeface="Tahoma" panose="020B0604030504040204" pitchFamily="34" charset="0"/>
                <a:cs typeface="Tahoma" panose="020B0604030504040204" pitchFamily="34" charset="0"/>
              </a:rPr>
              <a:t>  </a:t>
            </a:r>
            <a:r>
              <a:rPr lang="en-GB" dirty="0">
                <a:latin typeface="Tahoma" panose="020B0604030504040204" pitchFamily="34" charset="0"/>
                <a:ea typeface="Tahoma" panose="020B0604030504040204" pitchFamily="34" charset="0"/>
                <a:cs typeface="Tahoma" panose="020B0604030504040204" pitchFamily="34" charset="0"/>
              </a:rPr>
              <a:t>Stop the </a:t>
            </a:r>
            <a:r>
              <a:rPr lang="en-GB" dirty="0" smtClean="0">
                <a:latin typeface="Tahoma" panose="020B0604030504040204" pitchFamily="34" charset="0"/>
                <a:ea typeface="Tahoma" panose="020B0604030504040204" pitchFamily="34" charset="0"/>
                <a:cs typeface="Tahoma" panose="020B0604030504040204" pitchFamily="34" charset="0"/>
              </a:rPr>
              <a:t>annexation;</a:t>
            </a:r>
            <a:endParaRPr lang="en-GB" dirty="0">
              <a:latin typeface="Tahoma" panose="020B0604030504040204" pitchFamily="34" charset="0"/>
              <a:ea typeface="Tahoma" panose="020B0604030504040204" pitchFamily="34" charset="0"/>
              <a:cs typeface="Tahoma" panose="020B0604030504040204" pitchFamily="34" charset="0"/>
            </a:endParaRPr>
          </a:p>
          <a:p>
            <a:pPr algn="ctr"/>
            <a:endParaRPr lang="en-GB" dirty="0">
              <a:latin typeface="Tahoma" panose="020B0604030504040204" pitchFamily="34" charset="0"/>
              <a:ea typeface="Tahoma" panose="020B0604030504040204" pitchFamily="34" charset="0"/>
              <a:cs typeface="Tahoma" panose="020B0604030504040204" pitchFamily="34" charset="0"/>
            </a:endParaRPr>
          </a:p>
          <a:p>
            <a:pPr algn="ctr"/>
            <a:r>
              <a:rPr lang="en-GB" dirty="0" smtClean="0">
                <a:latin typeface="Tahoma" panose="020B0604030504040204" pitchFamily="34" charset="0"/>
                <a:ea typeface="Tahoma" panose="020B0604030504040204" pitchFamily="34" charset="0"/>
                <a:cs typeface="Tahoma" panose="020B0604030504040204" pitchFamily="34" charset="0"/>
              </a:rPr>
              <a:t>take </a:t>
            </a:r>
            <a:r>
              <a:rPr lang="en-GB" dirty="0">
                <a:latin typeface="Tahoma" panose="020B0604030504040204" pitchFamily="34" charset="0"/>
                <a:ea typeface="Tahoma" panose="020B0604030504040204" pitchFamily="34" charset="0"/>
                <a:cs typeface="Tahoma" panose="020B0604030504040204" pitchFamily="34" charset="0"/>
              </a:rPr>
              <a:t>action to call the Israeli Government to account if the annexation takes place;</a:t>
            </a:r>
          </a:p>
          <a:p>
            <a:pPr algn="ctr"/>
            <a:endParaRPr lang="en-GB" dirty="0">
              <a:latin typeface="Tahoma" panose="020B0604030504040204" pitchFamily="34" charset="0"/>
              <a:ea typeface="Tahoma" panose="020B0604030504040204" pitchFamily="34" charset="0"/>
              <a:cs typeface="Tahoma" panose="020B0604030504040204" pitchFamily="34" charset="0"/>
            </a:endParaRPr>
          </a:p>
          <a:p>
            <a:pPr algn="ctr"/>
            <a:r>
              <a:rPr lang="en-GB" dirty="0" smtClean="0">
                <a:latin typeface="Tahoma" panose="020B0604030504040204" pitchFamily="34" charset="0"/>
                <a:ea typeface="Tahoma" panose="020B0604030504040204" pitchFamily="34" charset="0"/>
                <a:cs typeface="Tahoma" panose="020B0604030504040204" pitchFamily="34" charset="0"/>
              </a:rPr>
              <a:t> </a:t>
            </a:r>
            <a:r>
              <a:rPr lang="en-GB" dirty="0">
                <a:latin typeface="Tahoma" panose="020B0604030504040204" pitchFamily="34" charset="0"/>
                <a:ea typeface="Tahoma" panose="020B0604030504040204" pitchFamily="34" charset="0"/>
                <a:cs typeface="Tahoma" panose="020B0604030504040204" pitchFamily="34" charset="0"/>
              </a:rPr>
              <a:t>end the occupation of Palestine </a:t>
            </a:r>
            <a:endParaRPr lang="en-GB" dirty="0" smtClean="0">
              <a:latin typeface="Tahoma" panose="020B0604030504040204" pitchFamily="34" charset="0"/>
              <a:ea typeface="Tahoma" panose="020B0604030504040204" pitchFamily="34" charset="0"/>
              <a:cs typeface="Tahoma" panose="020B0604030504040204" pitchFamily="34" charset="0"/>
            </a:endParaRPr>
          </a:p>
          <a:p>
            <a:pPr algn="ctr"/>
            <a:r>
              <a:rPr lang="en-GB" dirty="0" smtClean="0">
                <a:latin typeface="Tahoma" panose="020B0604030504040204" pitchFamily="34" charset="0"/>
                <a:ea typeface="Tahoma" panose="020B0604030504040204" pitchFamily="34" charset="0"/>
                <a:cs typeface="Tahoma" panose="020B0604030504040204" pitchFamily="34" charset="0"/>
              </a:rPr>
              <a:t>and </a:t>
            </a:r>
            <a:r>
              <a:rPr lang="en-GB" dirty="0">
                <a:latin typeface="Tahoma" panose="020B0604030504040204" pitchFamily="34" charset="0"/>
                <a:ea typeface="Tahoma" panose="020B0604030504040204" pitchFamily="34" charset="0"/>
                <a:cs typeface="Tahoma" panose="020B0604030504040204" pitchFamily="34" charset="0"/>
              </a:rPr>
              <a:t>the siege on </a:t>
            </a:r>
            <a:r>
              <a:rPr lang="en-GB" dirty="0" smtClean="0">
                <a:latin typeface="Tahoma" panose="020B0604030504040204" pitchFamily="34" charset="0"/>
                <a:ea typeface="Tahoma" panose="020B0604030504040204" pitchFamily="34" charset="0"/>
                <a:cs typeface="Tahoma" panose="020B0604030504040204" pitchFamily="34" charset="0"/>
              </a:rPr>
              <a:t>Gaza.</a:t>
            </a:r>
            <a:endParaRPr lang="en-GB" dirty="0">
              <a:latin typeface="Tahoma" panose="020B0604030504040204" pitchFamily="34" charset="0"/>
              <a:ea typeface="Tahoma" panose="020B0604030504040204" pitchFamily="34" charset="0"/>
              <a:cs typeface="Tahoma" panose="020B0604030504040204" pitchFamily="34"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4481" y="548680"/>
            <a:ext cx="3775555"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06149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162" y="188640"/>
            <a:ext cx="3945870" cy="369332"/>
          </a:xfrm>
          <a:prstGeom prst="rect">
            <a:avLst/>
          </a:prstGeom>
          <a:solidFill>
            <a:schemeClr val="accent4">
              <a:lumMod val="40000"/>
              <a:lumOff val="60000"/>
            </a:schemeClr>
          </a:solidFill>
        </p:spPr>
        <p:txBody>
          <a:bodyPr wrap="square" rtlCol="0">
            <a:spAutoFit/>
          </a:bodyPr>
          <a:lstStyle/>
          <a:p>
            <a:r>
              <a:rPr lang="en-GB" b="1" dirty="0" smtClean="0">
                <a:latin typeface="Tahoma" panose="020B0604030504040204" pitchFamily="34" charset="0"/>
                <a:ea typeface="Tahoma" panose="020B0604030504040204" pitchFamily="34" charset="0"/>
                <a:cs typeface="Tahoma" panose="020B0604030504040204" pitchFamily="34" charset="0"/>
              </a:rPr>
              <a:t>  Women in Black - in solidarity</a:t>
            </a:r>
            <a:endParaRPr lang="en-GB" b="1" dirty="0">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descr="C:\Users\janl\Downloads\Justice for Palestinejpg.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52736" y="728346"/>
            <a:ext cx="7319664" cy="54897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283968" y="6381328"/>
            <a:ext cx="4248472" cy="369332"/>
          </a:xfrm>
          <a:prstGeom prst="rect">
            <a:avLst/>
          </a:prstGeom>
          <a:noFill/>
        </p:spPr>
        <p:txBody>
          <a:bodyPr wrap="square" rtlCol="0">
            <a:spAutoFit/>
          </a:bodyPr>
          <a:lstStyle/>
          <a:p>
            <a:r>
              <a:rPr lang="en-GB" dirty="0"/>
              <a:t> http://london.womeninblack.org/</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nn\Desktop\unnamed[1].jpg"/>
          <p:cNvPicPr>
            <a:picLocks noChangeAspect="1" noChangeArrowheads="1"/>
          </p:cNvPicPr>
          <p:nvPr/>
        </p:nvPicPr>
        <p:blipFill>
          <a:blip r:embed="rId2" cstate="print"/>
          <a:srcRect/>
          <a:stretch>
            <a:fillRect/>
          </a:stretch>
        </p:blipFill>
        <p:spPr bwMode="auto">
          <a:xfrm>
            <a:off x="1789627" y="188640"/>
            <a:ext cx="4942613" cy="3704291"/>
          </a:xfrm>
          <a:prstGeom prst="rect">
            <a:avLst/>
          </a:prstGeom>
          <a:noFill/>
        </p:spPr>
      </p:pic>
      <p:sp>
        <p:nvSpPr>
          <p:cNvPr id="3" name="TextBox 2"/>
          <p:cNvSpPr txBox="1"/>
          <p:nvPr/>
        </p:nvSpPr>
        <p:spPr>
          <a:xfrm>
            <a:off x="1246243" y="3934686"/>
            <a:ext cx="6552728" cy="2585323"/>
          </a:xfrm>
          <a:prstGeom prst="rect">
            <a:avLst/>
          </a:prstGeom>
          <a:solidFill>
            <a:schemeClr val="accent4">
              <a:lumMod val="40000"/>
              <a:lumOff val="60000"/>
            </a:schemeClr>
          </a:solidFill>
        </p:spPr>
        <p:txBody>
          <a:bodyPr wrap="square" rtlCol="0">
            <a:spAutoFit/>
          </a:bodyPr>
          <a:lstStyle/>
          <a:p>
            <a:pPr algn="ctr"/>
            <a:r>
              <a:rPr lang="en-GB" dirty="0">
                <a:latin typeface="Tahoma" panose="020B0604030504040204" pitchFamily="34" charset="0"/>
                <a:ea typeface="Tahoma" panose="020B0604030504040204" pitchFamily="34" charset="0"/>
                <a:cs typeface="Tahoma" panose="020B0604030504040204" pitchFamily="34" charset="0"/>
              </a:rPr>
              <a:t>How I rejoiced when they said to me,</a:t>
            </a:r>
          </a:p>
          <a:p>
            <a:pPr algn="ctr"/>
            <a:r>
              <a:rPr lang="en-GB" dirty="0">
                <a:latin typeface="Tahoma" panose="020B0604030504040204" pitchFamily="34" charset="0"/>
                <a:ea typeface="Tahoma" panose="020B0604030504040204" pitchFamily="34" charset="0"/>
                <a:cs typeface="Tahoma" panose="020B0604030504040204" pitchFamily="34" charset="0"/>
              </a:rPr>
              <a:t>'Let us go to the house of Yahweh!</a:t>
            </a:r>
          </a:p>
          <a:p>
            <a:pPr algn="ctr"/>
            <a:r>
              <a:rPr lang="en-GB" dirty="0">
                <a:latin typeface="Tahoma" panose="020B0604030504040204" pitchFamily="34" charset="0"/>
                <a:ea typeface="Tahoma" panose="020B0604030504040204" pitchFamily="34" charset="0"/>
                <a:cs typeface="Tahoma" panose="020B0604030504040204" pitchFamily="34" charset="0"/>
              </a:rPr>
              <a:t>And now our feet are standing in your gateways, Jerusalem.</a:t>
            </a:r>
          </a:p>
          <a:p>
            <a:pPr algn="ctr"/>
            <a:r>
              <a:rPr lang="en-GB" dirty="0">
                <a:latin typeface="Tahoma" panose="020B0604030504040204" pitchFamily="34" charset="0"/>
                <a:ea typeface="Tahoma" panose="020B0604030504040204" pitchFamily="34" charset="0"/>
                <a:cs typeface="Tahoma" panose="020B0604030504040204" pitchFamily="34" charset="0"/>
              </a:rPr>
              <a:t> Jerusalem restored! The city, one united whole!</a:t>
            </a:r>
          </a:p>
          <a:p>
            <a:pPr algn="ctr"/>
            <a:r>
              <a:rPr lang="en-GB" dirty="0">
                <a:latin typeface="Tahoma" panose="020B0604030504040204" pitchFamily="34" charset="0"/>
                <a:ea typeface="Tahoma" panose="020B0604030504040204" pitchFamily="34" charset="0"/>
                <a:cs typeface="Tahoma" panose="020B0604030504040204" pitchFamily="34" charset="0"/>
              </a:rPr>
              <a:t>Pray for peace in Jerusalem.</a:t>
            </a:r>
          </a:p>
          <a:p>
            <a:pPr algn="ctr"/>
            <a:r>
              <a:rPr lang="en-GB" dirty="0">
                <a:latin typeface="Tahoma" panose="020B0604030504040204" pitchFamily="34" charset="0"/>
                <a:ea typeface="Tahoma" panose="020B0604030504040204" pitchFamily="34" charset="0"/>
                <a:cs typeface="Tahoma" panose="020B0604030504040204" pitchFamily="34" charset="0"/>
              </a:rPr>
              <a:t>Since all are my sisters, brothers and friends,</a:t>
            </a:r>
          </a:p>
          <a:p>
            <a:pPr algn="ctr"/>
            <a:r>
              <a:rPr lang="en-GB" dirty="0">
                <a:latin typeface="Tahoma" panose="020B0604030504040204" pitchFamily="34" charset="0"/>
                <a:ea typeface="Tahoma" panose="020B0604030504040204" pitchFamily="34" charset="0"/>
                <a:cs typeface="Tahoma" panose="020B0604030504040204" pitchFamily="34" charset="0"/>
              </a:rPr>
              <a:t>I say, 'Peace be with you!'</a:t>
            </a:r>
          </a:p>
          <a:p>
            <a:pPr algn="ctr"/>
            <a:r>
              <a:rPr lang="en-GB" dirty="0">
                <a:latin typeface="Tahoma" panose="020B0604030504040204" pitchFamily="34" charset="0"/>
                <a:ea typeface="Tahoma" panose="020B0604030504040204" pitchFamily="34" charset="0"/>
                <a:cs typeface="Tahoma" panose="020B0604030504040204" pitchFamily="34" charset="0"/>
              </a:rPr>
              <a:t>Since Yahweh, our God lives here,</a:t>
            </a:r>
          </a:p>
          <a:p>
            <a:pPr algn="ctr"/>
            <a:r>
              <a:rPr lang="en-GB" dirty="0">
                <a:latin typeface="Tahoma" panose="020B0604030504040204" pitchFamily="34" charset="0"/>
                <a:ea typeface="Tahoma" panose="020B0604030504040204" pitchFamily="34" charset="0"/>
                <a:cs typeface="Tahoma" panose="020B0604030504040204" pitchFamily="34" charset="0"/>
              </a:rPr>
              <a:t>I pray for your happiness.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53217" y="3244334"/>
            <a:ext cx="237566" cy="369332"/>
          </a:xfrm>
          <a:prstGeom prst="rect">
            <a:avLst/>
          </a:prstGeom>
        </p:spPr>
        <p:txBody>
          <a:bodyPr wrap="none">
            <a:spAutoFit/>
          </a:bodyPr>
          <a:lstStyle/>
          <a:p>
            <a:r>
              <a:rPr lang="en-GB" dirty="0" smtClean="0"/>
              <a:t> </a:t>
            </a:r>
            <a:endParaRPr lang="en-GB" dirty="0"/>
          </a:p>
        </p:txBody>
      </p:sp>
      <p:sp>
        <p:nvSpPr>
          <p:cNvPr id="3" name="Rectangle 2"/>
          <p:cNvSpPr/>
          <p:nvPr/>
        </p:nvSpPr>
        <p:spPr>
          <a:xfrm>
            <a:off x="4453217" y="3244334"/>
            <a:ext cx="237566" cy="369332"/>
          </a:xfrm>
          <a:prstGeom prst="rect">
            <a:avLst/>
          </a:prstGeom>
        </p:spPr>
        <p:txBody>
          <a:bodyPr wrap="none">
            <a:spAutoFit/>
          </a:bodyPr>
          <a:lstStyle/>
          <a:p>
            <a:r>
              <a:rPr lang="en-GB" dirty="0" smtClean="0"/>
              <a:t> </a:t>
            </a:r>
            <a:endParaRPr lang="en-GB" dirty="0"/>
          </a:p>
        </p:txBody>
      </p:sp>
      <p:sp>
        <p:nvSpPr>
          <p:cNvPr id="4" name="Rectangle 3"/>
          <p:cNvSpPr/>
          <p:nvPr/>
        </p:nvSpPr>
        <p:spPr>
          <a:xfrm>
            <a:off x="4453217" y="3244334"/>
            <a:ext cx="237566" cy="369332"/>
          </a:xfrm>
          <a:prstGeom prst="rect">
            <a:avLst/>
          </a:prstGeom>
        </p:spPr>
        <p:txBody>
          <a:bodyPr wrap="none">
            <a:spAutoFit/>
          </a:bodyPr>
          <a:lstStyle/>
          <a:p>
            <a:r>
              <a:rPr lang="en-GB" dirty="0" smtClean="0"/>
              <a:t> </a:t>
            </a:r>
            <a:endParaRPr lang="en-GB" dirty="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38525" y="332656"/>
            <a:ext cx="5029384" cy="6048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55976" y="332656"/>
            <a:ext cx="4331210" cy="5805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355976" y="6214573"/>
            <a:ext cx="4331210" cy="369332"/>
          </a:xfrm>
          <a:prstGeom prst="rect">
            <a:avLst/>
          </a:prstGeom>
          <a:solidFill>
            <a:schemeClr val="accent4">
              <a:lumMod val="40000"/>
              <a:lumOff val="60000"/>
            </a:schemeClr>
          </a:solidFill>
        </p:spPr>
        <p:txBody>
          <a:bodyPr wrap="square" rtlCol="0">
            <a:spAutoFit/>
          </a:bodyPr>
          <a:lstStyle/>
          <a:p>
            <a:r>
              <a:rPr lang="en-GB" dirty="0" smtClean="0"/>
              <a:t>  </a:t>
            </a:r>
            <a:r>
              <a:rPr lang="en-GB" sz="1600" dirty="0" smtClean="0">
                <a:latin typeface="Tahoma" panose="020B0604030504040204" pitchFamily="34" charset="0"/>
                <a:ea typeface="Tahoma" panose="020B0604030504040204" pitchFamily="34" charset="0"/>
                <a:cs typeface="Tahoma" panose="020B0604030504040204" pitchFamily="34" charset="0"/>
              </a:rPr>
              <a:t>Icon and candles in Church of the Nativity</a:t>
            </a:r>
            <a:endParaRPr lang="en-GB" sz="1600" dirty="0">
              <a:latin typeface="Tahoma" panose="020B0604030504040204" pitchFamily="34" charset="0"/>
              <a:ea typeface="Tahoma" panose="020B0604030504040204" pitchFamily="34" charset="0"/>
              <a:cs typeface="Tahoma" panose="020B0604030504040204" pitchFamily="34" charset="0"/>
            </a:endParaRPr>
          </a:p>
        </p:txBody>
      </p:sp>
      <p:sp>
        <p:nvSpPr>
          <p:cNvPr id="4" name="TextBox 3"/>
          <p:cNvSpPr txBox="1"/>
          <p:nvPr/>
        </p:nvSpPr>
        <p:spPr>
          <a:xfrm>
            <a:off x="539552" y="352252"/>
            <a:ext cx="2952328" cy="369332"/>
          </a:xfrm>
          <a:prstGeom prst="rect">
            <a:avLst/>
          </a:prstGeom>
          <a:solidFill>
            <a:schemeClr val="accent4">
              <a:lumMod val="40000"/>
              <a:lumOff val="60000"/>
            </a:schemeClr>
          </a:solidFill>
        </p:spPr>
        <p:txBody>
          <a:bodyPr wrap="square" rtlCol="0">
            <a:spAutoFit/>
          </a:bodyPr>
          <a:lstStyle/>
          <a:p>
            <a:pPr algn="ctr"/>
            <a:r>
              <a:rPr lang="en-GB" dirty="0" smtClean="0">
                <a:latin typeface="Tahoma" panose="020B0604030504040204" pitchFamily="34" charset="0"/>
                <a:ea typeface="Tahoma" panose="020B0604030504040204" pitchFamily="34" charset="0"/>
                <a:cs typeface="Tahoma" panose="020B0604030504040204" pitchFamily="34" charset="0"/>
              </a:rPr>
              <a:t>Let us Pray</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6" name="TextBox 5"/>
          <p:cNvSpPr txBox="1"/>
          <p:nvPr/>
        </p:nvSpPr>
        <p:spPr>
          <a:xfrm>
            <a:off x="467544" y="1052736"/>
            <a:ext cx="3096344" cy="2308324"/>
          </a:xfrm>
          <a:prstGeom prst="rect">
            <a:avLst/>
          </a:prstGeom>
          <a:solidFill>
            <a:schemeClr val="accent4">
              <a:lumMod val="40000"/>
              <a:lumOff val="60000"/>
            </a:schemeClr>
          </a:solidFill>
        </p:spPr>
        <p:txBody>
          <a:bodyPr wrap="square" rtlCol="0">
            <a:spAutoFit/>
          </a:bodyPr>
          <a:lstStyle/>
          <a:p>
            <a:r>
              <a:rPr lang="en-GB" dirty="0" smtClean="0">
                <a:latin typeface="Tahoma" panose="020B0604030504040204" pitchFamily="34" charset="0"/>
                <a:ea typeface="Tahoma" panose="020B0604030504040204" pitchFamily="34" charset="0"/>
                <a:cs typeface="Tahoma" panose="020B0604030504040204" pitchFamily="34" charset="0"/>
              </a:rPr>
              <a:t>Thank you, loving God</a:t>
            </a:r>
          </a:p>
          <a:p>
            <a:r>
              <a:rPr lang="en-GB" dirty="0">
                <a:latin typeface="Tahoma" panose="020B0604030504040204" pitchFamily="34" charset="0"/>
                <a:ea typeface="Tahoma" panose="020B0604030504040204" pitchFamily="34" charset="0"/>
                <a:cs typeface="Tahoma" panose="020B0604030504040204" pitchFamily="34" charset="0"/>
              </a:rPr>
              <a:t>f</a:t>
            </a:r>
            <a:r>
              <a:rPr lang="en-GB" dirty="0" smtClean="0">
                <a:latin typeface="Tahoma" panose="020B0604030504040204" pitchFamily="34" charset="0"/>
                <a:ea typeface="Tahoma" panose="020B0604030504040204" pitchFamily="34" charset="0"/>
                <a:cs typeface="Tahoma" panose="020B0604030504040204" pitchFamily="34" charset="0"/>
              </a:rPr>
              <a:t>or the gift of life</a:t>
            </a:r>
          </a:p>
          <a:p>
            <a:r>
              <a:rPr lang="en-GB" dirty="0">
                <a:latin typeface="Tahoma" panose="020B0604030504040204" pitchFamily="34" charset="0"/>
                <a:ea typeface="Tahoma" panose="020B0604030504040204" pitchFamily="34" charset="0"/>
                <a:cs typeface="Tahoma" panose="020B0604030504040204" pitchFamily="34" charset="0"/>
              </a:rPr>
              <a:t>f</a:t>
            </a:r>
            <a:r>
              <a:rPr lang="en-GB" dirty="0" smtClean="0">
                <a:latin typeface="Tahoma" panose="020B0604030504040204" pitchFamily="34" charset="0"/>
                <a:ea typeface="Tahoma" panose="020B0604030504040204" pitchFamily="34" charset="0"/>
                <a:cs typeface="Tahoma" panose="020B0604030504040204" pitchFamily="34" charset="0"/>
              </a:rPr>
              <a:t>or this wonderful world that we all share</a:t>
            </a:r>
          </a:p>
          <a:p>
            <a:r>
              <a:rPr lang="en-GB" dirty="0">
                <a:latin typeface="Tahoma" panose="020B0604030504040204" pitchFamily="34" charset="0"/>
                <a:ea typeface="Tahoma" panose="020B0604030504040204" pitchFamily="34" charset="0"/>
                <a:cs typeface="Tahoma" panose="020B0604030504040204" pitchFamily="34" charset="0"/>
              </a:rPr>
              <a:t>f</a:t>
            </a:r>
            <a:r>
              <a:rPr lang="en-GB" dirty="0" smtClean="0">
                <a:latin typeface="Tahoma" panose="020B0604030504040204" pitchFamily="34" charset="0"/>
                <a:ea typeface="Tahoma" panose="020B0604030504040204" pitchFamily="34" charset="0"/>
                <a:cs typeface="Tahoma" panose="020B0604030504040204" pitchFamily="34" charset="0"/>
              </a:rPr>
              <a:t>or the joy and love</a:t>
            </a:r>
          </a:p>
          <a:p>
            <a:r>
              <a:rPr lang="en-GB" dirty="0" smtClean="0">
                <a:latin typeface="Tahoma" panose="020B0604030504040204" pitchFamily="34" charset="0"/>
                <a:ea typeface="Tahoma" panose="020B0604030504040204" pitchFamily="34" charset="0"/>
                <a:cs typeface="Tahoma" panose="020B0604030504040204" pitchFamily="34" charset="0"/>
              </a:rPr>
              <a:t> and friendship</a:t>
            </a:r>
          </a:p>
          <a:p>
            <a:r>
              <a:rPr lang="en-GB" dirty="0">
                <a:latin typeface="Tahoma" panose="020B0604030504040204" pitchFamily="34" charset="0"/>
                <a:ea typeface="Tahoma" panose="020B0604030504040204" pitchFamily="34" charset="0"/>
                <a:cs typeface="Tahoma" panose="020B0604030504040204" pitchFamily="34" charset="0"/>
              </a:rPr>
              <a:t>f</a:t>
            </a:r>
            <a:r>
              <a:rPr lang="en-GB" dirty="0" smtClean="0">
                <a:latin typeface="Tahoma" panose="020B0604030504040204" pitchFamily="34" charset="0"/>
                <a:ea typeface="Tahoma" panose="020B0604030504040204" pitchFamily="34" charset="0"/>
                <a:cs typeface="Tahoma" panose="020B0604030504040204" pitchFamily="34" charset="0"/>
              </a:rPr>
              <a:t>or the challenge of helping to build your kingdom.</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7" name="TextBox 6"/>
          <p:cNvSpPr txBox="1"/>
          <p:nvPr/>
        </p:nvSpPr>
        <p:spPr>
          <a:xfrm>
            <a:off x="467544" y="3760588"/>
            <a:ext cx="3096344" cy="646331"/>
          </a:xfrm>
          <a:prstGeom prst="rect">
            <a:avLst/>
          </a:prstGeom>
          <a:solidFill>
            <a:schemeClr val="accent4">
              <a:lumMod val="40000"/>
              <a:lumOff val="60000"/>
            </a:schemeClr>
          </a:solidFill>
        </p:spPr>
        <p:txBody>
          <a:bodyPr wrap="square" rtlCol="0">
            <a:spAutoFit/>
          </a:bodyPr>
          <a:lstStyle/>
          <a:p>
            <a:pPr algn="ctr"/>
            <a:r>
              <a:rPr lang="en-GB" dirty="0" smtClean="0">
                <a:latin typeface="Tahoma" panose="020B0604030504040204" pitchFamily="34" charset="0"/>
                <a:ea typeface="Tahoma" panose="020B0604030504040204" pitchFamily="34" charset="0"/>
                <a:cs typeface="Tahoma" panose="020B0604030504040204" pitchFamily="34" charset="0"/>
              </a:rPr>
              <a:t>Please share your </a:t>
            </a:r>
          </a:p>
          <a:p>
            <a:pPr algn="ctr"/>
            <a:r>
              <a:rPr lang="en-GB" dirty="0" smtClean="0">
                <a:latin typeface="Tahoma" panose="020B0604030504040204" pitchFamily="34" charset="0"/>
                <a:ea typeface="Tahoma" panose="020B0604030504040204" pitchFamily="34" charset="0"/>
                <a:cs typeface="Tahoma" panose="020B0604030504040204" pitchFamily="34" charset="0"/>
              </a:rPr>
              <a:t>own prayers</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9" name="TextBox 8"/>
          <p:cNvSpPr txBox="1"/>
          <p:nvPr/>
        </p:nvSpPr>
        <p:spPr>
          <a:xfrm>
            <a:off x="467544" y="4644913"/>
            <a:ext cx="3024336" cy="1754326"/>
          </a:xfrm>
          <a:prstGeom prst="rect">
            <a:avLst/>
          </a:prstGeom>
          <a:solidFill>
            <a:schemeClr val="accent4">
              <a:lumMod val="40000"/>
              <a:lumOff val="60000"/>
            </a:schemeClr>
          </a:solidFill>
        </p:spPr>
        <p:txBody>
          <a:bodyPr wrap="square" rtlCol="0">
            <a:spAutoFit/>
          </a:bodyPr>
          <a:lstStyle/>
          <a:p>
            <a:r>
              <a:rPr lang="en-GB" dirty="0" smtClean="0">
                <a:latin typeface="Tahoma" panose="020B0604030504040204" pitchFamily="34" charset="0"/>
                <a:ea typeface="Tahoma" panose="020B0604030504040204" pitchFamily="34" charset="0"/>
                <a:cs typeface="Tahoma" panose="020B0604030504040204" pitchFamily="34" charset="0"/>
              </a:rPr>
              <a:t>Renew our hope for a world free from the cruelty and evil of war,</a:t>
            </a:r>
          </a:p>
          <a:p>
            <a:r>
              <a:rPr lang="en-GB" dirty="0" smtClean="0">
                <a:latin typeface="Tahoma" panose="020B0604030504040204" pitchFamily="34" charset="0"/>
                <a:ea typeface="Tahoma" panose="020B0604030504040204" pitchFamily="34" charset="0"/>
                <a:cs typeface="Tahoma" panose="020B0604030504040204" pitchFamily="34" charset="0"/>
              </a:rPr>
              <a:t>So that we may all come to share in God’s peace and justice.</a:t>
            </a:r>
            <a:endParaRPr lang="en-GB"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050559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5784" y="548680"/>
            <a:ext cx="4568622" cy="5688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887044" y="1628800"/>
            <a:ext cx="3960440" cy="4247317"/>
          </a:xfrm>
          <a:prstGeom prst="rect">
            <a:avLst/>
          </a:prstGeom>
          <a:solidFill>
            <a:schemeClr val="accent4">
              <a:lumMod val="40000"/>
              <a:lumOff val="60000"/>
            </a:schemeClr>
          </a:solidFill>
        </p:spPr>
        <p:txBody>
          <a:bodyPr wrap="square" rtlCol="0">
            <a:spAutoFit/>
          </a:bodyPr>
          <a:lstStyle/>
          <a:p>
            <a:pPr algn="ctr"/>
            <a:endParaRPr lang="en-GB" dirty="0" smtClean="0">
              <a:latin typeface="Tahoma" panose="020B0604030504040204" pitchFamily="34" charset="0"/>
              <a:ea typeface="Tahoma" panose="020B0604030504040204" pitchFamily="34" charset="0"/>
              <a:cs typeface="Tahoma" panose="020B0604030504040204" pitchFamily="34" charset="0"/>
            </a:endParaRPr>
          </a:p>
          <a:p>
            <a:pPr algn="ctr"/>
            <a:r>
              <a:rPr lang="en-GB" dirty="0" smtClean="0">
                <a:latin typeface="Tahoma" panose="020B0604030504040204" pitchFamily="34" charset="0"/>
                <a:ea typeface="Tahoma" panose="020B0604030504040204" pitchFamily="34" charset="0"/>
                <a:cs typeface="Tahoma" panose="020B0604030504040204" pitchFamily="34" charset="0"/>
              </a:rPr>
              <a:t>The blessing of the God of Sarah</a:t>
            </a:r>
          </a:p>
          <a:p>
            <a:pPr algn="ctr"/>
            <a:r>
              <a:rPr lang="en-GB" dirty="0" smtClean="0">
                <a:latin typeface="Tahoma" panose="020B0604030504040204" pitchFamily="34" charset="0"/>
                <a:ea typeface="Tahoma" panose="020B0604030504040204" pitchFamily="34" charset="0"/>
                <a:cs typeface="Tahoma" panose="020B0604030504040204" pitchFamily="34" charset="0"/>
              </a:rPr>
              <a:t>and of Abraham,</a:t>
            </a:r>
          </a:p>
          <a:p>
            <a:pPr algn="ctr"/>
            <a:endParaRPr lang="en-GB" dirty="0" smtClean="0">
              <a:latin typeface="Tahoma" panose="020B0604030504040204" pitchFamily="34" charset="0"/>
              <a:ea typeface="Tahoma" panose="020B0604030504040204" pitchFamily="34" charset="0"/>
              <a:cs typeface="Tahoma" panose="020B0604030504040204" pitchFamily="34" charset="0"/>
            </a:endParaRPr>
          </a:p>
          <a:p>
            <a:pPr algn="ctr"/>
            <a:r>
              <a:rPr lang="en-GB" dirty="0" smtClean="0">
                <a:latin typeface="Tahoma" panose="020B0604030504040204" pitchFamily="34" charset="0"/>
                <a:ea typeface="Tahoma" panose="020B0604030504040204" pitchFamily="34" charset="0"/>
                <a:cs typeface="Tahoma" panose="020B0604030504040204" pitchFamily="34" charset="0"/>
              </a:rPr>
              <a:t>The blessing of the </a:t>
            </a:r>
            <a:r>
              <a:rPr lang="en-GB" dirty="0">
                <a:latin typeface="Tahoma" panose="020B0604030504040204" pitchFamily="34" charset="0"/>
                <a:ea typeface="Tahoma" panose="020B0604030504040204" pitchFamily="34" charset="0"/>
                <a:cs typeface="Tahoma" panose="020B0604030504040204" pitchFamily="34" charset="0"/>
              </a:rPr>
              <a:t>S</a:t>
            </a:r>
            <a:r>
              <a:rPr lang="en-GB" dirty="0" smtClean="0">
                <a:latin typeface="Tahoma" panose="020B0604030504040204" pitchFamily="34" charset="0"/>
                <a:ea typeface="Tahoma" panose="020B0604030504040204" pitchFamily="34" charset="0"/>
                <a:cs typeface="Tahoma" panose="020B0604030504040204" pitchFamily="34" charset="0"/>
              </a:rPr>
              <a:t>on,</a:t>
            </a:r>
          </a:p>
          <a:p>
            <a:pPr algn="ctr"/>
            <a:r>
              <a:rPr lang="en-GB" dirty="0">
                <a:latin typeface="Tahoma" panose="020B0604030504040204" pitchFamily="34" charset="0"/>
                <a:ea typeface="Tahoma" panose="020B0604030504040204" pitchFamily="34" charset="0"/>
                <a:cs typeface="Tahoma" panose="020B0604030504040204" pitchFamily="34" charset="0"/>
              </a:rPr>
              <a:t>b</a:t>
            </a:r>
            <a:r>
              <a:rPr lang="en-GB" dirty="0" smtClean="0">
                <a:latin typeface="Tahoma" panose="020B0604030504040204" pitchFamily="34" charset="0"/>
                <a:ea typeface="Tahoma" panose="020B0604030504040204" pitchFamily="34" charset="0"/>
                <a:cs typeface="Tahoma" panose="020B0604030504040204" pitchFamily="34" charset="0"/>
              </a:rPr>
              <a:t>orn of the woman Mary,</a:t>
            </a:r>
          </a:p>
          <a:p>
            <a:pPr algn="ctr"/>
            <a:endParaRPr lang="en-GB" dirty="0" smtClean="0">
              <a:latin typeface="Tahoma" panose="020B0604030504040204" pitchFamily="34" charset="0"/>
              <a:ea typeface="Tahoma" panose="020B0604030504040204" pitchFamily="34" charset="0"/>
              <a:cs typeface="Tahoma" panose="020B0604030504040204" pitchFamily="34" charset="0"/>
            </a:endParaRPr>
          </a:p>
          <a:p>
            <a:pPr algn="ctr"/>
            <a:r>
              <a:rPr lang="en-GB" dirty="0">
                <a:latin typeface="Tahoma" panose="020B0604030504040204" pitchFamily="34" charset="0"/>
                <a:ea typeface="Tahoma" panose="020B0604030504040204" pitchFamily="34" charset="0"/>
                <a:cs typeface="Tahoma" panose="020B0604030504040204" pitchFamily="34" charset="0"/>
              </a:rPr>
              <a:t>t</a:t>
            </a:r>
            <a:r>
              <a:rPr lang="en-GB" dirty="0" smtClean="0">
                <a:latin typeface="Tahoma" panose="020B0604030504040204" pitchFamily="34" charset="0"/>
                <a:ea typeface="Tahoma" panose="020B0604030504040204" pitchFamily="34" charset="0"/>
                <a:cs typeface="Tahoma" panose="020B0604030504040204" pitchFamily="34" charset="0"/>
              </a:rPr>
              <a:t>he blessing of the Holy Spirit, who broods over us</a:t>
            </a:r>
          </a:p>
          <a:p>
            <a:pPr algn="ctr"/>
            <a:r>
              <a:rPr lang="en-GB" dirty="0" smtClean="0">
                <a:latin typeface="Tahoma" panose="020B0604030504040204" pitchFamily="34" charset="0"/>
                <a:ea typeface="Tahoma" panose="020B0604030504040204" pitchFamily="34" charset="0"/>
                <a:cs typeface="Tahoma" panose="020B0604030504040204" pitchFamily="34" charset="0"/>
              </a:rPr>
              <a:t>as a mother over her children,</a:t>
            </a:r>
          </a:p>
          <a:p>
            <a:pPr algn="ctr"/>
            <a:endParaRPr lang="en-GB" dirty="0" smtClean="0">
              <a:latin typeface="Tahoma" panose="020B0604030504040204" pitchFamily="34" charset="0"/>
              <a:ea typeface="Tahoma" panose="020B0604030504040204" pitchFamily="34" charset="0"/>
              <a:cs typeface="Tahoma" panose="020B0604030504040204" pitchFamily="34" charset="0"/>
            </a:endParaRPr>
          </a:p>
          <a:p>
            <a:pPr algn="ctr"/>
            <a:r>
              <a:rPr lang="en-GB" dirty="0">
                <a:latin typeface="Tahoma" panose="020B0604030504040204" pitchFamily="34" charset="0"/>
                <a:ea typeface="Tahoma" panose="020B0604030504040204" pitchFamily="34" charset="0"/>
                <a:cs typeface="Tahoma" panose="020B0604030504040204" pitchFamily="34" charset="0"/>
              </a:rPr>
              <a:t>b</a:t>
            </a:r>
            <a:r>
              <a:rPr lang="en-GB" dirty="0" smtClean="0">
                <a:latin typeface="Tahoma" panose="020B0604030504040204" pitchFamily="34" charset="0"/>
                <a:ea typeface="Tahoma" panose="020B0604030504040204" pitchFamily="34" charset="0"/>
                <a:cs typeface="Tahoma" panose="020B0604030504040204" pitchFamily="34" charset="0"/>
              </a:rPr>
              <a:t>e with us all,</a:t>
            </a:r>
          </a:p>
          <a:p>
            <a:pPr algn="ctr"/>
            <a:r>
              <a:rPr lang="en-GB" dirty="0" smtClean="0">
                <a:latin typeface="Tahoma" panose="020B0604030504040204" pitchFamily="34" charset="0"/>
                <a:ea typeface="Tahoma" panose="020B0604030504040204" pitchFamily="34" charset="0"/>
                <a:cs typeface="Tahoma" panose="020B0604030504040204" pitchFamily="34" charset="0"/>
              </a:rPr>
              <a:t>Amen</a:t>
            </a:r>
          </a:p>
          <a:p>
            <a:pPr algn="ctr"/>
            <a:endParaRPr lang="en-GB" dirty="0" smtClean="0"/>
          </a:p>
          <a:p>
            <a:endParaRPr lang="en-GB" dirty="0"/>
          </a:p>
        </p:txBody>
      </p:sp>
      <p:sp>
        <p:nvSpPr>
          <p:cNvPr id="3" name="TextBox 2"/>
          <p:cNvSpPr txBox="1"/>
          <p:nvPr/>
        </p:nvSpPr>
        <p:spPr>
          <a:xfrm>
            <a:off x="4887044" y="560815"/>
            <a:ext cx="3861420" cy="400110"/>
          </a:xfrm>
          <a:prstGeom prst="rect">
            <a:avLst/>
          </a:prstGeom>
          <a:solidFill>
            <a:schemeClr val="accent4">
              <a:lumMod val="40000"/>
              <a:lumOff val="60000"/>
            </a:schemeClr>
          </a:solidFill>
        </p:spPr>
        <p:txBody>
          <a:bodyPr wrap="square" rtlCol="0">
            <a:spAutoFit/>
          </a:bodyPr>
          <a:lstStyle/>
          <a:p>
            <a:pPr algn="ctr"/>
            <a:r>
              <a:rPr lang="en-GB" sz="2000" dirty="0" smtClean="0">
                <a:latin typeface="Tahoma" panose="020B0604030504040204" pitchFamily="34" charset="0"/>
                <a:ea typeface="Tahoma" panose="020B0604030504040204" pitchFamily="34" charset="0"/>
                <a:cs typeface="Tahoma" panose="020B0604030504040204" pitchFamily="34" charset="0"/>
              </a:rPr>
              <a:t>Blessing</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461232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511" y="112540"/>
            <a:ext cx="8869493" cy="6652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19387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IMG_143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1188" y="260350"/>
            <a:ext cx="8137525" cy="6100763"/>
          </a:xfrm>
          <a:prstGeom prst="rect">
            <a:avLst/>
          </a:prstGeom>
          <a:noFill/>
          <a:ln w="9525">
            <a:noFill/>
            <a:miter lim="800000"/>
            <a:headEnd/>
            <a:tailEnd/>
          </a:ln>
        </p:spPr>
      </p:pic>
      <p:sp>
        <p:nvSpPr>
          <p:cNvPr id="3" name="TextBox 2"/>
          <p:cNvSpPr txBox="1"/>
          <p:nvPr/>
        </p:nvSpPr>
        <p:spPr>
          <a:xfrm>
            <a:off x="1259632" y="692696"/>
            <a:ext cx="4435830" cy="400110"/>
          </a:xfrm>
          <a:prstGeom prst="rect">
            <a:avLst/>
          </a:prstGeom>
          <a:noFill/>
        </p:spPr>
        <p:txBody>
          <a:bodyPr wrap="none" rtlCol="0">
            <a:spAutoFit/>
          </a:bodyPr>
          <a:lstStyle/>
          <a:p>
            <a:r>
              <a:rPr lang="en-GB" sz="2000" b="1" dirty="0" smtClean="0">
                <a:latin typeface="Tahoma" panose="020B0604030504040204" pitchFamily="34" charset="0"/>
                <a:ea typeface="Tahoma" panose="020B0604030504040204" pitchFamily="34" charset="0"/>
                <a:cs typeface="Tahoma" panose="020B0604030504040204" pitchFamily="34" charset="0"/>
              </a:rPr>
              <a:t>Wi’am Conflict Resolution Centre</a:t>
            </a:r>
            <a:endParaRPr lang="en-GB" sz="2000" b="1"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1031" y="908720"/>
            <a:ext cx="8424937" cy="5616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31031" y="364014"/>
            <a:ext cx="5029231" cy="400110"/>
          </a:xfrm>
          <a:prstGeom prst="rect">
            <a:avLst/>
          </a:prstGeom>
          <a:solidFill>
            <a:schemeClr val="accent4">
              <a:lumMod val="40000"/>
              <a:lumOff val="60000"/>
            </a:schemeClr>
          </a:solidFill>
        </p:spPr>
        <p:txBody>
          <a:bodyPr wrap="square" rtlCol="0">
            <a:spAutoFit/>
          </a:bodyPr>
          <a:lstStyle/>
          <a:p>
            <a:r>
              <a:rPr lang="en-GB" sz="2000" dirty="0" smtClean="0">
                <a:latin typeface="Tahoma" panose="020B0604030504040204" pitchFamily="34" charset="0"/>
                <a:ea typeface="Tahoma" panose="020B0604030504040204" pitchFamily="34" charset="0"/>
                <a:cs typeface="Tahoma" panose="020B0604030504040204" pitchFamily="34" charset="0"/>
              </a:rPr>
              <a:t>  The </a:t>
            </a:r>
            <a:r>
              <a:rPr lang="en-GB" sz="2000" dirty="0">
                <a:latin typeface="Tahoma" panose="020B0604030504040204" pitchFamily="34" charset="0"/>
                <a:ea typeface="Tahoma" panose="020B0604030504040204" pitchFamily="34" charset="0"/>
                <a:cs typeface="Tahoma" panose="020B0604030504040204" pitchFamily="34" charset="0"/>
              </a:rPr>
              <a:t>O</a:t>
            </a:r>
            <a:r>
              <a:rPr lang="en-GB" sz="2000" dirty="0" smtClean="0">
                <a:latin typeface="Tahoma" panose="020B0604030504040204" pitchFamily="34" charset="0"/>
                <a:ea typeface="Tahoma" panose="020B0604030504040204" pitchFamily="34" charset="0"/>
                <a:cs typeface="Tahoma" panose="020B0604030504040204" pitchFamily="34" charset="0"/>
              </a:rPr>
              <a:t>ccupation = Creeping annexation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994511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nn\Downloads\image001 (1).png"/>
          <p:cNvPicPr>
            <a:picLocks noChangeAspect="1" noChangeArrowheads="1"/>
          </p:cNvPicPr>
          <p:nvPr/>
        </p:nvPicPr>
        <p:blipFill>
          <a:blip r:embed="rId2" cstate="print"/>
          <a:srcRect/>
          <a:stretch>
            <a:fillRect/>
          </a:stretch>
        </p:blipFill>
        <p:spPr bwMode="auto">
          <a:xfrm>
            <a:off x="3851920" y="0"/>
            <a:ext cx="4966540" cy="2887273"/>
          </a:xfrm>
          <a:prstGeom prst="rect">
            <a:avLst/>
          </a:prstGeom>
          <a:noFill/>
        </p:spPr>
      </p:pic>
      <p:sp>
        <p:nvSpPr>
          <p:cNvPr id="2052" name="AutoShape 4" descr="Image result for antonio guterres phot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054" name="AutoShape 6" descr="Image result for antonio guterres phot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056" name="AutoShape 8" descr="Image result for antonio guterres phot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058" name="AutoShape 10" descr="Image result for antonio guterres phot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2060" name="Picture 12" descr="United Nations Secretary-General António Guterres"/>
          <p:cNvPicPr>
            <a:picLocks noChangeAspect="1" noChangeArrowheads="1"/>
          </p:cNvPicPr>
          <p:nvPr/>
        </p:nvPicPr>
        <p:blipFill>
          <a:blip r:embed="rId3" cstate="print"/>
          <a:srcRect/>
          <a:stretch>
            <a:fillRect/>
          </a:stretch>
        </p:blipFill>
        <p:spPr bwMode="auto">
          <a:xfrm>
            <a:off x="683568" y="1268760"/>
            <a:ext cx="2271704" cy="3384376"/>
          </a:xfrm>
          <a:prstGeom prst="rect">
            <a:avLst/>
          </a:prstGeom>
          <a:noFill/>
        </p:spPr>
      </p:pic>
      <p:sp>
        <p:nvSpPr>
          <p:cNvPr id="8" name="TextBox 7"/>
          <p:cNvSpPr txBox="1"/>
          <p:nvPr/>
        </p:nvSpPr>
        <p:spPr>
          <a:xfrm>
            <a:off x="3309737" y="3002150"/>
            <a:ext cx="5544615" cy="3139321"/>
          </a:xfrm>
          <a:prstGeom prst="rect">
            <a:avLst/>
          </a:prstGeom>
          <a:solidFill>
            <a:schemeClr val="accent4">
              <a:lumMod val="40000"/>
              <a:lumOff val="60000"/>
            </a:schemeClr>
          </a:solidFill>
        </p:spPr>
        <p:txBody>
          <a:bodyPr wrap="square" rtlCol="0">
            <a:spAutoFit/>
          </a:bodyPr>
          <a:lstStyle/>
          <a:p>
            <a:endParaRPr lang="en-GB" dirty="0" smtClean="0">
              <a:latin typeface="Tahoma" panose="020B0604030504040204" pitchFamily="34" charset="0"/>
              <a:ea typeface="Tahoma" panose="020B0604030504040204" pitchFamily="34" charset="0"/>
              <a:cs typeface="Tahoma" panose="020B0604030504040204" pitchFamily="34" charset="0"/>
            </a:endParaRPr>
          </a:p>
          <a:p>
            <a:r>
              <a:rPr lang="en-GB" dirty="0" smtClean="0">
                <a:latin typeface="Tahoma" panose="020B0604030504040204" pitchFamily="34" charset="0"/>
                <a:ea typeface="Tahoma" panose="020B0604030504040204" pitchFamily="34" charset="0"/>
                <a:cs typeface="Tahoma" panose="020B0604030504040204" pitchFamily="34" charset="0"/>
              </a:rPr>
              <a:t> </a:t>
            </a:r>
            <a:r>
              <a:rPr lang="en-GB" sz="2000" dirty="0" smtClean="0">
                <a:latin typeface="Tahoma" panose="020B0604030504040204" pitchFamily="34" charset="0"/>
                <a:ea typeface="Tahoma" panose="020B0604030504040204" pitchFamily="34" charset="0"/>
                <a:cs typeface="Tahoma" panose="020B0604030504040204" pitchFamily="34" charset="0"/>
              </a:rPr>
              <a:t>"If implemented, annexation would constitute a most serious violation of international law, grievously harm the prospect of a two-state solution and undercut the possibilities of a renewal of negotiations," Guterres told the UN Security Council.</a:t>
            </a:r>
          </a:p>
          <a:p>
            <a:r>
              <a:rPr lang="en-GB" sz="2000" dirty="0" smtClean="0">
                <a:latin typeface="Tahoma" panose="020B0604030504040204" pitchFamily="34" charset="0"/>
                <a:ea typeface="Tahoma" panose="020B0604030504040204" pitchFamily="34" charset="0"/>
                <a:cs typeface="Tahoma" panose="020B0604030504040204" pitchFamily="34" charset="0"/>
              </a:rPr>
              <a:t> </a:t>
            </a:r>
          </a:p>
          <a:p>
            <a:r>
              <a:rPr lang="en-GB" sz="2000" dirty="0" smtClean="0">
                <a:latin typeface="Tahoma" panose="020B0604030504040204" pitchFamily="34" charset="0"/>
                <a:ea typeface="Tahoma" panose="020B0604030504040204" pitchFamily="34" charset="0"/>
                <a:cs typeface="Tahoma" panose="020B0604030504040204" pitchFamily="34" charset="0"/>
              </a:rPr>
              <a:t>"I call on the Israeli government to abandon its annexation plans.“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2" name="TextBox 1"/>
          <p:cNvSpPr txBox="1"/>
          <p:nvPr/>
        </p:nvSpPr>
        <p:spPr>
          <a:xfrm>
            <a:off x="5724128" y="6093296"/>
            <a:ext cx="253596" cy="369332"/>
          </a:xfrm>
          <a:prstGeom prst="rect">
            <a:avLst/>
          </a:prstGeom>
          <a:noFill/>
        </p:spPr>
        <p:txBody>
          <a:bodyPr wrap="none" rtlCol="0">
            <a:spAutoFit/>
          </a:bodyPr>
          <a:lstStyle/>
          <a:p>
            <a:r>
              <a:rPr lang="en-GB" dirty="0" smtClean="0"/>
              <a:t> </a:t>
            </a:r>
            <a:endParaRPr lang="en-GB" dirty="0"/>
          </a:p>
        </p:txBody>
      </p:sp>
      <p:sp>
        <p:nvSpPr>
          <p:cNvPr id="3" name="TextBox 2"/>
          <p:cNvSpPr txBox="1"/>
          <p:nvPr/>
        </p:nvSpPr>
        <p:spPr>
          <a:xfrm>
            <a:off x="155575" y="4834026"/>
            <a:ext cx="2799697" cy="738664"/>
          </a:xfrm>
          <a:prstGeom prst="rect">
            <a:avLst/>
          </a:prstGeom>
          <a:noFill/>
        </p:spPr>
        <p:txBody>
          <a:bodyPr wrap="square" rtlCol="0">
            <a:spAutoFit/>
          </a:bodyPr>
          <a:lstStyle/>
          <a:p>
            <a:pPr algn="ctr"/>
            <a:r>
              <a:rPr lang="en-GB" sz="1400" dirty="0" smtClean="0">
                <a:latin typeface="Tahoma" panose="020B0604030504040204" pitchFamily="34" charset="0"/>
                <a:ea typeface="Tahoma" panose="020B0604030504040204" pitchFamily="34" charset="0"/>
                <a:cs typeface="Tahoma" panose="020B0604030504040204" pitchFamily="34" charset="0"/>
              </a:rPr>
              <a:t>Antonio Guterres</a:t>
            </a:r>
          </a:p>
          <a:p>
            <a:pPr algn="ctr"/>
            <a:r>
              <a:rPr lang="en-GB" sz="1400" dirty="0" smtClean="0">
                <a:latin typeface="Tahoma" panose="020B0604030504040204" pitchFamily="34" charset="0"/>
                <a:ea typeface="Tahoma" panose="020B0604030504040204" pitchFamily="34" charset="0"/>
                <a:cs typeface="Tahoma" panose="020B0604030504040204" pitchFamily="34" charset="0"/>
              </a:rPr>
              <a:t>Secretary General </a:t>
            </a:r>
          </a:p>
          <a:p>
            <a:pPr algn="ctr"/>
            <a:r>
              <a:rPr lang="en-GB" sz="1400" dirty="0" smtClean="0">
                <a:latin typeface="Tahoma" panose="020B0604030504040204" pitchFamily="34" charset="0"/>
                <a:ea typeface="Tahoma" panose="020B0604030504040204" pitchFamily="34" charset="0"/>
                <a:cs typeface="Tahoma" panose="020B0604030504040204" pitchFamily="34" charset="0"/>
              </a:rPr>
              <a:t>of the United Nations</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AutoShape 1" descr="https://ci3.googleusercontent.com/proxy/IAkhl6EbYbQYD9J_1Dc6N_HPU5Z488DnGcKcnWpOKuYmchAYVxkuaNLcLza-a4lma2s9ti4CdivC6ngcOg6DxsKIfQSj1jUPE23T-RPW6SSIBxsEZEVz9o7f4AeRul4zwq6JNmxjsa05TVZzHfERYYI-=s0-d-e1-ft#https://ipmcdn.avast.com/images/icons/icon-envelope-tick-round-orange-animated-no-repeat-v1.gif"/>
          <p:cNvSpPr>
            <a:spLocks noChangeAspect="1" noChangeArrowheads="1"/>
          </p:cNvSpPr>
          <p:nvPr/>
        </p:nvSpPr>
        <p:spPr bwMode="auto">
          <a:xfrm>
            <a:off x="0" y="0"/>
            <a:ext cx="438150" cy="276225"/>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2290" name="AutoShape 2" descr="https://ssl.gstatic.com/ui/v1/icons/mail/no_photo.png"/>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2291" name="Rectangle 3">
            <a:hlinkClick r:id="rId2"/>
          </p:cNvPr>
          <p:cNvSpPr>
            <a:spLocks noChangeArrowheads="1"/>
          </p:cNvSpPr>
          <p:nvPr/>
        </p:nvSpPr>
        <p:spPr bwMode="auto">
          <a:xfrm>
            <a:off x="0" y="0"/>
            <a:ext cx="6724650" cy="0"/>
          </a:xfrm>
          <a:prstGeom prst="rect">
            <a:avLst/>
          </a:prstGeom>
          <a:solidFill>
            <a:srgbClr val="FFFFFF"/>
          </a:solidFill>
          <a:ln w="9525">
            <a:noFill/>
            <a:miter lim="800000"/>
            <a:headEnd/>
            <a:tailEnd/>
          </a:ln>
          <a:effectLst/>
        </p:spPr>
        <p:txBody>
          <a:bodyPr vert="horz" wrap="square" lIns="91440" tIns="45720" rIns="91440" bIns="45720" numCol="1" anchor="b"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29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 name="Rectangle 1"/>
          <p:cNvSpPr/>
          <p:nvPr/>
        </p:nvSpPr>
        <p:spPr>
          <a:xfrm>
            <a:off x="4078486" y="548680"/>
            <a:ext cx="4896544" cy="5632311"/>
          </a:xfrm>
          <a:prstGeom prst="rect">
            <a:avLst/>
          </a:prstGeom>
          <a:solidFill>
            <a:schemeClr val="accent4">
              <a:lumMod val="40000"/>
              <a:lumOff val="60000"/>
            </a:schemeClr>
          </a:solidFill>
        </p:spPr>
        <p:txBody>
          <a:bodyPr wrap="square">
            <a:spAutoFit/>
          </a:bodyPr>
          <a:lstStyle/>
          <a:p>
            <a:r>
              <a:rPr lang="en-GB" b="1" dirty="0" smtClean="0">
                <a:latin typeface="Tahoma" panose="020B0604030504040204" pitchFamily="34" charset="0"/>
                <a:ea typeface="Tahoma" panose="020B0604030504040204" pitchFamily="34" charset="0"/>
                <a:cs typeface="Tahoma" panose="020B0604030504040204" pitchFamily="34" charset="0"/>
              </a:rPr>
              <a:t>Bishop Declan </a:t>
            </a:r>
            <a:r>
              <a:rPr lang="en-GB" b="1" dirty="0">
                <a:latin typeface="Tahoma" panose="020B0604030504040204" pitchFamily="34" charset="0"/>
                <a:ea typeface="Tahoma" panose="020B0604030504040204" pitchFamily="34" charset="0"/>
                <a:cs typeface="Tahoma" panose="020B0604030504040204" pitchFamily="34" charset="0"/>
              </a:rPr>
              <a:t>Lang </a:t>
            </a:r>
            <a:r>
              <a:rPr lang="en-GB" b="1" dirty="0" smtClean="0">
                <a:latin typeface="Tahoma" panose="020B0604030504040204" pitchFamily="34" charset="0"/>
                <a:ea typeface="Tahoma" panose="020B0604030504040204" pitchFamily="34" charset="0"/>
                <a:cs typeface="Tahoma" panose="020B0604030504040204" pitchFamily="34" charset="0"/>
              </a:rPr>
              <a:t>(RC)and Bishop Christopher Chessun (CE):</a:t>
            </a:r>
            <a:endParaRPr lang="en-GB" b="1" dirty="0">
              <a:latin typeface="Tahoma" panose="020B0604030504040204" pitchFamily="34" charset="0"/>
              <a:ea typeface="Tahoma" panose="020B0604030504040204" pitchFamily="34" charset="0"/>
              <a:cs typeface="Tahoma" panose="020B0604030504040204" pitchFamily="34" charset="0"/>
            </a:endParaRPr>
          </a:p>
          <a:p>
            <a:endParaRPr lang="en-GB" dirty="0" smtClean="0">
              <a:latin typeface="Tahoma" panose="020B0604030504040204" pitchFamily="34" charset="0"/>
              <a:ea typeface="Tahoma" panose="020B0604030504040204" pitchFamily="34" charset="0"/>
              <a:cs typeface="Tahoma" panose="020B0604030504040204" pitchFamily="34" charset="0"/>
            </a:endParaRPr>
          </a:p>
          <a:p>
            <a:r>
              <a:rPr lang="en-GB" dirty="0" smtClean="0">
                <a:latin typeface="Tahoma" panose="020B0604030504040204" pitchFamily="34" charset="0"/>
                <a:ea typeface="Tahoma" panose="020B0604030504040204" pitchFamily="34" charset="0"/>
                <a:cs typeface="Tahoma" panose="020B0604030504040204" pitchFamily="34" charset="0"/>
              </a:rPr>
              <a:t>"</a:t>
            </a:r>
            <a:r>
              <a:rPr lang="en-GB" dirty="0">
                <a:latin typeface="Tahoma" panose="020B0604030504040204" pitchFamily="34" charset="0"/>
                <a:ea typeface="Tahoma" panose="020B0604030504040204" pitchFamily="34" charset="0"/>
                <a:cs typeface="Tahoma" panose="020B0604030504040204" pitchFamily="34" charset="0"/>
              </a:rPr>
              <a:t>From our dialogue with communities in the Holy Land, we know first-hand that the situation is rapidly deteriorating. Annexation would only bring more conflict, suffering and division.</a:t>
            </a:r>
          </a:p>
          <a:p>
            <a:endParaRPr lang="en-GB" dirty="0">
              <a:latin typeface="Tahoma" panose="020B0604030504040204" pitchFamily="34" charset="0"/>
              <a:ea typeface="Tahoma" panose="020B0604030504040204" pitchFamily="34" charset="0"/>
              <a:cs typeface="Tahoma" panose="020B0604030504040204" pitchFamily="34" charset="0"/>
            </a:endParaRPr>
          </a:p>
          <a:p>
            <a:r>
              <a:rPr lang="en-GB" dirty="0">
                <a:latin typeface="Tahoma" panose="020B0604030504040204" pitchFamily="34" charset="0"/>
                <a:ea typeface="Tahoma" panose="020B0604030504040204" pitchFamily="34" charset="0"/>
                <a:cs typeface="Tahoma" panose="020B0604030504040204" pitchFamily="34" charset="0"/>
              </a:rPr>
              <a:t>"The UK Government has a duty to act and to do everything possible to dissuade the Government of Israel from annexing the West Bank in violation of international law.</a:t>
            </a:r>
          </a:p>
          <a:p>
            <a:endParaRPr lang="en-GB" dirty="0">
              <a:latin typeface="Tahoma" panose="020B0604030504040204" pitchFamily="34" charset="0"/>
              <a:ea typeface="Tahoma" panose="020B0604030504040204" pitchFamily="34" charset="0"/>
              <a:cs typeface="Tahoma" panose="020B0604030504040204" pitchFamily="34" charset="0"/>
            </a:endParaRPr>
          </a:p>
          <a:p>
            <a:r>
              <a:rPr lang="en-GB" dirty="0">
                <a:latin typeface="Tahoma" panose="020B0604030504040204" pitchFamily="34" charset="0"/>
                <a:ea typeface="Tahoma" panose="020B0604030504040204" pitchFamily="34" charset="0"/>
                <a:cs typeface="Tahoma" panose="020B0604030504040204" pitchFamily="34" charset="0"/>
              </a:rPr>
              <a:t>"This week we have made representations to the government and senior parliamentarians about the situation. Alongside other churches and faith groups we will continue to work on this fundamental question of justice and peace.</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4578" y="548680"/>
            <a:ext cx="3701032" cy="5544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843808" y="260648"/>
            <a:ext cx="3312368" cy="1679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611560" y="2780928"/>
            <a:ext cx="8064896" cy="3139321"/>
          </a:xfrm>
          <a:prstGeom prst="rect">
            <a:avLst/>
          </a:prstGeom>
          <a:solidFill>
            <a:schemeClr val="accent4">
              <a:lumMod val="40000"/>
              <a:lumOff val="60000"/>
            </a:schemeClr>
          </a:solidFill>
        </p:spPr>
        <p:txBody>
          <a:bodyPr wrap="square">
            <a:spAutoFit/>
          </a:bodyPr>
          <a:lstStyle/>
          <a:p>
            <a:pPr algn="ctr"/>
            <a:r>
              <a:rPr lang="en-GB" dirty="0">
                <a:latin typeface="Tahoma" panose="020B0604030504040204" pitchFamily="34" charset="0"/>
                <a:ea typeface="Tahoma" panose="020B0604030504040204" pitchFamily="34" charset="0"/>
                <a:cs typeface="Tahoma" panose="020B0604030504040204" pitchFamily="34" charset="0"/>
              </a:rPr>
              <a:t>Pax Christi International vehemently opposes Israel’s plan to annex any area of the West Bank including the Jordan Valley. </a:t>
            </a:r>
            <a:endParaRPr lang="en-GB" dirty="0" smtClean="0">
              <a:latin typeface="Tahoma" panose="020B0604030504040204" pitchFamily="34" charset="0"/>
              <a:ea typeface="Tahoma" panose="020B0604030504040204" pitchFamily="34" charset="0"/>
              <a:cs typeface="Tahoma" panose="020B0604030504040204" pitchFamily="34" charset="0"/>
            </a:endParaRPr>
          </a:p>
          <a:p>
            <a:pPr algn="ctr"/>
            <a:endParaRPr lang="en-GB" dirty="0">
              <a:latin typeface="Tahoma" panose="020B0604030504040204" pitchFamily="34" charset="0"/>
              <a:ea typeface="Tahoma" panose="020B0604030504040204" pitchFamily="34" charset="0"/>
              <a:cs typeface="Tahoma" panose="020B0604030504040204" pitchFamily="34" charset="0"/>
            </a:endParaRPr>
          </a:p>
          <a:p>
            <a:pPr algn="ctr"/>
            <a:r>
              <a:rPr lang="en-GB" dirty="0" smtClean="0">
                <a:latin typeface="Tahoma" panose="020B0604030504040204" pitchFamily="34" charset="0"/>
                <a:ea typeface="Tahoma" panose="020B0604030504040204" pitchFamily="34" charset="0"/>
                <a:cs typeface="Tahoma" panose="020B0604030504040204" pitchFamily="34" charset="0"/>
              </a:rPr>
              <a:t>We </a:t>
            </a:r>
            <a:r>
              <a:rPr lang="en-GB" dirty="0">
                <a:latin typeface="Tahoma" panose="020B0604030504040204" pitchFamily="34" charset="0"/>
                <a:ea typeface="Tahoma" panose="020B0604030504040204" pitchFamily="34" charset="0"/>
                <a:cs typeface="Tahoma" panose="020B0604030504040204" pitchFamily="34" charset="0"/>
              </a:rPr>
              <a:t>stand in steadfast solidarity with our Palestinian sisters and brothers whose freedom, dignity and human rights are threatened by this current proposal and Israel’s previous actions.</a:t>
            </a:r>
            <a:endParaRPr lang="en-GB" dirty="0" smtClean="0">
              <a:latin typeface="Tahoma" panose="020B0604030504040204" pitchFamily="34" charset="0"/>
              <a:ea typeface="Tahoma" panose="020B0604030504040204" pitchFamily="34" charset="0"/>
              <a:cs typeface="Tahoma" panose="020B0604030504040204" pitchFamily="34" charset="0"/>
            </a:endParaRPr>
          </a:p>
          <a:p>
            <a:pPr algn="ctr"/>
            <a:endParaRPr lang="en-GB" dirty="0">
              <a:latin typeface="Tahoma" panose="020B0604030504040204" pitchFamily="34" charset="0"/>
              <a:ea typeface="Tahoma" panose="020B0604030504040204" pitchFamily="34" charset="0"/>
              <a:cs typeface="Tahoma" panose="020B0604030504040204" pitchFamily="34" charset="0"/>
            </a:endParaRPr>
          </a:p>
          <a:p>
            <a:pPr algn="ctr"/>
            <a:r>
              <a:rPr lang="en-GB" dirty="0" smtClean="0">
                <a:latin typeface="Tahoma" panose="020B0604030504040204" pitchFamily="34" charset="0"/>
                <a:ea typeface="Tahoma" panose="020B0604030504040204" pitchFamily="34" charset="0"/>
                <a:cs typeface="Tahoma" panose="020B0604030504040204" pitchFamily="34" charset="0"/>
              </a:rPr>
              <a:t>As </a:t>
            </a:r>
            <a:r>
              <a:rPr lang="en-GB" dirty="0">
                <a:latin typeface="Tahoma" panose="020B0604030504040204" pitchFamily="34" charset="0"/>
                <a:ea typeface="Tahoma" panose="020B0604030504040204" pitchFamily="34" charset="0"/>
                <a:cs typeface="Tahoma" panose="020B0604030504040204" pitchFamily="34" charset="0"/>
              </a:rPr>
              <a:t>the global Catholic movement for peace and nonviolence, Pax Christi International is deeply concerned that actions to annex any portion of the West Bank will extinguish the last glimmers of hope for a just and lasting peace in the land we call </a:t>
            </a:r>
            <a:r>
              <a:rPr lang="en-GB" dirty="0" smtClean="0">
                <a:latin typeface="Tahoma" panose="020B0604030504040204" pitchFamily="34" charset="0"/>
                <a:ea typeface="Tahoma" panose="020B0604030504040204" pitchFamily="34" charset="0"/>
                <a:cs typeface="Tahoma" panose="020B0604030504040204" pitchFamily="34" charset="0"/>
              </a:rPr>
              <a:t>holy.</a:t>
            </a:r>
            <a:endParaRPr lang="en-GB"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809954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35696" y="3645025"/>
            <a:ext cx="6696744" cy="2862322"/>
          </a:xfrm>
          <a:prstGeom prst="rect">
            <a:avLst/>
          </a:prstGeom>
          <a:solidFill>
            <a:schemeClr val="accent4">
              <a:lumMod val="40000"/>
              <a:lumOff val="60000"/>
            </a:schemeClr>
          </a:solidFill>
        </p:spPr>
        <p:txBody>
          <a:bodyPr wrap="square">
            <a:spAutoFit/>
          </a:bodyPr>
          <a:lstStyle/>
          <a:p>
            <a:endParaRPr lang="en-GB" dirty="0" smtClean="0">
              <a:latin typeface="Tahoma" panose="020B0604030504040204" pitchFamily="34" charset="0"/>
              <a:ea typeface="Tahoma" panose="020B0604030504040204" pitchFamily="34" charset="0"/>
              <a:cs typeface="Tahoma" panose="020B0604030504040204" pitchFamily="34" charset="0"/>
            </a:endParaRPr>
          </a:p>
          <a:p>
            <a:r>
              <a:rPr lang="en-GB" dirty="0" smtClean="0">
                <a:latin typeface="Tahoma" panose="020B0604030504040204" pitchFamily="34" charset="0"/>
                <a:ea typeface="Tahoma" panose="020B0604030504040204" pitchFamily="34" charset="0"/>
                <a:cs typeface="Tahoma" panose="020B0604030504040204" pitchFamily="34" charset="0"/>
              </a:rPr>
              <a:t>“</a:t>
            </a:r>
            <a:r>
              <a:rPr lang="en-GB" dirty="0">
                <a:latin typeface="Tahoma" panose="020B0604030504040204" pitchFamily="34" charset="0"/>
                <a:ea typeface="Tahoma" panose="020B0604030504040204" pitchFamily="34" charset="0"/>
                <a:cs typeface="Tahoma" panose="020B0604030504040204" pitchFamily="34" charset="0"/>
              </a:rPr>
              <a:t>Four hundred Israeli teenagers from around the country have signed a letter demanding Israel halt its plans to annex parts of the occupied West Bank. Titled ‘Teens Against </a:t>
            </a:r>
            <a:r>
              <a:rPr lang="en-GB" dirty="0" smtClean="0">
                <a:latin typeface="Tahoma" panose="020B0604030504040204" pitchFamily="34" charset="0"/>
                <a:ea typeface="Tahoma" panose="020B0604030504040204" pitchFamily="34" charset="0"/>
                <a:cs typeface="Tahoma" panose="020B0604030504040204" pitchFamily="34" charset="0"/>
              </a:rPr>
              <a:t>Annexation.’ </a:t>
            </a:r>
          </a:p>
          <a:p>
            <a:endParaRPr lang="en-GB" dirty="0" smtClean="0">
              <a:latin typeface="Tahoma" panose="020B0604030504040204" pitchFamily="34" charset="0"/>
              <a:ea typeface="Tahoma" panose="020B0604030504040204" pitchFamily="34" charset="0"/>
              <a:cs typeface="Tahoma" panose="020B0604030504040204" pitchFamily="34" charset="0"/>
            </a:endParaRPr>
          </a:p>
          <a:p>
            <a:r>
              <a:rPr lang="en-GB" dirty="0" smtClean="0">
                <a:latin typeface="Tahoma" panose="020B0604030504040204" pitchFamily="34" charset="0"/>
                <a:ea typeface="Tahoma" panose="020B0604030504040204" pitchFamily="34" charset="0"/>
                <a:cs typeface="Tahoma" panose="020B0604030504040204" pitchFamily="34" charset="0"/>
              </a:rPr>
              <a:t>The letter notes </a:t>
            </a:r>
            <a:r>
              <a:rPr lang="en-GB" dirty="0">
                <a:latin typeface="Tahoma" panose="020B0604030504040204" pitchFamily="34" charset="0"/>
                <a:ea typeface="Tahoma" panose="020B0604030504040204" pitchFamily="34" charset="0"/>
                <a:cs typeface="Tahoma" panose="020B0604030504040204" pitchFamily="34" charset="0"/>
              </a:rPr>
              <a:t>that the signatories who are planning to enlist in the Israeli military will be the same ones forced to carry out the policies of annexation.”</a:t>
            </a:r>
          </a:p>
          <a:p>
            <a:endParaRPr lang="en-GB" dirty="0" smtClean="0"/>
          </a:p>
          <a:p>
            <a:endParaRPr lang="en-GB" dirty="0"/>
          </a:p>
        </p:txBody>
      </p:sp>
      <p:pic>
        <p:nvPicPr>
          <p:cNvPr id="512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512" y="404664"/>
            <a:ext cx="4866743" cy="25325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96140" y="980728"/>
            <a:ext cx="3706969"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95536" y="3195177"/>
            <a:ext cx="3558346" cy="369332"/>
          </a:xfrm>
          <a:prstGeom prst="rect">
            <a:avLst/>
          </a:prstGeom>
          <a:solidFill>
            <a:schemeClr val="accent4">
              <a:lumMod val="40000"/>
              <a:lumOff val="60000"/>
            </a:schemeClr>
          </a:solidFill>
        </p:spPr>
        <p:txBody>
          <a:bodyPr wrap="none" rtlCol="0">
            <a:spAutoFit/>
          </a:bodyPr>
          <a:lstStyle/>
          <a:p>
            <a:r>
              <a:rPr lang="en-GB" dirty="0" smtClean="0">
                <a:latin typeface="Tahoma" panose="020B0604030504040204" pitchFamily="34" charset="0"/>
                <a:ea typeface="Tahoma" panose="020B0604030504040204" pitchFamily="34" charset="0"/>
                <a:cs typeface="Tahoma" panose="020B0604030504040204" pitchFamily="34" charset="0"/>
              </a:rPr>
              <a:t>Israeli Teens Against Annexation </a:t>
            </a:r>
            <a:endParaRPr lang="en-GB"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371767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1520" y="260648"/>
            <a:ext cx="8496944" cy="6372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65064" y="764704"/>
            <a:ext cx="7035328" cy="400110"/>
          </a:xfrm>
          <a:prstGeom prst="rect">
            <a:avLst/>
          </a:prstGeom>
          <a:noFill/>
        </p:spPr>
        <p:txBody>
          <a:bodyPr wrap="square" rtlCol="0">
            <a:spAutoFit/>
          </a:bodyPr>
          <a:lstStyle/>
          <a:p>
            <a:r>
              <a:rPr lang="en-GB" sz="2000" b="1" dirty="0">
                <a:latin typeface="Tahoma" panose="020B0604030504040204" pitchFamily="34" charset="0"/>
                <a:ea typeface="Tahoma" panose="020B0604030504040204" pitchFamily="34" charset="0"/>
                <a:cs typeface="Tahoma" panose="020B0604030504040204" pitchFamily="34" charset="0"/>
              </a:rPr>
              <a:t>We need action not words: Stop the </a:t>
            </a:r>
            <a:r>
              <a:rPr lang="en-GB" sz="2000" b="1" dirty="0" smtClean="0">
                <a:latin typeface="Tahoma" panose="020B0604030504040204" pitchFamily="34" charset="0"/>
                <a:ea typeface="Tahoma" panose="020B0604030504040204" pitchFamily="34" charset="0"/>
                <a:cs typeface="Tahoma" panose="020B0604030504040204" pitchFamily="34" charset="0"/>
              </a:rPr>
              <a:t>annexation</a:t>
            </a:r>
            <a:endParaRPr lang="en-GB" sz="20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94654213"/>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pstream">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1059</TotalTime>
  <Words>705</Words>
  <Application>Microsoft Office PowerPoint</Application>
  <PresentationFormat>On-screen Show (4:3)</PresentationFormat>
  <Paragraphs>102</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Ann</dc:creator>
  <cp:lastModifiedBy>Director Paxchristi</cp:lastModifiedBy>
  <cp:revision>63</cp:revision>
  <cp:lastPrinted>2020-06-29T15:26:40Z</cp:lastPrinted>
  <dcterms:created xsi:type="dcterms:W3CDTF">2020-06-28T10:52:05Z</dcterms:created>
  <dcterms:modified xsi:type="dcterms:W3CDTF">2020-07-07T13:35:49Z</dcterms:modified>
</cp:coreProperties>
</file>