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1"/>
  </p:notesMasterIdLst>
  <p:handoutMasterIdLst>
    <p:handoutMasterId r:id="rId12"/>
  </p:handoutMasterIdLst>
  <p:sldIdLst>
    <p:sldId id="256" r:id="rId2"/>
    <p:sldId id="262" r:id="rId3"/>
    <p:sldId id="282" r:id="rId4"/>
    <p:sldId id="264" r:id="rId5"/>
    <p:sldId id="265" r:id="rId6"/>
    <p:sldId id="266" r:id="rId7"/>
    <p:sldId id="268" r:id="rId8"/>
    <p:sldId id="270" r:id="rId9"/>
    <p:sldId id="280" r:id="rId10"/>
  </p:sldIdLst>
  <p:sldSz cx="9144000" cy="6858000" type="screen4x3"/>
  <p:notesSz cx="6858000" cy="9723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34" y="-25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86172"/>
          </a:xfrm>
          <a:prstGeom prst="rect">
            <a:avLst/>
          </a:prstGeom>
        </p:spPr>
        <p:txBody>
          <a:bodyPr vert="horz" lIns="91440" tIns="45720" rIns="91440" bIns="45720" rtlCol="0"/>
          <a:lstStyle>
            <a:lvl1pPr algn="r">
              <a:defRPr sz="1200"/>
            </a:lvl1pPr>
          </a:lstStyle>
          <a:p>
            <a:fld id="{027F97EB-62CD-4162-AE87-2C5EDD454508}" type="datetimeFigureOut">
              <a:rPr lang="en-GB" smtClean="0"/>
              <a:t>24/11/2020</a:t>
            </a:fld>
            <a:endParaRPr lang="en-GB"/>
          </a:p>
        </p:txBody>
      </p:sp>
      <p:sp>
        <p:nvSpPr>
          <p:cNvPr id="4" name="Footer Placeholder 3"/>
          <p:cNvSpPr>
            <a:spLocks noGrp="1"/>
          </p:cNvSpPr>
          <p:nvPr>
            <p:ph type="ftr" sz="quarter" idx="2"/>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235578"/>
            <a:ext cx="2971800" cy="486172"/>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86172"/>
          </a:xfrm>
          <a:prstGeom prst="rect">
            <a:avLst/>
          </a:prstGeom>
        </p:spPr>
        <p:txBody>
          <a:bodyPr vert="horz" lIns="91440" tIns="45720" rIns="91440" bIns="45720" rtlCol="0"/>
          <a:lstStyle>
            <a:lvl1pPr algn="r">
              <a:defRPr sz="1200"/>
            </a:lvl1pPr>
          </a:lstStyle>
          <a:p>
            <a:fld id="{88B10711-8B48-49A4-A918-C56BF9333000}" type="datetimeFigureOut">
              <a:rPr lang="en-GB" smtClean="0"/>
              <a:t>24/11/2020</a:t>
            </a:fld>
            <a:endParaRPr lang="en-GB"/>
          </a:p>
        </p:txBody>
      </p:sp>
      <p:sp>
        <p:nvSpPr>
          <p:cNvPr id="4" name="Slide Image Placeholder 3"/>
          <p:cNvSpPr>
            <a:spLocks noGrp="1" noRot="1" noChangeAspect="1"/>
          </p:cNvSpPr>
          <p:nvPr>
            <p:ph type="sldImg" idx="2"/>
          </p:nvPr>
        </p:nvSpPr>
        <p:spPr>
          <a:xfrm>
            <a:off x="998538" y="728663"/>
            <a:ext cx="4860925" cy="364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18633"/>
            <a:ext cx="5486400" cy="437554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235578"/>
            <a:ext cx="2971800" cy="486172"/>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Before slide: </a:t>
            </a:r>
          </a:p>
          <a:p>
            <a:r>
              <a:rPr lang="en-GB" dirty="0" smtClean="0"/>
              <a:t>Welcome from Theresa.  Zoom</a:t>
            </a:r>
            <a:r>
              <a:rPr lang="en-GB" baseline="0" dirty="0" smtClean="0"/>
              <a:t> housekeeping.  Pass over to Pat – slide </a:t>
            </a:r>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8C6D891-434F-4A76-BEFA-B825F64756C5}" type="datetimeFigureOut">
              <a:rPr lang="en-GB" smtClean="0"/>
              <a:t>24/11/2020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93FEEC6-AA4F-439E-8460-3335BCFC1551}" type="slidenum">
              <a:rPr lang="en-GB" smtClean="0"/>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8C6D891-434F-4A76-BEFA-B825F64756C5}" type="datetimeFigureOut">
              <a:rPr lang="en-GB" smtClean="0"/>
              <a:t>24/11/2020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C6D891-434F-4A76-BEFA-B825F64756C5}" type="datetimeFigureOut">
              <a:rPr lang="en-GB" smtClean="0"/>
              <a:t>24/11/2020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24/11/2020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C6D891-434F-4A76-BEFA-B825F64756C5}" type="datetimeFigureOut">
              <a:rPr lang="en-GB" smtClean="0"/>
              <a:t>24/11/2020</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93FEEC6-AA4F-439E-8460-3335BCFC155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paxchristi.net/" TargetMode="External"/><Relationship Id="rId2" Type="http://schemas.openxmlformats.org/officeDocument/2006/relationships/hyperlink" Target="https://nonviolencejustpeace.net/" TargetMode="External"/><Relationship Id="rId1" Type="http://schemas.openxmlformats.org/officeDocument/2006/relationships/slideLayout" Target="../slideLayouts/slideLayout2.xml"/><Relationship Id="rId4" Type="http://schemas.openxmlformats.org/officeDocument/2006/relationships/hyperlink" Target="https://paxchristi.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43808" y="1700808"/>
            <a:ext cx="2952328" cy="1600200"/>
          </a:xfrm>
        </p:spPr>
        <p:txBody>
          <a:bodyPr/>
          <a:lstStyle/>
          <a:p>
            <a:r>
              <a:rPr lang="en-GB" sz="4000" dirty="0" smtClean="0">
                <a:solidFill>
                  <a:schemeClr val="bg1"/>
                </a:solidFill>
              </a:rPr>
              <a:t>A project of </a:t>
            </a:r>
          </a:p>
          <a:p>
            <a:endParaRPr lang="en-GB" dirty="0"/>
          </a:p>
          <a:p>
            <a:endParaRPr lang="en-GB" dirty="0"/>
          </a:p>
        </p:txBody>
      </p:sp>
      <p:sp>
        <p:nvSpPr>
          <p:cNvPr id="2" name="Title 1"/>
          <p:cNvSpPr>
            <a:spLocks noGrp="1"/>
          </p:cNvSpPr>
          <p:nvPr>
            <p:ph type="ctrTitle"/>
          </p:nvPr>
        </p:nvSpPr>
        <p:spPr>
          <a:xfrm>
            <a:off x="323528" y="3501008"/>
            <a:ext cx="8229600" cy="1584176"/>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Making active nonviolence </a:t>
            </a:r>
            <a:br>
              <a:rPr lang="en-GB" dirty="0" smtClean="0">
                <a:solidFill>
                  <a:srgbClr val="0070C0"/>
                </a:solidFill>
                <a:latin typeface="Calibri" panose="020F0502020204030204" pitchFamily="34" charset="0"/>
                <a:cs typeface="Calibri" panose="020F0502020204030204" pitchFamily="34" charset="0"/>
              </a:rPr>
            </a:br>
            <a:r>
              <a:rPr lang="en-GB" dirty="0" smtClean="0">
                <a:solidFill>
                  <a:srgbClr val="0070C0"/>
                </a:solidFill>
                <a:latin typeface="Calibri" panose="020F0502020204030204" pitchFamily="34" charset="0"/>
                <a:cs typeface="Calibri" panose="020F0502020204030204" pitchFamily="34" charset="0"/>
              </a:rPr>
              <a:t>our way of life </a:t>
            </a:r>
            <a:br>
              <a:rPr lang="en-GB"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Study session 1  Cultivating nonviolence </a:t>
            </a:r>
            <a:endParaRPr lang="en-GB" sz="3100" i="1" dirty="0">
              <a:solidFill>
                <a:srgbClr val="0070C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21707"/>
            <a:ext cx="2016224" cy="18383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376772"/>
            <a:ext cx="2364542" cy="1728192"/>
          </a:xfrm>
          <a:prstGeom prst="rect">
            <a:avLst/>
          </a:prstGeom>
        </p:spPr>
      </p:pic>
    </p:spTree>
    <p:extLst>
      <p:ext uri="{BB962C8B-B14F-4D97-AF65-F5344CB8AC3E}">
        <p14:creationId xmlns:p14="http://schemas.microsoft.com/office/powerpoint/2010/main" val="952647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72400" cy="629843"/>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Welcome and introduction </a:t>
            </a:r>
            <a:endParaRPr lang="en-GB" dirty="0">
              <a:solidFill>
                <a:srgbClr val="0070C0"/>
              </a:solidFill>
              <a:latin typeface="Calibri" panose="020F0502020204030204" pitchFamily="34" charset="0"/>
              <a:cs typeface="Calibri" panose="020F0502020204030204" pitchFamily="34" charset="0"/>
            </a:endParaRPr>
          </a:p>
        </p:txBody>
      </p:sp>
      <p:sp>
        <p:nvSpPr>
          <p:cNvPr id="7" name="Text Box 2"/>
          <p:cNvSpPr txBox="1">
            <a:spLocks noChangeArrowheads="1"/>
          </p:cNvSpPr>
          <p:nvPr/>
        </p:nvSpPr>
        <p:spPr bwMode="auto">
          <a:xfrm>
            <a:off x="1043608" y="882943"/>
            <a:ext cx="4320480" cy="1354460"/>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Being the People of God, means being God’s leaven in this our humanity, </a:t>
            </a:r>
            <a:r>
              <a:rPr lang="en-GB" sz="2000" b="1" i="1" dirty="0" smtClean="0">
                <a:solidFill>
                  <a:srgbClr val="0070C0"/>
                </a:solidFill>
                <a:effectLst/>
                <a:latin typeface="Calibri"/>
                <a:ea typeface="Verdana"/>
              </a:rPr>
              <a:t/>
            </a:r>
            <a:br>
              <a:rPr lang="en-GB" sz="2000" b="1" i="1" dirty="0" smtClean="0">
                <a:solidFill>
                  <a:srgbClr val="0070C0"/>
                </a:solidFill>
                <a:effectLst/>
                <a:latin typeface="Calibri"/>
                <a:ea typeface="Verdana"/>
              </a:rPr>
            </a:br>
            <a:r>
              <a:rPr lang="en-GB" sz="1600" b="1" dirty="0" smtClean="0">
                <a:solidFill>
                  <a:srgbClr val="0070C0"/>
                </a:solidFill>
                <a:effectLst/>
                <a:latin typeface="Calibri"/>
                <a:ea typeface="Verdana"/>
              </a:rPr>
              <a:t>Pope </a:t>
            </a:r>
            <a:r>
              <a:rPr lang="en-GB" sz="1600" b="1" dirty="0">
                <a:solidFill>
                  <a:srgbClr val="0070C0"/>
                </a:solidFill>
                <a:effectLst/>
                <a:latin typeface="Calibri"/>
                <a:ea typeface="Verdana"/>
              </a:rPr>
              <a:t>Francis</a:t>
            </a:r>
            <a:endParaRPr lang="en-GB" sz="1600" dirty="0">
              <a:effectLst/>
              <a:latin typeface="Arial"/>
              <a:ea typeface="Arial"/>
            </a:endParaRPr>
          </a:p>
        </p:txBody>
      </p:sp>
      <p:sp>
        <p:nvSpPr>
          <p:cNvPr id="11" name="Text Box 2"/>
          <p:cNvSpPr txBox="1">
            <a:spLocks noChangeArrowheads="1"/>
          </p:cNvSpPr>
          <p:nvPr/>
        </p:nvSpPr>
        <p:spPr bwMode="auto">
          <a:xfrm>
            <a:off x="4647316" y="4628322"/>
            <a:ext cx="4178950" cy="2014575"/>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A culture of nonviolence is not an unattainable dream, but a path that has produced decisive results</a:t>
            </a:r>
            <a:r>
              <a:rPr lang="en-GB" sz="2000" b="1" i="1" dirty="0" smtClean="0">
                <a:solidFill>
                  <a:srgbClr val="0070C0"/>
                </a:solidFill>
                <a:effectLst/>
                <a:latin typeface="Calibri"/>
                <a:ea typeface="Verdana"/>
              </a:rPr>
              <a:t>.</a:t>
            </a:r>
          </a:p>
          <a:p>
            <a:pPr>
              <a:lnSpc>
                <a:spcPct val="115000"/>
              </a:lnSpc>
              <a:spcAft>
                <a:spcPts val="0"/>
              </a:spcAft>
            </a:pPr>
            <a:r>
              <a:rPr lang="en-GB" sz="2000" dirty="0" smtClean="0">
                <a:solidFill>
                  <a:srgbClr val="0070C0"/>
                </a:solidFill>
                <a:latin typeface="Calibri"/>
                <a:ea typeface="Verdana"/>
              </a:rPr>
              <a:t>Pope Francis, </a:t>
            </a:r>
            <a:r>
              <a:rPr lang="en-GB" sz="1400" dirty="0" smtClean="0">
                <a:solidFill>
                  <a:srgbClr val="0070C0"/>
                </a:solidFill>
                <a:latin typeface="Calibri"/>
                <a:ea typeface="Verdana"/>
              </a:rPr>
              <a:t>letter to </a:t>
            </a:r>
            <a:r>
              <a:rPr lang="en-GB" sz="1400" dirty="0">
                <a:solidFill>
                  <a:srgbClr val="0070C0"/>
                </a:solidFill>
                <a:latin typeface="Calibri" panose="020F0502020204030204" pitchFamily="34" charset="0"/>
                <a:cs typeface="Calibri" panose="020F0502020204030204" pitchFamily="34" charset="0"/>
              </a:rPr>
              <a:t>Cardinal Cupich, Archdiocese of Chicago, April 4, 2017</a:t>
            </a:r>
            <a:endParaRPr lang="en-GB" sz="1400" dirty="0">
              <a:solidFill>
                <a:srgbClr val="0070C0"/>
              </a:solidFill>
              <a:effectLst/>
              <a:latin typeface="Calibri" panose="020F0502020204030204" pitchFamily="34" charset="0"/>
              <a:ea typeface="Arial"/>
              <a:cs typeface="Calibri" panose="020F050202020403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260648"/>
            <a:ext cx="3412056" cy="3412056"/>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078" y="3501008"/>
            <a:ext cx="4355827" cy="3141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4716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850106"/>
          </a:xfrm>
        </p:spPr>
        <p:txBody>
          <a:bodyPr>
            <a:normAutofit/>
          </a:bodyPr>
          <a:lstStyle/>
          <a:p>
            <a:r>
              <a:rPr lang="en-GB" sz="3200" dirty="0" smtClean="0">
                <a:solidFill>
                  <a:srgbClr val="0070C0"/>
                </a:solidFill>
                <a:latin typeface="Arial" panose="020B0604020202020204" pitchFamily="34" charset="0"/>
                <a:cs typeface="Arial" panose="020B0604020202020204" pitchFamily="34" charset="0"/>
              </a:rPr>
              <a:t>Making active nonviolence our way of life</a:t>
            </a:r>
            <a:endParaRPr lang="en-GB" sz="3200" dirty="0">
              <a:solidFill>
                <a:srgbClr val="0070C0"/>
              </a:solidFill>
              <a:latin typeface="Arial" panose="020B0604020202020204" pitchFamily="34" charset="0"/>
              <a:cs typeface="Arial" panose="020B0604020202020204" pitchFamily="34" charset="0"/>
            </a:endParaRPr>
          </a:p>
        </p:txBody>
      </p:sp>
      <p:pic>
        <p:nvPicPr>
          <p:cNvPr id="1026" name="Picture 2" descr="https://lh4.googleusercontent.com/0KooHrKBxlz2tXFpuWNY0DyyRBQgSUkStl6ILHxiSj52dp5DqQTJDt6XeIT9OsjHPQtDJPYb_tIEySf5vUqlJTX_Dio7A5qAURnCO0DRDhZ7qGVLqAjb1C9nXssYLBHXfl5whkLdfXs"/>
          <p:cNvPicPr>
            <a:picLocks noChangeAspect="1" noChangeArrowheads="1"/>
          </p:cNvPicPr>
          <p:nvPr/>
        </p:nvPicPr>
        <p:blipFill rotWithShape="1">
          <a:blip r:embed="rId2">
            <a:extLst>
              <a:ext uri="{28A0092B-C50C-407E-A947-70E740481C1C}">
                <a14:useLocalDpi xmlns:a14="http://schemas.microsoft.com/office/drawing/2010/main" val="0"/>
              </a:ext>
            </a:extLst>
          </a:blip>
          <a:srcRect l="6002" t="3760" r="3862" b="7813"/>
          <a:stretch/>
        </p:blipFill>
        <p:spPr bwMode="auto">
          <a:xfrm>
            <a:off x="438410" y="1791222"/>
            <a:ext cx="4334005" cy="3820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2080" y="1556792"/>
            <a:ext cx="3600400" cy="4401205"/>
          </a:xfrm>
          <a:prstGeom prst="rect">
            <a:avLst/>
          </a:prstGeom>
          <a:noFill/>
        </p:spPr>
        <p:txBody>
          <a:bodyPr wrap="square" rtlCol="0">
            <a:spAutoFit/>
          </a:bodyPr>
          <a:lstStyle/>
          <a:p>
            <a:r>
              <a:rPr lang="en-GB" sz="1600" dirty="0" smtClean="0">
                <a:solidFill>
                  <a:srgbClr val="0070C0"/>
                </a:solidFill>
                <a:latin typeface="Arial" panose="020B0604020202020204" pitchFamily="34" charset="0"/>
                <a:cs typeface="Arial" panose="020B0604020202020204" pitchFamily="34" charset="0"/>
              </a:rPr>
              <a:t>5 session discussion/reflection resource for groups</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Cultivating </a:t>
            </a:r>
            <a:r>
              <a:rPr lang="en-GB" sz="1600" dirty="0" smtClean="0">
                <a:solidFill>
                  <a:prstClr val="black"/>
                </a:solidFill>
                <a:latin typeface="Arial" panose="020B0604020202020204" pitchFamily="34" charset="0"/>
                <a:cs typeface="Arial" panose="020B0604020202020204" pitchFamily="34" charset="0"/>
              </a:rPr>
              <a:t>Nonviolence</a:t>
            </a:r>
            <a:br>
              <a:rPr lang="en-GB" sz="1600" dirty="0" smtClean="0">
                <a:solidFill>
                  <a:prstClr val="black"/>
                </a:solidFill>
                <a:latin typeface="Arial" panose="020B0604020202020204" pitchFamily="34" charset="0"/>
                <a:cs typeface="Arial" panose="020B0604020202020204" pitchFamily="34" charset="0"/>
              </a:rPr>
            </a:br>
            <a:r>
              <a:rPr lang="en-GB" sz="1600" dirty="0" smtClean="0">
                <a:solidFill>
                  <a:prstClr val="black"/>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Seeing </a:t>
            </a:r>
            <a:r>
              <a:rPr lang="en-GB" sz="1600" dirty="0">
                <a:solidFill>
                  <a:prstClr val="black"/>
                </a:solidFill>
                <a:latin typeface="Arial" panose="020B0604020202020204" pitchFamily="34" charset="0"/>
                <a:cs typeface="Arial" panose="020B0604020202020204" pitchFamily="34" charset="0"/>
              </a:rPr>
              <a:t>Violence in our World Today </a:t>
            </a:r>
            <a:r>
              <a:rPr lang="en-GB" sz="1600" dirty="0" smtClean="0">
                <a:solidFill>
                  <a:prstClr val="black"/>
                </a:solidFill>
                <a:latin typeface="Arial" panose="020B0604020202020204" pitchFamily="34" charset="0"/>
                <a:cs typeface="Arial" panose="020B0604020202020204" pitchFamily="34" charset="0"/>
              </a:rPr>
              <a:t/>
            </a:r>
            <a:br>
              <a:rPr lang="en-GB" sz="1600" dirty="0" smtClean="0">
                <a:solidFill>
                  <a:prstClr val="black"/>
                </a:solidFill>
                <a:latin typeface="Arial" panose="020B0604020202020204" pitchFamily="34" charset="0"/>
                <a:cs typeface="Arial" panose="020B0604020202020204" pitchFamily="34" charset="0"/>
              </a:rPr>
            </a:br>
            <a:endParaRPr lang="en-GB" sz="1600"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Discerning </a:t>
            </a:r>
            <a:r>
              <a:rPr lang="en-GB" sz="1600" dirty="0">
                <a:solidFill>
                  <a:prstClr val="black"/>
                </a:solidFill>
                <a:latin typeface="Arial" panose="020B0604020202020204" pitchFamily="34" charset="0"/>
                <a:cs typeface="Arial" panose="020B0604020202020204" pitchFamily="34" charset="0"/>
              </a:rPr>
              <a:t>and Judging </a:t>
            </a:r>
            <a:r>
              <a:rPr lang="en-GB" sz="1600" dirty="0" smtClean="0">
                <a:solidFill>
                  <a:prstClr val="black"/>
                </a:solidFill>
                <a:latin typeface="Arial" panose="020B0604020202020204" pitchFamily="34" charset="0"/>
                <a:cs typeface="Arial" panose="020B0604020202020204" pitchFamily="34" charset="0"/>
              </a:rPr>
              <a:t> </a:t>
            </a:r>
            <a:r>
              <a:rPr lang="en-GB" sz="1600" i="1" dirty="0" smtClean="0">
                <a:solidFill>
                  <a:prstClr val="black"/>
                </a:solidFill>
                <a:latin typeface="Arial" panose="020B0604020202020204" pitchFamily="34" charset="0"/>
                <a:cs typeface="Arial" panose="020B0604020202020204" pitchFamily="34" charset="0"/>
              </a:rPr>
              <a:t>based </a:t>
            </a:r>
            <a:r>
              <a:rPr lang="en-GB" sz="1600" i="1" dirty="0">
                <a:solidFill>
                  <a:prstClr val="black"/>
                </a:solidFill>
                <a:latin typeface="Arial" panose="020B0604020202020204" pitchFamily="34" charset="0"/>
                <a:cs typeface="Arial" panose="020B0604020202020204" pitchFamily="34" charset="0"/>
              </a:rPr>
              <a:t>on the Good News of Jesus </a:t>
            </a:r>
            <a:r>
              <a:rPr lang="en-GB" sz="1600" i="1" dirty="0" smtClean="0">
                <a:solidFill>
                  <a:prstClr val="black"/>
                </a:solidFill>
                <a:latin typeface="Arial" panose="020B0604020202020204" pitchFamily="34" charset="0"/>
                <a:cs typeface="Arial" panose="020B0604020202020204" pitchFamily="34" charset="0"/>
              </a:rPr>
              <a:t/>
            </a:r>
            <a:br>
              <a:rPr lang="en-GB" sz="1600" i="1" dirty="0" smtClean="0">
                <a:solidFill>
                  <a:prstClr val="black"/>
                </a:solidFill>
                <a:latin typeface="Arial" panose="020B0604020202020204" pitchFamily="34" charset="0"/>
                <a:cs typeface="Arial" panose="020B0604020202020204" pitchFamily="34" charset="0"/>
              </a:rPr>
            </a:br>
            <a:endParaRPr lang="en-GB" sz="1600" i="1"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Acting </a:t>
            </a:r>
            <a:r>
              <a:rPr lang="en-GB" sz="1600" dirty="0">
                <a:solidFill>
                  <a:prstClr val="black"/>
                </a:solidFill>
                <a:latin typeface="Arial" panose="020B0604020202020204" pitchFamily="34" charset="0"/>
                <a:cs typeface="Arial" panose="020B0604020202020204" pitchFamily="34" charset="0"/>
              </a:rPr>
              <a:t>with a force more powerful than violence </a:t>
            </a:r>
            <a:r>
              <a:rPr lang="en-GB" sz="1600" dirty="0" smtClean="0">
                <a:solidFill>
                  <a:prstClr val="black"/>
                </a:solidFill>
                <a:latin typeface="Arial" panose="020B0604020202020204" pitchFamily="34" charset="0"/>
                <a:cs typeface="Arial" panose="020B0604020202020204" pitchFamily="34" charset="0"/>
              </a:rPr>
              <a:t/>
            </a:r>
            <a:br>
              <a:rPr lang="en-GB" sz="1600" dirty="0" smtClean="0">
                <a:solidFill>
                  <a:prstClr val="black"/>
                </a:solidFill>
                <a:latin typeface="Arial" panose="020B0604020202020204" pitchFamily="34" charset="0"/>
                <a:cs typeface="Arial" panose="020B0604020202020204" pitchFamily="34" charset="0"/>
              </a:rPr>
            </a:br>
            <a:endParaRPr lang="en-GB" sz="1600"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Invitation </a:t>
            </a:r>
            <a:r>
              <a:rPr lang="en-GB" sz="1600" dirty="0">
                <a:solidFill>
                  <a:prstClr val="black"/>
                </a:solidFill>
                <a:latin typeface="Arial" panose="020B0604020202020204" pitchFamily="34" charset="0"/>
                <a:cs typeface="Arial" panose="020B0604020202020204" pitchFamily="34" charset="0"/>
              </a:rPr>
              <a:t>to take up “active nonviolence” </a:t>
            </a:r>
            <a:r>
              <a:rPr lang="en-GB" sz="1600" dirty="0" smtClean="0">
                <a:solidFill>
                  <a:prstClr val="black"/>
                </a:solidFill>
                <a:latin typeface="Arial" panose="020B0604020202020204" pitchFamily="34" charset="0"/>
                <a:cs typeface="Arial" panose="020B0604020202020204" pitchFamily="34" charset="0"/>
              </a:rPr>
              <a:t> </a:t>
            </a:r>
          </a:p>
          <a:p>
            <a:endParaRPr lang="en-GB"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9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Gathering prayer </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a:xfrm>
            <a:off x="467544" y="1052736"/>
            <a:ext cx="8219256" cy="5328592"/>
          </a:xfrm>
        </p:spPr>
        <p:txBody>
          <a:bodyPr>
            <a:normAutofit fontScale="62500" lnSpcReduction="20000"/>
          </a:bodyPr>
          <a:lstStyle/>
          <a:p>
            <a:pPr marL="0" indent="0">
              <a:buNone/>
            </a:pPr>
            <a:r>
              <a:rPr lang="en-GB" dirty="0">
                <a:latin typeface="Calibri" panose="020F0502020204030204" pitchFamily="34" charset="0"/>
                <a:cs typeface="Calibri" panose="020F0502020204030204" pitchFamily="34" charset="0"/>
              </a:rPr>
              <a:t>Spirit of God, we long to mend the broken circle. We long to heal the fractures in the world around us and within our souls.</a:t>
            </a:r>
          </a:p>
          <a:p>
            <a:pPr marL="0" indent="0">
              <a:buNone/>
            </a:pPr>
            <a:r>
              <a:rPr lang="en-GB" dirty="0">
                <a:latin typeface="Calibri" panose="020F0502020204030204" pitchFamily="34" charset="0"/>
                <a:cs typeface="Calibri" panose="020F0502020204030204" pitchFamily="34" charset="0"/>
              </a:rPr>
              <a:t>To learn from one another the ways of living fully alive.</a:t>
            </a:r>
          </a:p>
          <a:p>
            <a:pPr marL="0" indent="0">
              <a:buNone/>
            </a:pPr>
            <a:r>
              <a:rPr lang="en-GB" dirty="0">
                <a:latin typeface="Calibri" panose="020F0502020204030204" pitchFamily="34" charset="0"/>
                <a:cs typeface="Calibri" panose="020F0502020204030204" pitchFamily="34" charset="0"/>
              </a:rPr>
              <a:t>To transform those parts of ourselves and our world that block our making contact with our deepest reality and with the deepest, richest and most sacred dimensions of all other beings.</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a:t>
            </a:r>
            <a:r>
              <a:rPr lang="en-GB" dirty="0">
                <a:latin typeface="Calibri" panose="020F0502020204030204" pitchFamily="34" charset="0"/>
                <a:cs typeface="Calibri" panose="020F0502020204030204" pitchFamily="34" charset="0"/>
              </a:rPr>
              <a:t> </a:t>
            </a:r>
          </a:p>
          <a:p>
            <a:pPr marL="0" indent="0">
              <a:buNone/>
            </a:pP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Spirit </a:t>
            </a:r>
            <a:r>
              <a:rPr lang="en-GB" dirty="0">
                <a:latin typeface="Calibri" panose="020F0502020204030204" pitchFamily="34" charset="0"/>
                <a:cs typeface="Calibri" panose="020F0502020204030204" pitchFamily="34" charset="0"/>
              </a:rPr>
              <a:t>of God, we long to see reality.</a:t>
            </a:r>
          </a:p>
          <a:p>
            <a:pPr marL="0" indent="0">
              <a:buNone/>
            </a:pPr>
            <a:r>
              <a:rPr lang="en-GB" dirty="0">
                <a:latin typeface="Calibri" panose="020F0502020204030204" pitchFamily="34" charset="0"/>
                <a:cs typeface="Calibri" panose="020F0502020204030204" pitchFamily="34" charset="0"/>
              </a:rPr>
              <a:t>To contact our deepest yearning for a world pulsing with </a:t>
            </a:r>
            <a:r>
              <a:rPr lang="en-GB" dirty="0" smtClean="0">
                <a:latin typeface="Calibri" panose="020F0502020204030204" pitchFamily="34" charset="0"/>
                <a:cs typeface="Calibri" panose="020F0502020204030204" pitchFamily="34" charset="0"/>
              </a:rPr>
              <a:t>justice and </a:t>
            </a:r>
            <a:r>
              <a:rPr lang="en-GB" dirty="0">
                <a:latin typeface="Calibri" panose="020F0502020204030204" pitchFamily="34" charset="0"/>
                <a:cs typeface="Calibri" panose="020F0502020204030204" pitchFamily="34" charset="0"/>
              </a:rPr>
              <a:t>truth.</a:t>
            </a:r>
          </a:p>
          <a:p>
            <a:pPr marL="0" indent="0">
              <a:buNone/>
            </a:pPr>
            <a:r>
              <a:rPr lang="en-GB" dirty="0">
                <a:latin typeface="Calibri" panose="020F0502020204030204" pitchFamily="34" charset="0"/>
                <a:cs typeface="Calibri" panose="020F0502020204030204" pitchFamily="34" charset="0"/>
              </a:rPr>
              <a:t>To dream of a society where we all sit down at the Great Feast,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where every person eats until they are full.</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 </a:t>
            </a:r>
            <a:endParaRPr lang="en-GB" dirty="0">
              <a:latin typeface="Calibri" panose="020F0502020204030204" pitchFamily="34" charset="0"/>
              <a:cs typeface="Calibri" panose="020F0502020204030204" pitchFamily="34" charset="0"/>
            </a:endParaRPr>
          </a:p>
          <a:p>
            <a:pPr marL="0" indent="0">
              <a:buNone/>
            </a:pPr>
            <a:r>
              <a:rPr lang="en-GB" b="1"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Spirit of God, we long to discover anew the courage deep within us.</a:t>
            </a:r>
          </a:p>
          <a:p>
            <a:pPr marL="0" indent="0">
              <a:buNone/>
            </a:pPr>
            <a:r>
              <a:rPr lang="en-GB" dirty="0">
                <a:latin typeface="Calibri" panose="020F0502020204030204" pitchFamily="34" charset="0"/>
                <a:cs typeface="Calibri" panose="020F0502020204030204" pitchFamily="34" charset="0"/>
              </a:rPr>
              <a:t>To see and to listen.  To discover our true selves.</a:t>
            </a:r>
          </a:p>
          <a:p>
            <a:pPr marL="0" indent="0">
              <a:buNone/>
            </a:pPr>
            <a:r>
              <a:rPr lang="en-GB" dirty="0">
                <a:latin typeface="Calibri" panose="020F0502020204030204" pitchFamily="34" charset="0"/>
                <a:cs typeface="Calibri" panose="020F0502020204030204" pitchFamily="34" charset="0"/>
              </a:rPr>
              <a:t>To take steps to stop the cycle of violence in our homes, in our work-places, in our neighbourhoods, in our country and in our entire world.</a:t>
            </a:r>
          </a:p>
          <a:p>
            <a:pPr marL="0" indent="0">
              <a:buNone/>
            </a:pPr>
            <a:endParaRPr lang="en-GB" dirty="0"/>
          </a:p>
        </p:txBody>
      </p:sp>
    </p:spTree>
    <p:extLst>
      <p:ext uri="{BB962C8B-B14F-4D97-AF65-F5344CB8AC3E}">
        <p14:creationId xmlns:p14="http://schemas.microsoft.com/office/powerpoint/2010/main" val="412550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Reading for today – Session 1</a:t>
            </a:r>
            <a:endParaRPr lang="en-GB" dirty="0">
              <a:solidFill>
                <a:srgbClr val="0070C0"/>
              </a:solidFill>
              <a:latin typeface="Calibri" panose="020F0502020204030204" pitchFamily="34" charset="0"/>
              <a:cs typeface="Calibri" panose="020F0502020204030204" pitchFamily="34" charset="0"/>
            </a:endParaRPr>
          </a:p>
        </p:txBody>
      </p:sp>
      <p:sp>
        <p:nvSpPr>
          <p:cNvPr id="5" name="Rectangle 4"/>
          <p:cNvSpPr/>
          <p:nvPr/>
        </p:nvSpPr>
        <p:spPr>
          <a:xfrm>
            <a:off x="251520" y="1052736"/>
            <a:ext cx="6048672" cy="5632311"/>
          </a:xfrm>
          <a:prstGeom prst="rect">
            <a:avLst/>
          </a:prstGeom>
        </p:spPr>
        <p:txBody>
          <a:bodyPr wrap="square">
            <a:spAutoFit/>
          </a:bodyPr>
          <a:lstStyle/>
          <a:p>
            <a:r>
              <a:rPr lang="en-GB" dirty="0">
                <a:latin typeface="Calibri" panose="020F0502020204030204" pitchFamily="34" charset="0"/>
                <a:cs typeface="Calibri" panose="020F0502020204030204" pitchFamily="34" charset="0"/>
              </a:rPr>
              <a:t>“I wish peace to every man, woman and child,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and </a:t>
            </a:r>
            <a:r>
              <a:rPr lang="en-GB" dirty="0">
                <a:latin typeface="Calibri" panose="020F0502020204030204" pitchFamily="34" charset="0"/>
                <a:cs typeface="Calibri" panose="020F0502020204030204" pitchFamily="34" charset="0"/>
              </a:rPr>
              <a:t>I pray that the image and likeness of God in each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person </a:t>
            </a:r>
            <a:r>
              <a:rPr lang="en-GB" dirty="0">
                <a:latin typeface="Calibri" panose="020F0502020204030204" pitchFamily="34" charset="0"/>
                <a:cs typeface="Calibri" panose="020F0502020204030204" pitchFamily="34" charset="0"/>
              </a:rPr>
              <a:t>will enable us to acknowledge one another as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sacred </a:t>
            </a:r>
            <a:r>
              <a:rPr lang="en-GB" dirty="0">
                <a:latin typeface="Calibri" panose="020F0502020204030204" pitchFamily="34" charset="0"/>
                <a:cs typeface="Calibri" panose="020F0502020204030204" pitchFamily="34" charset="0"/>
              </a:rPr>
              <a:t>gifts endowed with immense dignity. </a:t>
            </a:r>
            <a:r>
              <a:rPr lang="en-GB" dirty="0" smtClean="0">
                <a:latin typeface="Calibri" panose="020F0502020204030204" pitchFamily="34" charset="0"/>
                <a:cs typeface="Calibri" panose="020F0502020204030204" pitchFamily="34" charset="0"/>
              </a:rPr>
              <a:t>Especially</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in </a:t>
            </a:r>
            <a:r>
              <a:rPr lang="en-GB" dirty="0">
                <a:latin typeface="Calibri" panose="020F0502020204030204" pitchFamily="34" charset="0"/>
                <a:cs typeface="Calibri" panose="020F0502020204030204" pitchFamily="34" charset="0"/>
              </a:rPr>
              <a:t>situations of conflict, let us respect this, our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a:t>
            </a:r>
            <a:r>
              <a:rPr lang="en-GB" dirty="0">
                <a:latin typeface="Calibri" panose="020F0502020204030204" pitchFamily="34" charset="0"/>
                <a:cs typeface="Calibri" panose="020F0502020204030204" pitchFamily="34" charset="0"/>
              </a:rPr>
              <a:t>deepest dignity”  and make active nonviolence </a:t>
            </a: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our </a:t>
            </a:r>
            <a:r>
              <a:rPr lang="en-GB" dirty="0">
                <a:latin typeface="Calibri" panose="020F0502020204030204" pitchFamily="34" charset="0"/>
                <a:cs typeface="Calibri" panose="020F0502020204030204" pitchFamily="34" charset="0"/>
              </a:rPr>
              <a:t>way of life.” </a:t>
            </a:r>
            <a:r>
              <a:rPr lang="en-GB" i="1" dirty="0">
                <a:latin typeface="Calibri" panose="020F0502020204030204" pitchFamily="34" charset="0"/>
                <a:cs typeface="Calibri" panose="020F0502020204030204" pitchFamily="34" charset="0"/>
              </a:rPr>
              <a:t>(World Day of Peace, 2017, 1</a:t>
            </a:r>
            <a:r>
              <a:rPr lang="en-GB" i="1" dirty="0" smtClean="0">
                <a:latin typeface="Calibri" panose="020F0502020204030204" pitchFamily="34" charset="0"/>
                <a:cs typeface="Calibri" panose="020F0502020204030204" pitchFamily="34" charset="0"/>
              </a:rPr>
              <a:t>)</a:t>
            </a:r>
          </a:p>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“On this occasion, I would like to reflect on </a:t>
            </a:r>
            <a:r>
              <a:rPr lang="en-GB" i="1" dirty="0">
                <a:latin typeface="Calibri" panose="020F0502020204030204" pitchFamily="34" charset="0"/>
                <a:cs typeface="Calibri" panose="020F0502020204030204" pitchFamily="34" charset="0"/>
              </a:rPr>
              <a:t>nonviolence </a:t>
            </a:r>
            <a:r>
              <a:rPr lang="en-GB" dirty="0">
                <a:latin typeface="Calibri" panose="020F0502020204030204" pitchFamily="34" charset="0"/>
                <a:cs typeface="Calibri" panose="020F0502020204030204" pitchFamily="34" charset="0"/>
              </a:rPr>
              <a:t>as a style of politics for peace. I ask God to help all of us to cultivate nonviolence in our most personal thoughts and values. May charity and nonviolence govern how we treat each other as individuals, within society and in international life. When victims of violence are able to resist the temptation to retaliate, they become the most credible promoters of nonviolent peacemaking. In the most local and ordinary situations and in the international order, may nonviolence become the hallmark of our decisions, our relationships and our actions, and indeed of political life in all its forms.” </a:t>
            </a:r>
            <a:r>
              <a:rPr lang="en-GB" i="1" dirty="0">
                <a:latin typeface="Calibri" panose="020F0502020204030204" pitchFamily="34" charset="0"/>
                <a:cs typeface="Calibri" panose="020F0502020204030204" pitchFamily="34" charset="0"/>
              </a:rPr>
              <a:t>(WDP 2017, 1)</a:t>
            </a:r>
            <a:endParaRPr lang="en-GB" dirty="0">
              <a:latin typeface="Calibri" panose="020F0502020204030204" pitchFamily="34" charset="0"/>
              <a:cs typeface="Calibri" panose="020F050202020403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5" y="908720"/>
            <a:ext cx="3433564" cy="2449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6966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latin typeface="Calibri" panose="020F0502020204030204" pitchFamily="34" charset="0"/>
                <a:cs typeface="Calibri" panose="020F0502020204030204" pitchFamily="34" charset="0"/>
              </a:rPr>
              <a:t>Discussion for today </a:t>
            </a:r>
            <a:endParaRPr lang="en-GB" dirty="0">
              <a:solidFill>
                <a:schemeClr val="accent1"/>
              </a:solidFill>
              <a:latin typeface="Calibri" panose="020F0502020204030204" pitchFamily="34" charset="0"/>
              <a:cs typeface="Calibri" panose="020F0502020204030204" pitchFamily="34" charset="0"/>
            </a:endParaRPr>
          </a:p>
        </p:txBody>
      </p:sp>
      <p:sp>
        <p:nvSpPr>
          <p:cNvPr id="5" name="Content Placeholder 4"/>
          <p:cNvSpPr>
            <a:spLocks noGrp="1"/>
          </p:cNvSpPr>
          <p:nvPr>
            <p:ph sz="quarter" idx="1"/>
          </p:nvPr>
        </p:nvSpPr>
        <p:spPr/>
        <p:txBody>
          <a:bodyPr/>
          <a:lstStyle/>
          <a:p>
            <a:r>
              <a:rPr lang="en-GB" dirty="0" smtClean="0">
                <a:latin typeface="Calibri" panose="020F0502020204030204" pitchFamily="34" charset="0"/>
                <a:cs typeface="Calibri" panose="020F0502020204030204" pitchFamily="34" charset="0"/>
              </a:rPr>
              <a:t>What </a:t>
            </a:r>
            <a:r>
              <a:rPr lang="en-GB" dirty="0">
                <a:latin typeface="Calibri" panose="020F0502020204030204" pitchFamily="34" charset="0"/>
                <a:cs typeface="Calibri" panose="020F0502020204030204" pitchFamily="34" charset="0"/>
              </a:rPr>
              <a:t>do you associate with </a:t>
            </a:r>
            <a:r>
              <a:rPr lang="en-GB" dirty="0" smtClean="0">
                <a:latin typeface="Calibri" panose="020F0502020204030204" pitchFamily="34" charset="0"/>
                <a:cs typeface="Calibri" panose="020F0502020204030204" pitchFamily="34" charset="0"/>
              </a:rPr>
              <a:t>the word nonviolence?</a:t>
            </a:r>
          </a:p>
          <a:p>
            <a:pPr marL="0" indent="0">
              <a:buNone/>
            </a:pP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What are some positive </a:t>
            </a:r>
            <a:r>
              <a:rPr lang="en-GB" dirty="0" smtClean="0">
                <a:latin typeface="Calibri" panose="020F0502020204030204" pitchFamily="34" charset="0"/>
                <a:cs typeface="Calibri" panose="020F0502020204030204" pitchFamily="34" charset="0"/>
              </a:rPr>
              <a:t>ways in which you have seen nonviolence being used in </a:t>
            </a:r>
            <a:r>
              <a:rPr lang="en-GB" dirty="0">
                <a:latin typeface="Calibri" panose="020F0502020204030204" pitchFamily="34" charset="0"/>
                <a:cs typeface="Calibri" panose="020F0502020204030204" pitchFamily="34" charset="0"/>
              </a:rPr>
              <a:t>your </a:t>
            </a:r>
            <a:r>
              <a:rPr lang="en-GB" dirty="0" smtClean="0">
                <a:latin typeface="Calibri" panose="020F0502020204030204" pitchFamily="34" charset="0"/>
                <a:cs typeface="Calibri" panose="020F0502020204030204" pitchFamily="34" charset="0"/>
              </a:rPr>
              <a:t>family or workplace, in your community</a:t>
            </a:r>
            <a:r>
              <a:rPr lang="en-GB" dirty="0">
                <a:latin typeface="Calibri" panose="020F0502020204030204" pitchFamily="34" charset="0"/>
                <a:cs typeface="Calibri" panose="020F0502020204030204" pitchFamily="34" charset="0"/>
              </a:rPr>
              <a:t>, </a:t>
            </a:r>
            <a:r>
              <a:rPr lang="en-GB" dirty="0" smtClean="0">
                <a:latin typeface="Calibri" panose="020F0502020204030204" pitchFamily="34" charset="0"/>
                <a:cs typeface="Calibri" panose="020F0502020204030204" pitchFamily="34" charset="0"/>
              </a:rPr>
              <a:t>or in your </a:t>
            </a:r>
            <a:r>
              <a:rPr lang="en-GB" dirty="0">
                <a:latin typeface="Calibri" panose="020F0502020204030204" pitchFamily="34" charset="0"/>
                <a:cs typeface="Calibri" panose="020F0502020204030204" pitchFamily="34" charset="0"/>
              </a:rPr>
              <a:t>local </a:t>
            </a:r>
            <a:r>
              <a:rPr lang="en-GB" dirty="0" smtClean="0">
                <a:latin typeface="Calibri" panose="020F0502020204030204" pitchFamily="34" charset="0"/>
                <a:cs typeface="Calibri" panose="020F0502020204030204" pitchFamily="34" charset="0"/>
              </a:rPr>
              <a:t>Church?</a:t>
            </a:r>
          </a:p>
          <a:p>
            <a:pPr marL="0" lvl="0" indent="0">
              <a:buNone/>
            </a:pPr>
            <a:endParaRPr lang="en-GB" dirty="0">
              <a:latin typeface="Calibri" panose="020F0502020204030204" pitchFamily="34" charset="0"/>
              <a:cs typeface="Calibri" panose="020F0502020204030204" pitchFamily="34" charset="0"/>
            </a:endParaRPr>
          </a:p>
          <a:p>
            <a:pPr marL="0" lvl="0" indent="0">
              <a:buNone/>
            </a:pPr>
            <a:endParaRPr lang="en-GB" dirty="0" smtClean="0">
              <a:latin typeface="Calibri" panose="020F0502020204030204" pitchFamily="34" charset="0"/>
              <a:cs typeface="Calibri" panose="020F0502020204030204" pitchFamily="34" charset="0"/>
            </a:endParaRPr>
          </a:p>
          <a:p>
            <a:pPr marL="0" lvl="0" indent="0" algn="ctr">
              <a:buNone/>
            </a:pPr>
            <a:r>
              <a:rPr lang="en-GB" sz="2400" i="1" dirty="0" smtClean="0">
                <a:latin typeface="Calibri" panose="020F0502020204030204" pitchFamily="34" charset="0"/>
                <a:cs typeface="Calibri" panose="020F0502020204030204" pitchFamily="34" charset="0"/>
              </a:rPr>
              <a:t>Be ready </a:t>
            </a:r>
            <a:r>
              <a:rPr lang="en-GB" sz="2400" i="1" smtClean="0">
                <a:latin typeface="Calibri" panose="020F0502020204030204" pitchFamily="34" charset="0"/>
                <a:cs typeface="Calibri" panose="020F0502020204030204" pitchFamily="34" charset="0"/>
              </a:rPr>
              <a:t>to </a:t>
            </a:r>
            <a:r>
              <a:rPr lang="en-GB" sz="2400" i="1" smtClean="0">
                <a:latin typeface="Calibri" panose="020F0502020204030204" pitchFamily="34" charset="0"/>
                <a:cs typeface="Calibri" panose="020F0502020204030204" pitchFamily="34" charset="0"/>
              </a:rPr>
              <a:t>bring </a:t>
            </a:r>
            <a:r>
              <a:rPr lang="en-GB" sz="2400" i="1" dirty="0" smtClean="0">
                <a:latin typeface="Calibri" panose="020F0502020204030204" pitchFamily="34" charset="0"/>
                <a:cs typeface="Calibri" panose="020F0502020204030204" pitchFamily="34" charset="0"/>
              </a:rPr>
              <a:t>some of your ‘learning’ back</a:t>
            </a:r>
            <a:br>
              <a:rPr lang="en-GB" sz="2400" i="1" dirty="0" smtClean="0">
                <a:latin typeface="Calibri" panose="020F0502020204030204" pitchFamily="34" charset="0"/>
                <a:cs typeface="Calibri" panose="020F0502020204030204" pitchFamily="34" charset="0"/>
              </a:rPr>
            </a:br>
            <a:r>
              <a:rPr lang="en-GB" sz="2400" i="1" dirty="0" smtClean="0">
                <a:latin typeface="Calibri" panose="020F0502020204030204" pitchFamily="34" charset="0"/>
                <a:cs typeface="Calibri" panose="020F0502020204030204" pitchFamily="34" charset="0"/>
              </a:rPr>
              <a:t>to the large group</a:t>
            </a:r>
            <a:endParaRPr lang="en-GB" sz="2400" i="1" dirty="0">
              <a:latin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57868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7772400" cy="114300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What did we learn?</a:t>
            </a:r>
            <a:br>
              <a:rPr lang="en-GB" dirty="0" smtClean="0">
                <a:solidFill>
                  <a:srgbClr val="0070C0"/>
                </a:solidFill>
                <a:latin typeface="Calibri" panose="020F0502020204030204" pitchFamily="34" charset="0"/>
                <a:cs typeface="Calibri" panose="020F0502020204030204" pitchFamily="34" charset="0"/>
              </a:rPr>
            </a:br>
            <a:r>
              <a:rPr lang="en-GB" dirty="0">
                <a:solidFill>
                  <a:schemeClr val="tx2">
                    <a:lumMod val="60000"/>
                    <a:lumOff val="40000"/>
                  </a:schemeClr>
                </a:solidFill>
                <a:latin typeface="Calibri" panose="020F0502020204030204" pitchFamily="34" charset="0"/>
                <a:cs typeface="Calibri" panose="020F0502020204030204" pitchFamily="34" charset="0"/>
              </a:rPr>
              <a:t/>
            </a:r>
            <a:br>
              <a:rPr lang="en-GB" dirty="0">
                <a:solidFill>
                  <a:schemeClr val="tx2">
                    <a:lumMod val="60000"/>
                    <a:lumOff val="40000"/>
                  </a:schemeClr>
                </a:solidFill>
                <a:latin typeface="Calibri" panose="020F0502020204030204" pitchFamily="34" charset="0"/>
                <a:cs typeface="Calibri" panose="020F0502020204030204" pitchFamily="34" charset="0"/>
              </a:rPr>
            </a:br>
            <a:endParaRPr lang="en-GB" i="1" dirty="0">
              <a:solidFill>
                <a:schemeClr val="tx2">
                  <a:lumMod val="60000"/>
                  <a:lumOff val="40000"/>
                </a:schemeClr>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66748"/>
            <a:ext cx="6363990" cy="3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501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7772400" cy="1008112"/>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Closing </a:t>
            </a:r>
            <a:r>
              <a:rPr lang="en-GB" smtClean="0">
                <a:solidFill>
                  <a:srgbClr val="0070C0"/>
                </a:solidFill>
                <a:latin typeface="Calibri" panose="020F0502020204030204" pitchFamily="34" charset="0"/>
                <a:cs typeface="Calibri" panose="020F0502020204030204" pitchFamily="34" charset="0"/>
              </a:rPr>
              <a:t>prayer – together </a:t>
            </a:r>
            <a:endParaRPr lang="en-GB" dirty="0">
              <a:solidFill>
                <a:srgbClr val="0070C0"/>
              </a:solidFill>
              <a:latin typeface="Calibri" panose="020F0502020204030204" pitchFamily="34" charset="0"/>
              <a:cs typeface="Calibri" panose="020F0502020204030204" pitchFamily="34" charset="0"/>
            </a:endParaRPr>
          </a:p>
        </p:txBody>
      </p:sp>
      <p:sp>
        <p:nvSpPr>
          <p:cNvPr id="3" name="TextBox 2"/>
          <p:cNvSpPr txBox="1"/>
          <p:nvPr/>
        </p:nvSpPr>
        <p:spPr>
          <a:xfrm>
            <a:off x="395536" y="1268760"/>
            <a:ext cx="7920880" cy="4708981"/>
          </a:xfrm>
          <a:prstGeom prst="rect">
            <a:avLst/>
          </a:prstGeom>
          <a:noFill/>
        </p:spPr>
        <p:txBody>
          <a:bodyPr wrap="square" rtlCol="0">
            <a:spAutoFit/>
          </a:bodyPr>
          <a:lstStyle/>
          <a:p>
            <a:r>
              <a:rPr lang="en-GB" sz="2000" dirty="0" smtClean="0">
                <a:latin typeface="Calibri" panose="020F0502020204030204" pitchFamily="34" charset="0"/>
                <a:cs typeface="Calibri" panose="020F0502020204030204" pitchFamily="34" charset="0"/>
              </a:rPr>
              <a:t>Pour out on us the power of your love,</a:t>
            </a:r>
          </a:p>
          <a:p>
            <a:r>
              <a:rPr lang="en-GB" sz="2000" dirty="0">
                <a:latin typeface="Calibri" panose="020F0502020204030204" pitchFamily="34" charset="0"/>
                <a:cs typeface="Calibri" panose="020F0502020204030204" pitchFamily="34" charset="0"/>
              </a:rPr>
              <a:t>t</a:t>
            </a:r>
            <a:r>
              <a:rPr lang="en-GB" sz="2000" dirty="0" smtClean="0">
                <a:latin typeface="Calibri" panose="020F0502020204030204" pitchFamily="34" charset="0"/>
                <a:cs typeface="Calibri" panose="020F0502020204030204" pitchFamily="34" charset="0"/>
              </a:rPr>
              <a:t>hat we may protect life and beauty.</a:t>
            </a:r>
          </a:p>
          <a:p>
            <a:r>
              <a:rPr lang="en-GB" sz="2000" dirty="0" smtClean="0">
                <a:latin typeface="Calibri" panose="020F0502020204030204" pitchFamily="34" charset="0"/>
                <a:cs typeface="Calibri" panose="020F0502020204030204" pitchFamily="34" charset="0"/>
              </a:rPr>
              <a:t>Fill us with peace, that we may live</a:t>
            </a:r>
          </a:p>
          <a:p>
            <a:r>
              <a:rPr lang="en-GB" sz="2000" dirty="0" smtClean="0">
                <a:latin typeface="Calibri" panose="020F0502020204030204" pitchFamily="34" charset="0"/>
                <a:cs typeface="Calibri" panose="020F0502020204030204" pitchFamily="34" charset="0"/>
              </a:rPr>
              <a:t>As brothers and sisters, harming no one…</a:t>
            </a:r>
            <a:br>
              <a:rPr lang="en-GB" sz="2000" dirty="0" smtClean="0">
                <a:latin typeface="Calibri" panose="020F0502020204030204" pitchFamily="34" charset="0"/>
                <a:cs typeface="Calibri" panose="020F0502020204030204" pitchFamily="34" charset="0"/>
              </a:rPr>
            </a:br>
            <a:endParaRPr lang="en-GB" sz="2000" dirty="0" smtClean="0">
              <a:latin typeface="Calibri" panose="020F0502020204030204" pitchFamily="34" charset="0"/>
              <a:cs typeface="Calibri" panose="020F0502020204030204" pitchFamily="34" charset="0"/>
            </a:endParaRPr>
          </a:p>
          <a:p>
            <a:r>
              <a:rPr lang="en-GB" sz="2000" dirty="0" smtClean="0">
                <a:latin typeface="Calibri" panose="020F0502020204030204" pitchFamily="34" charset="0"/>
                <a:cs typeface="Calibri" panose="020F0502020204030204" pitchFamily="34" charset="0"/>
              </a:rPr>
              <a:t>Bring healing to our lives</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that we may protect the world and</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not prey on it,</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that we may sow beauty</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not pollution and destruction.</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Touch the hearts of those who look only for gain</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at the expense of the poor and the earth.</a:t>
            </a:r>
          </a:p>
          <a:p>
            <a:r>
              <a:rPr lang="en-GB" sz="2000" dirty="0" smtClean="0">
                <a:latin typeface="Calibri" panose="020F0502020204030204" pitchFamily="34" charset="0"/>
                <a:cs typeface="Calibri" panose="020F0502020204030204" pitchFamily="34" charset="0"/>
              </a:rPr>
              <a:t>Encourage us, we pray, our </a:t>
            </a:r>
            <a:r>
              <a:rPr lang="en-GB" sz="2000" dirty="0" err="1" smtClean="0">
                <a:latin typeface="Calibri" panose="020F0502020204030204" pitchFamily="34" charset="0"/>
                <a:cs typeface="Calibri" panose="020F0502020204030204" pitchFamily="34" charset="0"/>
              </a:rPr>
              <a:t>our</a:t>
            </a:r>
            <a:r>
              <a:rPr lang="en-GB" sz="2000" dirty="0" smtClean="0">
                <a:latin typeface="Calibri" panose="020F0502020204030204" pitchFamily="34" charset="0"/>
                <a:cs typeface="Calibri" panose="020F0502020204030204" pitchFamily="34" charset="0"/>
              </a:rPr>
              <a:t> struggle for justice, love and peace</a:t>
            </a:r>
          </a:p>
          <a:p>
            <a:endParaRPr lang="en-GB" sz="2000" dirty="0">
              <a:latin typeface="Calibri" panose="020F0502020204030204" pitchFamily="34" charset="0"/>
              <a:cs typeface="Calibri" panose="020F0502020204030204" pitchFamily="34" charset="0"/>
            </a:endParaRPr>
          </a:p>
          <a:p>
            <a:r>
              <a:rPr lang="en-GB" sz="2000" i="1" dirty="0" smtClean="0">
                <a:solidFill>
                  <a:srgbClr val="0070C0"/>
                </a:solidFill>
                <a:latin typeface="Calibri" panose="020F0502020204030204" pitchFamily="34" charset="0"/>
                <a:cs typeface="Calibri" panose="020F0502020204030204" pitchFamily="34" charset="0"/>
              </a:rPr>
              <a:t>(Adapted from </a:t>
            </a:r>
            <a:r>
              <a:rPr lang="en-GB" sz="2000" i="1" dirty="0" err="1" smtClean="0">
                <a:solidFill>
                  <a:srgbClr val="0070C0"/>
                </a:solidFill>
                <a:latin typeface="Calibri" panose="020F0502020204030204" pitchFamily="34" charset="0"/>
                <a:cs typeface="Calibri" panose="020F0502020204030204" pitchFamily="34" charset="0"/>
              </a:rPr>
              <a:t>Laudato</a:t>
            </a:r>
            <a:r>
              <a:rPr lang="en-GB" sz="2000" i="1" dirty="0" smtClean="0">
                <a:solidFill>
                  <a:srgbClr val="0070C0"/>
                </a:solidFill>
                <a:latin typeface="Calibri" panose="020F0502020204030204" pitchFamily="34" charset="0"/>
                <a:cs typeface="Calibri" panose="020F0502020204030204" pitchFamily="34" charset="0"/>
              </a:rPr>
              <a:t> Si, Pope Francis, 2015)</a:t>
            </a:r>
            <a:endParaRPr lang="en-GB" sz="2000" i="1" dirty="0">
              <a:solidFill>
                <a:srgbClr val="0070C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1268760"/>
            <a:ext cx="2535824" cy="3483058"/>
          </a:xfrm>
          <a:prstGeom prst="rect">
            <a:avLst/>
          </a:prstGeom>
        </p:spPr>
      </p:pic>
    </p:spTree>
    <p:extLst>
      <p:ext uri="{BB962C8B-B14F-4D97-AF65-F5344CB8AC3E}">
        <p14:creationId xmlns:p14="http://schemas.microsoft.com/office/powerpoint/2010/main" val="3942861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628800"/>
            <a:ext cx="7772400" cy="1143000"/>
          </a:xfrm>
        </p:spPr>
        <p:txBody>
          <a:bodyPr>
            <a:normAutofit fontScale="90000"/>
          </a:bodyPr>
          <a:lstStyle/>
          <a:p>
            <a:r>
              <a:rPr lang="en-GB" dirty="0" smtClean="0">
                <a:solidFill>
                  <a:srgbClr val="0070C0"/>
                </a:solidFill>
                <a:latin typeface="Arial" panose="020B0604020202020204" pitchFamily="34" charset="0"/>
                <a:cs typeface="Arial" panose="020B0604020202020204" pitchFamily="34" charset="0"/>
              </a:rPr>
              <a:t>Date and time of next gathering…</a:t>
            </a:r>
            <a:r>
              <a:rPr lang="en-GB" dirty="0">
                <a:solidFill>
                  <a:srgbClr val="0070C0"/>
                </a:solidFill>
                <a:latin typeface="Arial" panose="020B0604020202020204" pitchFamily="34" charset="0"/>
                <a:cs typeface="Arial" panose="020B0604020202020204" pitchFamily="34" charset="0"/>
              </a:rPr>
              <a:t/>
            </a:r>
            <a:br>
              <a:rPr lang="en-GB" dirty="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
            </a:r>
            <a:br>
              <a:rPr lang="en-GB" dirty="0" smtClean="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Resources </a:t>
            </a:r>
            <a:endParaRPr lang="en-GB"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395536" y="2996952"/>
            <a:ext cx="7765488" cy="2185214"/>
          </a:xfrm>
          <a:prstGeom prst="rect">
            <a:avLst/>
          </a:prstGeom>
          <a:noFill/>
        </p:spPr>
        <p:txBody>
          <a:bodyPr wrap="square" rtlCol="0">
            <a:spAutoFit/>
          </a:bodyPr>
          <a:lstStyle/>
          <a:p>
            <a:r>
              <a:rPr lang="en-GB" sz="2800" dirty="0" smtClean="0">
                <a:solidFill>
                  <a:srgbClr val="0070C0"/>
                </a:solidFill>
                <a:latin typeface="Arial" panose="020B0604020202020204" pitchFamily="34" charset="0"/>
                <a:cs typeface="Arial" panose="020B0604020202020204" pitchFamily="34" charset="0"/>
              </a:rPr>
              <a:t>Websites</a:t>
            </a: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Catholic Nonviolence Initiative: </a:t>
            </a:r>
            <a:r>
              <a:rPr lang="en-GB" dirty="0">
                <a:latin typeface="Arial" panose="020B0604020202020204" pitchFamily="34" charset="0"/>
                <a:cs typeface="Arial" panose="020B0604020202020204" pitchFamily="34" charset="0"/>
                <a:hlinkClick r:id="rId2"/>
              </a:rPr>
              <a:t>https://nonviolencejustpeace.net</a:t>
            </a:r>
            <a:r>
              <a:rPr lang="en-GB" dirty="0" smtClean="0">
                <a:latin typeface="Arial" panose="020B0604020202020204" pitchFamily="34" charset="0"/>
                <a:cs typeface="Arial" panose="020B0604020202020204" pitchFamily="34" charset="0"/>
                <a:hlinkClick r:id="rId2"/>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International : </a:t>
            </a:r>
            <a:r>
              <a:rPr lang="en-GB" dirty="0">
                <a:latin typeface="Arial" panose="020B0604020202020204" pitchFamily="34" charset="0"/>
                <a:cs typeface="Arial" panose="020B0604020202020204" pitchFamily="34" charset="0"/>
                <a:hlinkClick r:id="rId3"/>
              </a:rPr>
              <a:t>https://paxchristi.net</a:t>
            </a:r>
            <a:r>
              <a:rPr lang="en-GB" dirty="0" smtClean="0">
                <a:latin typeface="Arial" panose="020B0604020202020204" pitchFamily="34" charset="0"/>
                <a:cs typeface="Arial" panose="020B0604020202020204" pitchFamily="34" charset="0"/>
                <a:hlinkClick r:id="rId3"/>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England and Wales : </a:t>
            </a:r>
            <a:r>
              <a:rPr lang="en-GB" dirty="0">
                <a:latin typeface="Arial" panose="020B0604020202020204" pitchFamily="34" charset="0"/>
                <a:cs typeface="Arial" panose="020B0604020202020204" pitchFamily="34" charset="0"/>
                <a:hlinkClick r:id="rId4"/>
              </a:rPr>
              <a:t>https://paxchristi.org.uk/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6482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1420</TotalTime>
  <Words>314</Words>
  <Application>Microsoft Office PowerPoint</Application>
  <PresentationFormat>On-screen Show (4:3)</PresentationFormat>
  <Paragraphs>61</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Equity</vt:lpstr>
      <vt:lpstr>Making active nonviolence  our way of life  Study session 1  Cultivating nonviolence </vt:lpstr>
      <vt:lpstr>Welcome and introduction </vt:lpstr>
      <vt:lpstr>Making active nonviolence our way of life</vt:lpstr>
      <vt:lpstr>Gathering prayer </vt:lpstr>
      <vt:lpstr>Reading for today – Session 1</vt:lpstr>
      <vt:lpstr>Discussion for today </vt:lpstr>
      <vt:lpstr>What did we learn?  </vt:lpstr>
      <vt:lpstr>Closing prayer – together </vt:lpstr>
      <vt:lpstr>Date and time of next gathering…  Resources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Pat Gaffney</cp:lastModifiedBy>
  <cp:revision>55</cp:revision>
  <cp:lastPrinted>2020-08-19T09:47:37Z</cp:lastPrinted>
  <dcterms:created xsi:type="dcterms:W3CDTF">2020-07-18T14:04:56Z</dcterms:created>
  <dcterms:modified xsi:type="dcterms:W3CDTF">2020-11-24T16:50:44Z</dcterms:modified>
</cp:coreProperties>
</file>