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3"/>
  </p:notesMasterIdLst>
  <p:handoutMasterIdLst>
    <p:handoutMasterId r:id="rId14"/>
  </p:handoutMasterIdLst>
  <p:sldIdLst>
    <p:sldId id="256" r:id="rId2"/>
    <p:sldId id="262" r:id="rId3"/>
    <p:sldId id="282" r:id="rId4"/>
    <p:sldId id="264" r:id="rId5"/>
    <p:sldId id="265" r:id="rId6"/>
    <p:sldId id="283" r:id="rId7"/>
    <p:sldId id="266" r:id="rId8"/>
    <p:sldId id="268" r:id="rId9"/>
    <p:sldId id="284" r:id="rId10"/>
    <p:sldId id="270" r:id="rId11"/>
    <p:sldId id="280" r:id="rId12"/>
  </p:sldIdLst>
  <p:sldSz cx="9144000" cy="6858000" type="screen4x3"/>
  <p:notesSz cx="6858000" cy="97234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334" y="-25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8617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86172"/>
          </a:xfrm>
          <a:prstGeom prst="rect">
            <a:avLst/>
          </a:prstGeom>
        </p:spPr>
        <p:txBody>
          <a:bodyPr vert="horz" lIns="91440" tIns="45720" rIns="91440" bIns="45720" rtlCol="0"/>
          <a:lstStyle>
            <a:lvl1pPr algn="r">
              <a:defRPr sz="1200"/>
            </a:lvl1pPr>
          </a:lstStyle>
          <a:p>
            <a:fld id="{027F97EB-62CD-4162-AE87-2C5EDD454508}" type="datetimeFigureOut">
              <a:rPr lang="en-GB" smtClean="0"/>
              <a:t>24/11/2020</a:t>
            </a:fld>
            <a:endParaRPr lang="en-GB"/>
          </a:p>
        </p:txBody>
      </p:sp>
      <p:sp>
        <p:nvSpPr>
          <p:cNvPr id="4" name="Footer Placeholder 3"/>
          <p:cNvSpPr>
            <a:spLocks noGrp="1"/>
          </p:cNvSpPr>
          <p:nvPr>
            <p:ph type="ftr" sz="quarter" idx="2"/>
          </p:nvPr>
        </p:nvSpPr>
        <p:spPr>
          <a:xfrm>
            <a:off x="0" y="9235578"/>
            <a:ext cx="2971800" cy="4861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9235578"/>
            <a:ext cx="2971800" cy="486172"/>
          </a:xfrm>
          <a:prstGeom prst="rect">
            <a:avLst/>
          </a:prstGeom>
        </p:spPr>
        <p:txBody>
          <a:bodyPr vert="horz" lIns="91440" tIns="45720" rIns="91440" bIns="45720" rtlCol="0" anchor="b"/>
          <a:lstStyle>
            <a:lvl1pPr algn="r">
              <a:defRPr sz="1200"/>
            </a:lvl1pPr>
          </a:lstStyle>
          <a:p>
            <a:fld id="{A014EF16-23CE-4382-887C-F9D728292514}" type="slidenum">
              <a:rPr lang="en-GB" smtClean="0"/>
              <a:t>‹#›</a:t>
            </a:fld>
            <a:endParaRPr lang="en-GB"/>
          </a:p>
        </p:txBody>
      </p:sp>
    </p:spTree>
    <p:extLst>
      <p:ext uri="{BB962C8B-B14F-4D97-AF65-F5344CB8AC3E}">
        <p14:creationId xmlns:p14="http://schemas.microsoft.com/office/powerpoint/2010/main" val="13990624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8617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86172"/>
          </a:xfrm>
          <a:prstGeom prst="rect">
            <a:avLst/>
          </a:prstGeom>
        </p:spPr>
        <p:txBody>
          <a:bodyPr vert="horz" lIns="91440" tIns="45720" rIns="91440" bIns="45720" rtlCol="0"/>
          <a:lstStyle>
            <a:lvl1pPr algn="r">
              <a:defRPr sz="1200"/>
            </a:lvl1pPr>
          </a:lstStyle>
          <a:p>
            <a:fld id="{88B10711-8B48-49A4-A918-C56BF9333000}" type="datetimeFigureOut">
              <a:rPr lang="en-GB" smtClean="0"/>
              <a:t>24/11/2020</a:t>
            </a:fld>
            <a:endParaRPr lang="en-GB"/>
          </a:p>
        </p:txBody>
      </p:sp>
      <p:sp>
        <p:nvSpPr>
          <p:cNvPr id="4" name="Slide Image Placeholder 3"/>
          <p:cNvSpPr>
            <a:spLocks noGrp="1" noRot="1" noChangeAspect="1"/>
          </p:cNvSpPr>
          <p:nvPr>
            <p:ph type="sldImg" idx="2"/>
          </p:nvPr>
        </p:nvSpPr>
        <p:spPr>
          <a:xfrm>
            <a:off x="998538" y="728663"/>
            <a:ext cx="4860925" cy="36464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618633"/>
            <a:ext cx="5486400" cy="437554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235578"/>
            <a:ext cx="2971800" cy="4861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235578"/>
            <a:ext cx="2971800" cy="486172"/>
          </a:xfrm>
          <a:prstGeom prst="rect">
            <a:avLst/>
          </a:prstGeom>
        </p:spPr>
        <p:txBody>
          <a:bodyPr vert="horz" lIns="91440" tIns="45720" rIns="91440" bIns="45720" rtlCol="0" anchor="b"/>
          <a:lstStyle>
            <a:lvl1pPr algn="r">
              <a:defRPr sz="1200"/>
            </a:lvl1pPr>
          </a:lstStyle>
          <a:p>
            <a:fld id="{6E819ACB-9E90-4A19-B646-1D09D28DC688}" type="slidenum">
              <a:rPr lang="en-GB" smtClean="0"/>
              <a:t>‹#›</a:t>
            </a:fld>
            <a:endParaRPr lang="en-GB"/>
          </a:p>
        </p:txBody>
      </p:sp>
    </p:spTree>
    <p:extLst>
      <p:ext uri="{BB962C8B-B14F-4D97-AF65-F5344CB8AC3E}">
        <p14:creationId xmlns:p14="http://schemas.microsoft.com/office/powerpoint/2010/main" val="2353290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r>
              <a:rPr lang="en-GB" dirty="0" smtClean="0"/>
              <a:t>Before slide: </a:t>
            </a:r>
          </a:p>
          <a:p>
            <a:r>
              <a:rPr lang="en-GB" dirty="0" smtClean="0"/>
              <a:t>Welcome from Theresa.  Zoom</a:t>
            </a:r>
            <a:r>
              <a:rPr lang="en-GB" baseline="0" dirty="0" smtClean="0"/>
              <a:t> housekeeping.  Pass over to Pat – slide </a:t>
            </a:r>
            <a:endParaRPr lang="en-GB" dirty="0"/>
          </a:p>
        </p:txBody>
      </p:sp>
      <p:sp>
        <p:nvSpPr>
          <p:cNvPr id="4" name="Slide Number Placeholder 3"/>
          <p:cNvSpPr>
            <a:spLocks noGrp="1"/>
          </p:cNvSpPr>
          <p:nvPr>
            <p:ph type="sldNum" sz="quarter" idx="10"/>
          </p:nvPr>
        </p:nvSpPr>
        <p:spPr/>
        <p:txBody>
          <a:bodyPr/>
          <a:lstStyle/>
          <a:p>
            <a:fld id="{6E819ACB-9E90-4A19-B646-1D09D28DC688}" type="slidenum">
              <a:rPr lang="en-GB" smtClean="0"/>
              <a:t>1</a:t>
            </a:fld>
            <a:endParaRPr lang="en-GB"/>
          </a:p>
        </p:txBody>
      </p:sp>
    </p:spTree>
    <p:extLst>
      <p:ext uri="{BB962C8B-B14F-4D97-AF65-F5344CB8AC3E}">
        <p14:creationId xmlns:p14="http://schemas.microsoft.com/office/powerpoint/2010/main" val="3914575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98C6D891-434F-4A76-BEFA-B825F64756C5}" type="datetimeFigureOut">
              <a:rPr lang="en-GB" smtClean="0"/>
              <a:t>24/11/2020</a:t>
            </a:fld>
            <a:endParaRPr lang="en-GB"/>
          </a:p>
        </p:txBody>
      </p:sp>
      <p:sp>
        <p:nvSpPr>
          <p:cNvPr id="17" name="Footer Placeholder 16"/>
          <p:cNvSpPr>
            <a:spLocks noGrp="1"/>
          </p:cNvSpPr>
          <p:nvPr>
            <p:ph type="ftr" sz="quarter" idx="11"/>
          </p:nvPr>
        </p:nvSpPr>
        <p:spPr/>
        <p:txBody>
          <a:bodyPr/>
          <a:lstStyle/>
          <a:p>
            <a:endParaRPr lang="en-GB"/>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E93FEEC6-AA4F-439E-8460-3335BCFC1551}" type="slidenum">
              <a:rPr lang="en-GB" smtClean="0"/>
              <a:t>‹#›</a:t>
            </a:fld>
            <a:endParaRPr lang="en-GB"/>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FEEC6-AA4F-439E-8460-3335BCFC1551}" type="slidenum">
              <a:rPr lang="en-GB" smtClean="0"/>
              <a:t>‹#›</a:t>
            </a:fld>
            <a:endParaRPr lang="en-GB"/>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8C6D891-434F-4A76-BEFA-B825F64756C5}" type="datetimeFigureOut">
              <a:rPr lang="en-GB" smtClean="0"/>
              <a:t>24/11/2020</a:t>
            </a:fld>
            <a:endParaRPr lang="en-GB"/>
          </a:p>
        </p:txBody>
      </p:sp>
      <p:sp>
        <p:nvSpPr>
          <p:cNvPr id="5" name="Footer Placeholder 4"/>
          <p:cNvSpPr>
            <a:spLocks noGrp="1"/>
          </p:cNvSpPr>
          <p:nvPr>
            <p:ph type="ftr" sz="quarter" idx="11"/>
          </p:nvPr>
        </p:nvSpPr>
        <p:spPr>
          <a:xfrm>
            <a:off x="800100" y="6172200"/>
            <a:ext cx="4000500" cy="457200"/>
          </a:xfrm>
        </p:spPr>
        <p:txBody>
          <a:bodyPr/>
          <a:lstStyle/>
          <a:p>
            <a:endParaRPr lang="en-GB"/>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E93FEEC6-AA4F-439E-8460-3335BCFC1551}"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8C6D891-434F-4A76-BEFA-B825F64756C5}" type="datetimeFigureOut">
              <a:rPr lang="en-GB" smtClean="0"/>
              <a:t>24/11/2020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FEEC6-AA4F-439E-8460-3335BCFC1551}" type="slidenum">
              <a:rPr lang="en-GB" smtClean="0"/>
              <a:t>‹#›</a:t>
            </a:fld>
            <a:endParaRPr lang="en-GB"/>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98C6D891-434F-4A76-BEFA-B825F64756C5}" type="datetimeFigureOut">
              <a:rPr lang="en-GB" smtClean="0"/>
              <a:t>24/11/2020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93FEEC6-AA4F-439E-8460-3335BCFC1551}" type="slidenum">
              <a:rPr lang="en-GB" smtClean="0"/>
              <a:t>‹#›</a:t>
            </a:fld>
            <a:endParaRPr lang="en-GB"/>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8C6D891-434F-4A76-BEFA-B825F64756C5}" type="datetimeFigureOut">
              <a:rPr lang="en-GB" smtClean="0"/>
              <a:t>24/11/2020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6D891-434F-4A76-BEFA-B825F64756C5}" type="datetimeFigureOut">
              <a:rPr lang="en-GB" smtClean="0"/>
              <a:t>24/11/2020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93FEEC6-AA4F-439E-8460-3335BCFC1551}"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8C6D891-434F-4A76-BEFA-B825F64756C5}" type="datetimeFigureOut">
              <a:rPr lang="en-GB" smtClean="0"/>
              <a:t>24/11/2020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FEEC6-AA4F-439E-8460-3335BCFC1551}" type="slidenum">
              <a:rPr lang="en-GB" smtClean="0"/>
              <a:t>‹#›</a:t>
            </a:fld>
            <a:endParaRPr lang="en-GB"/>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8C6D891-434F-4A76-BEFA-B825F64756C5}" type="datetimeFigureOut">
              <a:rPr lang="en-GB" smtClean="0"/>
              <a:t>24/11/2020</a:t>
            </a:fld>
            <a:endParaRPr lang="en-GB"/>
          </a:p>
        </p:txBody>
      </p:sp>
      <p:sp>
        <p:nvSpPr>
          <p:cNvPr id="6" name="Footer Placeholder 5"/>
          <p:cNvSpPr>
            <a:spLocks noGrp="1"/>
          </p:cNvSpPr>
          <p:nvPr>
            <p:ph type="ftr" sz="quarter" idx="11"/>
          </p:nvPr>
        </p:nvSpPr>
        <p:spPr>
          <a:xfrm>
            <a:off x="914400" y="6172200"/>
            <a:ext cx="3886200" cy="457200"/>
          </a:xfrm>
        </p:spPr>
        <p:txBody>
          <a:bodyPr/>
          <a:lstStyle/>
          <a:p>
            <a:endParaRPr lang="en-GB"/>
          </a:p>
        </p:txBody>
      </p:sp>
      <p:sp>
        <p:nvSpPr>
          <p:cNvPr id="7" name="Slide Number Placeholder 6"/>
          <p:cNvSpPr>
            <a:spLocks noGrp="1"/>
          </p:cNvSpPr>
          <p:nvPr>
            <p:ph type="sldNum" sz="quarter" idx="12"/>
          </p:nvPr>
        </p:nvSpPr>
        <p:spPr>
          <a:xfrm>
            <a:off x="146304" y="6208776"/>
            <a:ext cx="457200" cy="457200"/>
          </a:xfrm>
        </p:spPr>
        <p:txBody>
          <a:bodyPr/>
          <a:lstStyle/>
          <a:p>
            <a:fld id="{E93FEEC6-AA4F-439E-8460-3335BCFC1551}" type="slidenum">
              <a:rPr lang="en-GB" smtClean="0"/>
              <a:t>‹#›</a:t>
            </a:fld>
            <a:endParaRPr lang="en-GB"/>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98C6D891-434F-4A76-BEFA-B825F64756C5}" type="datetimeFigureOut">
              <a:rPr lang="en-GB" smtClean="0"/>
              <a:t>24/11/2020</a:t>
            </a:fld>
            <a:endParaRPr lang="en-GB"/>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GB"/>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E93FEEC6-AA4F-439E-8460-3335BCFC1551}"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paxchristi.net/" TargetMode="External"/><Relationship Id="rId2" Type="http://schemas.openxmlformats.org/officeDocument/2006/relationships/hyperlink" Target="https://nonviolencejustpeace.net/" TargetMode="External"/><Relationship Id="rId1" Type="http://schemas.openxmlformats.org/officeDocument/2006/relationships/slideLayout" Target="../slideLayouts/slideLayout2.xml"/><Relationship Id="rId4" Type="http://schemas.openxmlformats.org/officeDocument/2006/relationships/hyperlink" Target="https://paxchristi.org.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43808" y="1700808"/>
            <a:ext cx="2952328" cy="1600200"/>
          </a:xfrm>
        </p:spPr>
        <p:txBody>
          <a:bodyPr/>
          <a:lstStyle/>
          <a:p>
            <a:r>
              <a:rPr lang="en-GB" sz="4000" dirty="0" smtClean="0">
                <a:solidFill>
                  <a:schemeClr val="bg1"/>
                </a:solidFill>
              </a:rPr>
              <a:t>A project of </a:t>
            </a:r>
          </a:p>
          <a:p>
            <a:endParaRPr lang="en-GB" dirty="0"/>
          </a:p>
          <a:p>
            <a:endParaRPr lang="en-GB" dirty="0"/>
          </a:p>
        </p:txBody>
      </p:sp>
      <p:sp>
        <p:nvSpPr>
          <p:cNvPr id="2" name="Title 1"/>
          <p:cNvSpPr>
            <a:spLocks noGrp="1"/>
          </p:cNvSpPr>
          <p:nvPr>
            <p:ph type="ctrTitle"/>
          </p:nvPr>
        </p:nvSpPr>
        <p:spPr>
          <a:xfrm>
            <a:off x="323528" y="3501008"/>
            <a:ext cx="8229600" cy="1584176"/>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Making active nonviolence </a:t>
            </a:r>
            <a:br>
              <a:rPr lang="en-GB" dirty="0" smtClean="0">
                <a:solidFill>
                  <a:srgbClr val="0070C0"/>
                </a:solidFill>
                <a:latin typeface="Calibri" panose="020F0502020204030204" pitchFamily="34" charset="0"/>
                <a:cs typeface="Calibri" panose="020F0502020204030204" pitchFamily="34" charset="0"/>
              </a:rPr>
            </a:br>
            <a:r>
              <a:rPr lang="en-GB" dirty="0" smtClean="0">
                <a:solidFill>
                  <a:srgbClr val="0070C0"/>
                </a:solidFill>
                <a:latin typeface="Calibri" panose="020F0502020204030204" pitchFamily="34" charset="0"/>
                <a:cs typeface="Calibri" panose="020F0502020204030204" pitchFamily="34" charset="0"/>
              </a:rPr>
              <a:t>our way of life </a:t>
            </a:r>
            <a:br>
              <a:rPr lang="en-GB" dirty="0" smtClean="0">
                <a:solidFill>
                  <a:srgbClr val="0070C0"/>
                </a:solidFill>
                <a:latin typeface="Calibri" panose="020F0502020204030204" pitchFamily="34" charset="0"/>
                <a:cs typeface="Calibri" panose="020F0502020204030204" pitchFamily="34" charset="0"/>
              </a:rPr>
            </a:br>
            <a:r>
              <a:rPr lang="en-GB" sz="3100" i="1" dirty="0" smtClean="0">
                <a:solidFill>
                  <a:srgbClr val="0070C0"/>
                </a:solidFill>
                <a:latin typeface="Calibri" panose="020F0502020204030204" pitchFamily="34" charset="0"/>
                <a:cs typeface="Calibri" panose="020F0502020204030204" pitchFamily="34" charset="0"/>
              </a:rPr>
              <a:t>Session 2 – Seeing Violence in our World  </a:t>
            </a:r>
            <a:endParaRPr lang="en-GB" sz="3100" i="1" dirty="0">
              <a:solidFill>
                <a:srgbClr val="0070C0"/>
              </a:solidFill>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321707"/>
            <a:ext cx="2016224" cy="183832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8184" y="1376772"/>
            <a:ext cx="2364542" cy="1728192"/>
          </a:xfrm>
          <a:prstGeom prst="rect">
            <a:avLst/>
          </a:prstGeom>
        </p:spPr>
      </p:pic>
    </p:spTree>
    <p:extLst>
      <p:ext uri="{BB962C8B-B14F-4D97-AF65-F5344CB8AC3E}">
        <p14:creationId xmlns:p14="http://schemas.microsoft.com/office/powerpoint/2010/main" val="9526472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903" y="188640"/>
            <a:ext cx="7772400" cy="720080"/>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Closing prayer</a:t>
            </a:r>
            <a:endParaRPr lang="en-GB" dirty="0">
              <a:solidFill>
                <a:srgbClr val="0070C0"/>
              </a:solidFill>
              <a:latin typeface="Calibri" panose="020F0502020204030204" pitchFamily="34" charset="0"/>
              <a:cs typeface="Calibri" panose="020F0502020204030204" pitchFamily="34" charset="0"/>
            </a:endParaRPr>
          </a:p>
        </p:txBody>
      </p:sp>
      <p:sp>
        <p:nvSpPr>
          <p:cNvPr id="3" name="TextBox 2"/>
          <p:cNvSpPr txBox="1"/>
          <p:nvPr/>
        </p:nvSpPr>
        <p:spPr>
          <a:xfrm>
            <a:off x="251520" y="836712"/>
            <a:ext cx="7920880" cy="4401205"/>
          </a:xfrm>
          <a:prstGeom prst="rect">
            <a:avLst/>
          </a:prstGeom>
          <a:noFill/>
        </p:spPr>
        <p:txBody>
          <a:bodyPr wrap="square" rtlCol="0">
            <a:spAutoFit/>
          </a:bodyPr>
          <a:lstStyle/>
          <a:p>
            <a:r>
              <a:rPr lang="en-GB" dirty="0" smtClean="0">
                <a:latin typeface="Calibri" panose="020F0502020204030204" pitchFamily="34" charset="0"/>
                <a:cs typeface="Calibri" panose="020F0502020204030204" pitchFamily="34" charset="0"/>
              </a:rPr>
              <a:t>Give me a heart of poverty,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	</a:t>
            </a:r>
            <a:r>
              <a:rPr lang="en-GB" i="1" dirty="0" smtClean="0">
                <a:latin typeface="Calibri" panose="020F0502020204030204" pitchFamily="34" charset="0"/>
                <a:cs typeface="Calibri" panose="020F0502020204030204" pitchFamily="34" charset="0"/>
              </a:rPr>
              <a:t>able to love and open up and give myself to others</a:t>
            </a:r>
          </a:p>
          <a:p>
            <a:r>
              <a:rPr lang="en-GB" dirty="0" smtClean="0">
                <a:latin typeface="Calibri" panose="020F0502020204030204" pitchFamily="34" charset="0"/>
                <a:cs typeface="Calibri" panose="020F0502020204030204" pitchFamily="34" charset="0"/>
              </a:rPr>
              <a:t>Give me a heart of patience,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	</a:t>
            </a:r>
            <a:r>
              <a:rPr lang="en-GB" i="1" dirty="0" smtClean="0">
                <a:latin typeface="Calibri" panose="020F0502020204030204" pitchFamily="34" charset="0"/>
                <a:cs typeface="Calibri" panose="020F0502020204030204" pitchFamily="34" charset="0"/>
              </a:rPr>
              <a:t>able to love and live in hope.</a:t>
            </a:r>
          </a:p>
          <a:p>
            <a:r>
              <a:rPr lang="en-GB" dirty="0" smtClean="0">
                <a:latin typeface="Calibri" panose="020F0502020204030204" pitchFamily="34" charset="0"/>
                <a:cs typeface="Calibri" panose="020F0502020204030204" pitchFamily="34" charset="0"/>
              </a:rPr>
              <a:t>Give me a heart of justice,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	</a:t>
            </a:r>
            <a:r>
              <a:rPr lang="en-GB" i="1" dirty="0" smtClean="0">
                <a:latin typeface="Calibri" panose="020F0502020204030204" pitchFamily="34" charset="0"/>
                <a:cs typeface="Calibri" panose="020F0502020204030204" pitchFamily="34" charset="0"/>
              </a:rPr>
              <a:t>able to love and measure myself by the standard of justice.</a:t>
            </a:r>
          </a:p>
          <a:p>
            <a:r>
              <a:rPr lang="en-GB" dirty="0" smtClean="0">
                <a:latin typeface="Calibri" panose="020F0502020204030204" pitchFamily="34" charset="0"/>
                <a:cs typeface="Calibri" panose="020F0502020204030204" pitchFamily="34" charset="0"/>
              </a:rPr>
              <a:t>Give me a heart of mercifulness, </a:t>
            </a:r>
          </a:p>
          <a:p>
            <a:r>
              <a:rPr lang="en-GB" dirty="0" smtClean="0">
                <a:latin typeface="Calibri" panose="020F0502020204030204" pitchFamily="34" charset="0"/>
                <a:cs typeface="Calibri" panose="020F0502020204030204" pitchFamily="34" charset="0"/>
              </a:rPr>
              <a:t>	</a:t>
            </a:r>
            <a:r>
              <a:rPr lang="en-GB" i="1" dirty="0" smtClean="0">
                <a:latin typeface="Calibri" panose="020F0502020204030204" pitchFamily="34" charset="0"/>
                <a:cs typeface="Calibri" panose="020F0502020204030204" pitchFamily="34" charset="0"/>
              </a:rPr>
              <a:t>able to love and understand and forgive others.</a:t>
            </a:r>
          </a:p>
          <a:p>
            <a:r>
              <a:rPr lang="en-GB" dirty="0" smtClean="0">
                <a:latin typeface="Calibri" panose="020F0502020204030204" pitchFamily="34" charset="0"/>
                <a:cs typeface="Calibri" panose="020F0502020204030204" pitchFamily="34" charset="0"/>
              </a:rPr>
              <a:t>Give me a heart of sensitivity,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	</a:t>
            </a:r>
            <a:r>
              <a:rPr lang="en-GB" i="1" dirty="0" smtClean="0">
                <a:latin typeface="Calibri" panose="020F0502020204030204" pitchFamily="34" charset="0"/>
                <a:cs typeface="Calibri" panose="020F0502020204030204" pitchFamily="34" charset="0"/>
              </a:rPr>
              <a:t>able to love and weep without being discouraged</a:t>
            </a:r>
          </a:p>
          <a:p>
            <a:r>
              <a:rPr lang="en-GB" dirty="0" smtClean="0">
                <a:latin typeface="Calibri" panose="020F0502020204030204" pitchFamily="34" charset="0"/>
                <a:cs typeface="Calibri" panose="020F0502020204030204" pitchFamily="34" charset="0"/>
              </a:rPr>
              <a:t>Give me a heart of strength,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	</a:t>
            </a:r>
            <a:r>
              <a:rPr lang="en-GB" i="1" dirty="0" smtClean="0">
                <a:latin typeface="Calibri" panose="020F0502020204030204" pitchFamily="34" charset="0"/>
                <a:cs typeface="Calibri" panose="020F0502020204030204" pitchFamily="34" charset="0"/>
              </a:rPr>
              <a:t>able to love and be faithful unto death.</a:t>
            </a:r>
          </a:p>
          <a:p>
            <a:r>
              <a:rPr lang="en-GB" dirty="0" smtClean="0">
                <a:latin typeface="Calibri" panose="020F0502020204030204" pitchFamily="34" charset="0"/>
                <a:cs typeface="Calibri" panose="020F0502020204030204" pitchFamily="34" charset="0"/>
              </a:rPr>
              <a:t>Give me a heart touched by the Gospel, </a:t>
            </a:r>
          </a:p>
          <a:p>
            <a:r>
              <a:rPr lang="en-GB" dirty="0">
                <a:latin typeface="Calibri" panose="020F0502020204030204" pitchFamily="34" charset="0"/>
                <a:cs typeface="Calibri" panose="020F0502020204030204" pitchFamily="34" charset="0"/>
              </a:rPr>
              <a:t>	</a:t>
            </a:r>
            <a:r>
              <a:rPr lang="en-GB" i="1" dirty="0" smtClean="0">
                <a:latin typeface="Calibri" panose="020F0502020204030204" pitchFamily="34" charset="0"/>
                <a:cs typeface="Calibri" panose="020F0502020204030204" pitchFamily="34" charset="0"/>
              </a:rPr>
              <a:t>able to love </a:t>
            </a:r>
          </a:p>
          <a:p>
            <a:r>
              <a:rPr lang="en-GB" sz="1400" i="1" dirty="0" smtClean="0">
                <a:solidFill>
                  <a:srgbClr val="0070C0"/>
                </a:solidFill>
                <a:latin typeface="Calibri" panose="020F0502020204030204" pitchFamily="34" charset="0"/>
                <a:cs typeface="Calibri" panose="020F0502020204030204" pitchFamily="34" charset="0"/>
              </a:rPr>
              <a:t>(Adapted from WCC prayer – </a:t>
            </a:r>
            <a:br>
              <a:rPr lang="en-GB" sz="1400" i="1" dirty="0" smtClean="0">
                <a:solidFill>
                  <a:srgbClr val="0070C0"/>
                </a:solidFill>
                <a:latin typeface="Calibri" panose="020F0502020204030204" pitchFamily="34" charset="0"/>
                <a:cs typeface="Calibri" panose="020F0502020204030204" pitchFamily="34" charset="0"/>
              </a:rPr>
            </a:br>
            <a:r>
              <a:rPr lang="en-GB" sz="1400" i="1" dirty="0" smtClean="0">
                <a:solidFill>
                  <a:srgbClr val="0070C0"/>
                </a:solidFill>
                <a:latin typeface="Calibri" panose="020F0502020204030204" pitchFamily="34" charset="0"/>
                <a:cs typeface="Calibri" panose="020F0502020204030204" pitchFamily="34" charset="0"/>
              </a:rPr>
              <a:t>full prayer on Pax Christi prayer card)</a:t>
            </a:r>
            <a:endParaRPr lang="en-GB" sz="1400" i="1" dirty="0">
              <a:solidFill>
                <a:srgbClr val="0070C0"/>
              </a:solidFill>
              <a:latin typeface="Calibri" panose="020F0502020204030204" pitchFamily="34" charset="0"/>
              <a:cs typeface="Calibri" panose="020F0502020204030204" pitchFamily="34"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1920" y="4509120"/>
            <a:ext cx="5041012" cy="2139356"/>
          </a:xfrm>
          <a:prstGeom prst="rect">
            <a:avLst/>
          </a:prstGeom>
        </p:spPr>
      </p:pic>
    </p:spTree>
    <p:extLst>
      <p:ext uri="{BB962C8B-B14F-4D97-AF65-F5344CB8AC3E}">
        <p14:creationId xmlns:p14="http://schemas.microsoft.com/office/powerpoint/2010/main" val="39428612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268760"/>
            <a:ext cx="7772400" cy="1143000"/>
          </a:xfrm>
        </p:spPr>
        <p:txBody>
          <a:bodyPr>
            <a:normAutofit fontScale="90000"/>
          </a:bodyPr>
          <a:lstStyle/>
          <a:p>
            <a:r>
              <a:rPr lang="en-GB" dirty="0">
                <a:solidFill>
                  <a:srgbClr val="0070C0"/>
                </a:solidFill>
                <a:latin typeface="Arial" panose="020B0604020202020204" pitchFamily="34" charset="0"/>
                <a:cs typeface="Arial" panose="020B0604020202020204" pitchFamily="34" charset="0"/>
              </a:rPr>
              <a:t/>
            </a:r>
            <a:br>
              <a:rPr lang="en-GB" dirty="0">
                <a:solidFill>
                  <a:srgbClr val="0070C0"/>
                </a:solidFill>
                <a:latin typeface="Arial" panose="020B0604020202020204" pitchFamily="34" charset="0"/>
                <a:cs typeface="Arial" panose="020B0604020202020204" pitchFamily="34" charset="0"/>
              </a:rPr>
            </a:br>
            <a:r>
              <a:rPr lang="en-GB" dirty="0">
                <a:solidFill>
                  <a:srgbClr val="0070C0"/>
                </a:solidFill>
                <a:latin typeface="Arial" panose="020B0604020202020204" pitchFamily="34" charset="0"/>
                <a:cs typeface="Arial" panose="020B0604020202020204" pitchFamily="34" charset="0"/>
              </a:rPr>
              <a:t>Date and time of next gathering</a:t>
            </a:r>
            <a:br>
              <a:rPr lang="en-GB" dirty="0">
                <a:solidFill>
                  <a:srgbClr val="0070C0"/>
                </a:solidFill>
                <a:latin typeface="Arial" panose="020B0604020202020204" pitchFamily="34" charset="0"/>
                <a:cs typeface="Arial" panose="020B0604020202020204" pitchFamily="34" charset="0"/>
              </a:rPr>
            </a:br>
            <a:r>
              <a:rPr lang="en-GB" dirty="0" smtClean="0">
                <a:solidFill>
                  <a:srgbClr val="0070C0"/>
                </a:solidFill>
                <a:latin typeface="Arial" panose="020B0604020202020204" pitchFamily="34" charset="0"/>
                <a:cs typeface="Arial" panose="020B0604020202020204" pitchFamily="34" charset="0"/>
              </a:rPr>
              <a:t/>
            </a:r>
            <a:br>
              <a:rPr lang="en-GB" dirty="0" smtClean="0">
                <a:solidFill>
                  <a:srgbClr val="0070C0"/>
                </a:solidFill>
                <a:latin typeface="Arial" panose="020B0604020202020204" pitchFamily="34" charset="0"/>
                <a:cs typeface="Arial" panose="020B0604020202020204" pitchFamily="34" charset="0"/>
              </a:rPr>
            </a:br>
            <a:r>
              <a:rPr lang="en-GB" dirty="0" smtClean="0">
                <a:solidFill>
                  <a:srgbClr val="0070C0"/>
                </a:solidFill>
                <a:latin typeface="Arial" panose="020B0604020202020204" pitchFamily="34" charset="0"/>
                <a:cs typeface="Arial" panose="020B0604020202020204" pitchFamily="34" charset="0"/>
              </a:rPr>
              <a:t>Resources </a:t>
            </a:r>
            <a:endParaRPr lang="en-GB" dirty="0">
              <a:solidFill>
                <a:srgbClr val="0070C0"/>
              </a:solidFill>
              <a:latin typeface="Arial" panose="020B0604020202020204" pitchFamily="34" charset="0"/>
              <a:cs typeface="Arial" panose="020B0604020202020204" pitchFamily="34" charset="0"/>
            </a:endParaRPr>
          </a:p>
        </p:txBody>
      </p:sp>
      <p:sp>
        <p:nvSpPr>
          <p:cNvPr id="4" name="TextBox 3"/>
          <p:cNvSpPr txBox="1"/>
          <p:nvPr/>
        </p:nvSpPr>
        <p:spPr>
          <a:xfrm>
            <a:off x="395536" y="2996952"/>
            <a:ext cx="7765488" cy="2185214"/>
          </a:xfrm>
          <a:prstGeom prst="rect">
            <a:avLst/>
          </a:prstGeom>
          <a:noFill/>
        </p:spPr>
        <p:txBody>
          <a:bodyPr wrap="square" rtlCol="0">
            <a:spAutoFit/>
          </a:bodyPr>
          <a:lstStyle/>
          <a:p>
            <a:r>
              <a:rPr lang="en-GB" sz="2800" dirty="0" smtClean="0">
                <a:solidFill>
                  <a:srgbClr val="0070C0"/>
                </a:solidFill>
                <a:latin typeface="Arial" panose="020B0604020202020204" pitchFamily="34" charset="0"/>
                <a:cs typeface="Arial" panose="020B0604020202020204" pitchFamily="34" charset="0"/>
              </a:rPr>
              <a:t>Websites</a:t>
            </a: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Catholic Nonviolence Initiative: </a:t>
            </a:r>
            <a:r>
              <a:rPr lang="en-GB" dirty="0">
                <a:latin typeface="Arial" panose="020B0604020202020204" pitchFamily="34" charset="0"/>
                <a:cs typeface="Arial" panose="020B0604020202020204" pitchFamily="34" charset="0"/>
                <a:hlinkClick r:id="rId2"/>
              </a:rPr>
              <a:t>https://nonviolencejustpeace.net</a:t>
            </a:r>
            <a:r>
              <a:rPr lang="en-GB" dirty="0" smtClean="0">
                <a:latin typeface="Arial" panose="020B0604020202020204" pitchFamily="34" charset="0"/>
                <a:cs typeface="Arial" panose="020B0604020202020204" pitchFamily="34" charset="0"/>
                <a:hlinkClick r:id="rId2"/>
              </a:rPr>
              <a:t>/</a:t>
            </a:r>
            <a:endParaRPr lang="en-GB"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Pax Christi International : </a:t>
            </a:r>
            <a:r>
              <a:rPr lang="en-GB" dirty="0">
                <a:latin typeface="Arial" panose="020B0604020202020204" pitchFamily="34" charset="0"/>
                <a:cs typeface="Arial" panose="020B0604020202020204" pitchFamily="34" charset="0"/>
                <a:hlinkClick r:id="rId3"/>
              </a:rPr>
              <a:t>https://paxchristi.net</a:t>
            </a:r>
            <a:r>
              <a:rPr lang="en-GB" dirty="0" smtClean="0">
                <a:latin typeface="Arial" panose="020B0604020202020204" pitchFamily="34" charset="0"/>
                <a:cs typeface="Arial" panose="020B0604020202020204" pitchFamily="34" charset="0"/>
                <a:hlinkClick r:id="rId3"/>
              </a:rPr>
              <a:t>/</a:t>
            </a:r>
            <a:endParaRPr lang="en-GB" dirty="0" smtClean="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smtClean="0">
                <a:latin typeface="Arial" panose="020B0604020202020204" pitchFamily="34" charset="0"/>
                <a:cs typeface="Arial" panose="020B0604020202020204" pitchFamily="34" charset="0"/>
              </a:rPr>
              <a:t>Pax Christi England and Wales : </a:t>
            </a:r>
            <a:r>
              <a:rPr lang="en-GB" dirty="0">
                <a:latin typeface="Arial" panose="020B0604020202020204" pitchFamily="34" charset="0"/>
                <a:cs typeface="Arial" panose="020B0604020202020204" pitchFamily="34" charset="0"/>
                <a:hlinkClick r:id="rId4"/>
              </a:rPr>
              <a:t>https://paxchristi.org.uk/</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26482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7772400" cy="629843"/>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Welcome and introduction </a:t>
            </a:r>
            <a:endParaRPr lang="en-GB" dirty="0">
              <a:solidFill>
                <a:srgbClr val="0070C0"/>
              </a:solidFill>
              <a:latin typeface="Calibri" panose="020F0502020204030204" pitchFamily="34" charset="0"/>
              <a:cs typeface="Calibri" panose="020F0502020204030204" pitchFamily="34" charset="0"/>
            </a:endParaRPr>
          </a:p>
        </p:txBody>
      </p:sp>
      <p:sp>
        <p:nvSpPr>
          <p:cNvPr id="7" name="Text Box 2"/>
          <p:cNvSpPr txBox="1">
            <a:spLocks noChangeArrowheads="1"/>
          </p:cNvSpPr>
          <p:nvPr/>
        </p:nvSpPr>
        <p:spPr bwMode="auto">
          <a:xfrm>
            <a:off x="1043608" y="882943"/>
            <a:ext cx="4320480" cy="1354460"/>
          </a:xfrm>
          <a:prstGeom prst="rect">
            <a:avLst/>
          </a:prstGeom>
          <a:solidFill>
            <a:srgbClr val="FFFFFF"/>
          </a:solidFill>
          <a:ln w="9525">
            <a:solidFill>
              <a:srgbClr val="0070C0"/>
            </a:solidFill>
            <a:miter lim="800000"/>
            <a:headEnd/>
            <a:tailEnd/>
          </a:ln>
          <a:effectLst>
            <a:outerShdw blurRad="50800" dist="50800" dir="5400000" algn="ctr" rotWithShape="0">
              <a:schemeClr val="accent1">
                <a:lumMod val="60000"/>
                <a:lumOff val="40000"/>
              </a:schemeClr>
            </a:outerShdw>
          </a:effectLst>
          <a:extLst>
            <a:ext uri="{53640926-AAD7-44D8-BBD7-CCE9431645EC}">
              <a14:shadowObscured xmlns:a14="http://schemas.microsoft.com/office/drawing/2010/main" val="1"/>
            </a:ext>
          </a:extLst>
        </p:spPr>
        <p:txBody>
          <a:bodyPr rot="0" vert="horz" wrap="square" lIns="91440" tIns="45720" rIns="91440" bIns="45720" anchor="t" anchorCtr="0" upright="1">
            <a:noAutofit/>
          </a:bodyPr>
          <a:lstStyle/>
          <a:p>
            <a:pPr>
              <a:lnSpc>
                <a:spcPct val="115000"/>
              </a:lnSpc>
              <a:spcAft>
                <a:spcPts val="0"/>
              </a:spcAft>
            </a:pPr>
            <a:r>
              <a:rPr lang="en-GB" sz="2000" b="1" i="1" dirty="0">
                <a:solidFill>
                  <a:srgbClr val="0070C0"/>
                </a:solidFill>
                <a:effectLst/>
                <a:latin typeface="Calibri"/>
                <a:ea typeface="Verdana"/>
              </a:rPr>
              <a:t>Being the People of God, means being God’s leaven in this our humanity, </a:t>
            </a:r>
            <a:r>
              <a:rPr lang="en-GB" sz="2000" b="1" i="1" dirty="0" smtClean="0">
                <a:solidFill>
                  <a:srgbClr val="0070C0"/>
                </a:solidFill>
                <a:effectLst/>
                <a:latin typeface="Calibri"/>
                <a:ea typeface="Verdana"/>
              </a:rPr>
              <a:t/>
            </a:r>
            <a:br>
              <a:rPr lang="en-GB" sz="2000" b="1" i="1" dirty="0" smtClean="0">
                <a:solidFill>
                  <a:srgbClr val="0070C0"/>
                </a:solidFill>
                <a:effectLst/>
                <a:latin typeface="Calibri"/>
                <a:ea typeface="Verdana"/>
              </a:rPr>
            </a:br>
            <a:r>
              <a:rPr lang="en-GB" sz="1600" b="1" dirty="0" smtClean="0">
                <a:solidFill>
                  <a:srgbClr val="0070C0"/>
                </a:solidFill>
                <a:effectLst/>
                <a:latin typeface="Calibri"/>
                <a:ea typeface="Verdana"/>
              </a:rPr>
              <a:t>Pope </a:t>
            </a:r>
            <a:r>
              <a:rPr lang="en-GB" sz="1600" b="1" dirty="0">
                <a:solidFill>
                  <a:srgbClr val="0070C0"/>
                </a:solidFill>
                <a:effectLst/>
                <a:latin typeface="Calibri"/>
                <a:ea typeface="Verdana"/>
              </a:rPr>
              <a:t>Francis</a:t>
            </a:r>
            <a:endParaRPr lang="en-GB" sz="1600" dirty="0">
              <a:effectLst/>
              <a:latin typeface="Arial"/>
              <a:ea typeface="Aria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260648"/>
            <a:ext cx="3412056" cy="3412056"/>
          </a:xfrm>
          <a:prstGeom prst="rect">
            <a:avLst/>
          </a:prstGeom>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079" y="3933056"/>
            <a:ext cx="3756848" cy="2709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55576" y="3265820"/>
            <a:ext cx="4392488" cy="523220"/>
          </a:xfrm>
          <a:prstGeom prst="rect">
            <a:avLst/>
          </a:prstGeom>
          <a:noFill/>
        </p:spPr>
        <p:txBody>
          <a:bodyPr wrap="square" rtlCol="0">
            <a:spAutoFit/>
          </a:bodyPr>
          <a:lstStyle/>
          <a:p>
            <a:r>
              <a:rPr lang="en-GB" sz="2800" dirty="0" smtClean="0">
                <a:solidFill>
                  <a:srgbClr val="0070C0"/>
                </a:solidFill>
                <a:latin typeface="Calibri" panose="020F0502020204030204" pitchFamily="34" charset="0"/>
                <a:cs typeface="Calibri" panose="020F0502020204030204" pitchFamily="34" charset="0"/>
              </a:rPr>
              <a:t>Learning from last week</a:t>
            </a:r>
            <a:endParaRPr lang="en-GB" sz="2800"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47163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74638"/>
            <a:ext cx="8291264" cy="850106"/>
          </a:xfrm>
        </p:spPr>
        <p:txBody>
          <a:bodyPr>
            <a:normAutofit/>
          </a:bodyPr>
          <a:lstStyle/>
          <a:p>
            <a:r>
              <a:rPr lang="en-GB" sz="3200" dirty="0" smtClean="0">
                <a:solidFill>
                  <a:srgbClr val="0070C0"/>
                </a:solidFill>
                <a:latin typeface="Arial" panose="020B0604020202020204" pitchFamily="34" charset="0"/>
                <a:cs typeface="Arial" panose="020B0604020202020204" pitchFamily="34" charset="0"/>
              </a:rPr>
              <a:t>Making active nonviolence our way of life</a:t>
            </a:r>
            <a:endParaRPr lang="en-GB" sz="3200" dirty="0">
              <a:solidFill>
                <a:srgbClr val="0070C0"/>
              </a:solidFill>
              <a:latin typeface="Arial" panose="020B0604020202020204" pitchFamily="34" charset="0"/>
              <a:cs typeface="Arial" panose="020B0604020202020204" pitchFamily="34" charset="0"/>
            </a:endParaRPr>
          </a:p>
        </p:txBody>
      </p:sp>
      <p:pic>
        <p:nvPicPr>
          <p:cNvPr id="1026" name="Picture 2" descr="https://lh4.googleusercontent.com/0KooHrKBxlz2tXFpuWNY0DyyRBQgSUkStl6ILHxiSj52dp5DqQTJDt6XeIT9OsjHPQtDJPYb_tIEySf5vUqlJTX_Dio7A5qAURnCO0DRDhZ7qGVLqAjb1C9nXssYLBHXfl5whkLdfXs"/>
          <p:cNvPicPr>
            <a:picLocks noChangeAspect="1" noChangeArrowheads="1"/>
          </p:cNvPicPr>
          <p:nvPr/>
        </p:nvPicPr>
        <p:blipFill rotWithShape="1">
          <a:blip r:embed="rId2">
            <a:extLst>
              <a:ext uri="{28A0092B-C50C-407E-A947-70E740481C1C}">
                <a14:useLocalDpi xmlns:a14="http://schemas.microsoft.com/office/drawing/2010/main" val="0"/>
              </a:ext>
            </a:extLst>
          </a:blip>
          <a:srcRect l="6002" t="3760" r="3862" b="7813"/>
          <a:stretch/>
        </p:blipFill>
        <p:spPr bwMode="auto">
          <a:xfrm>
            <a:off x="438410" y="1791222"/>
            <a:ext cx="4334005" cy="382043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292080" y="1556792"/>
            <a:ext cx="3600400" cy="4401205"/>
          </a:xfrm>
          <a:prstGeom prst="rect">
            <a:avLst/>
          </a:prstGeom>
          <a:noFill/>
        </p:spPr>
        <p:txBody>
          <a:bodyPr wrap="square" rtlCol="0">
            <a:spAutoFit/>
          </a:bodyPr>
          <a:lstStyle/>
          <a:p>
            <a:r>
              <a:rPr lang="en-GB" sz="1600" dirty="0" smtClean="0">
                <a:solidFill>
                  <a:srgbClr val="0070C0"/>
                </a:solidFill>
                <a:latin typeface="Arial" panose="020B0604020202020204" pitchFamily="34" charset="0"/>
                <a:cs typeface="Arial" panose="020B0604020202020204" pitchFamily="34" charset="0"/>
              </a:rPr>
              <a:t>5 session discussion/reflection resource for groups</a:t>
            </a:r>
            <a:r>
              <a:rPr lang="en-GB" sz="1600" b="1" dirty="0" smtClean="0">
                <a:solidFill>
                  <a:srgbClr val="0070C0"/>
                </a:solidFill>
                <a:latin typeface="Arial" panose="020B0604020202020204" pitchFamily="34" charset="0"/>
                <a:cs typeface="Arial" panose="020B0604020202020204" pitchFamily="34" charset="0"/>
              </a:rPr>
              <a:t/>
            </a:r>
            <a:br>
              <a:rPr lang="en-GB" sz="1600" b="1" dirty="0" smtClean="0">
                <a:solidFill>
                  <a:srgbClr val="0070C0"/>
                </a:solidFill>
                <a:latin typeface="Arial" panose="020B0604020202020204" pitchFamily="34" charset="0"/>
                <a:cs typeface="Arial" panose="020B0604020202020204" pitchFamily="34" charset="0"/>
              </a:rPr>
            </a:br>
            <a:endParaRPr lang="en-GB" sz="1600" b="1" dirty="0" smtClean="0">
              <a:solidFill>
                <a:srgbClr val="0070C0"/>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Cultivating </a:t>
            </a:r>
            <a:r>
              <a:rPr lang="en-GB" sz="1600" dirty="0" smtClean="0">
                <a:solidFill>
                  <a:prstClr val="black"/>
                </a:solidFill>
                <a:latin typeface="Arial" panose="020B0604020202020204" pitchFamily="34" charset="0"/>
                <a:cs typeface="Arial" panose="020B0604020202020204" pitchFamily="34" charset="0"/>
              </a:rPr>
              <a:t>Nonviolence</a:t>
            </a:r>
            <a:br>
              <a:rPr lang="en-GB" sz="1600" dirty="0" smtClean="0">
                <a:solidFill>
                  <a:prstClr val="black"/>
                </a:solidFill>
                <a:latin typeface="Arial" panose="020B0604020202020204" pitchFamily="34" charset="0"/>
                <a:cs typeface="Arial" panose="020B0604020202020204" pitchFamily="34" charset="0"/>
              </a:rPr>
            </a:br>
            <a:r>
              <a:rPr lang="en-GB" sz="1600" dirty="0" smtClean="0">
                <a:solidFill>
                  <a:prstClr val="black"/>
                </a:solidFill>
                <a:latin typeface="Arial" panose="020B0604020202020204" pitchFamily="34" charset="0"/>
                <a:cs typeface="Arial" panose="020B0604020202020204" pitchFamily="34" charset="0"/>
              </a:rPr>
              <a:t> </a:t>
            </a:r>
          </a:p>
          <a:p>
            <a:pPr marL="285750" indent="-285750" fontAlgn="base">
              <a:buFont typeface="Arial" panose="020B0604020202020204" pitchFamily="34" charset="0"/>
              <a:buChar char="•"/>
            </a:pPr>
            <a:r>
              <a:rPr lang="en-GB" sz="1600" b="1" dirty="0" smtClean="0">
                <a:solidFill>
                  <a:srgbClr val="0070C0"/>
                </a:solidFill>
                <a:latin typeface="Arial" panose="020B0604020202020204" pitchFamily="34" charset="0"/>
                <a:cs typeface="Arial" panose="020B0604020202020204" pitchFamily="34" charset="0"/>
              </a:rPr>
              <a:t>Seeing </a:t>
            </a:r>
            <a:r>
              <a:rPr lang="en-GB" sz="1600" b="1" dirty="0">
                <a:solidFill>
                  <a:srgbClr val="0070C0"/>
                </a:solidFill>
                <a:latin typeface="Arial" panose="020B0604020202020204" pitchFamily="34" charset="0"/>
                <a:cs typeface="Arial" panose="020B0604020202020204" pitchFamily="34" charset="0"/>
              </a:rPr>
              <a:t>Violence in our World Today </a:t>
            </a:r>
            <a:r>
              <a:rPr lang="en-GB" sz="1600" b="1" dirty="0" smtClean="0">
                <a:solidFill>
                  <a:srgbClr val="0070C0"/>
                </a:solidFill>
                <a:latin typeface="Arial" panose="020B0604020202020204" pitchFamily="34" charset="0"/>
                <a:cs typeface="Arial" panose="020B0604020202020204" pitchFamily="34" charset="0"/>
              </a:rPr>
              <a:t/>
            </a:r>
            <a:br>
              <a:rPr lang="en-GB" sz="1600" b="1" dirty="0" smtClean="0">
                <a:solidFill>
                  <a:srgbClr val="0070C0"/>
                </a:solidFill>
                <a:latin typeface="Arial" panose="020B0604020202020204" pitchFamily="34" charset="0"/>
                <a:cs typeface="Arial" panose="020B0604020202020204" pitchFamily="34" charset="0"/>
              </a:rPr>
            </a:br>
            <a:endParaRPr lang="en-GB" sz="1600" b="1" dirty="0" smtClean="0">
              <a:solidFill>
                <a:srgbClr val="0070C0"/>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smtClean="0">
                <a:solidFill>
                  <a:prstClr val="black"/>
                </a:solidFill>
                <a:latin typeface="Arial" panose="020B0604020202020204" pitchFamily="34" charset="0"/>
                <a:cs typeface="Arial" panose="020B0604020202020204" pitchFamily="34" charset="0"/>
              </a:rPr>
              <a:t>Discerning </a:t>
            </a:r>
            <a:r>
              <a:rPr lang="en-GB" sz="1600" dirty="0">
                <a:solidFill>
                  <a:prstClr val="black"/>
                </a:solidFill>
                <a:latin typeface="Arial" panose="020B0604020202020204" pitchFamily="34" charset="0"/>
                <a:cs typeface="Arial" panose="020B0604020202020204" pitchFamily="34" charset="0"/>
              </a:rPr>
              <a:t>and </a:t>
            </a:r>
            <a:r>
              <a:rPr lang="en-GB" sz="1600" dirty="0" smtClean="0">
                <a:solidFill>
                  <a:prstClr val="black"/>
                </a:solidFill>
                <a:latin typeface="Arial" panose="020B0604020202020204" pitchFamily="34" charset="0"/>
                <a:cs typeface="Arial" panose="020B0604020202020204" pitchFamily="34" charset="0"/>
              </a:rPr>
              <a:t>Judging  </a:t>
            </a:r>
            <a:r>
              <a:rPr lang="en-GB" sz="1600" i="1" dirty="0" smtClean="0">
                <a:solidFill>
                  <a:prstClr val="black"/>
                </a:solidFill>
                <a:latin typeface="Arial" panose="020B0604020202020204" pitchFamily="34" charset="0"/>
                <a:cs typeface="Arial" panose="020B0604020202020204" pitchFamily="34" charset="0"/>
              </a:rPr>
              <a:t>based </a:t>
            </a:r>
            <a:r>
              <a:rPr lang="en-GB" sz="1600" i="1" dirty="0">
                <a:solidFill>
                  <a:prstClr val="black"/>
                </a:solidFill>
                <a:latin typeface="Arial" panose="020B0604020202020204" pitchFamily="34" charset="0"/>
                <a:cs typeface="Arial" panose="020B0604020202020204" pitchFamily="34" charset="0"/>
              </a:rPr>
              <a:t>on the Good News of Jesus </a:t>
            </a:r>
            <a:r>
              <a:rPr lang="en-GB" sz="1600" i="1" dirty="0" smtClean="0">
                <a:solidFill>
                  <a:prstClr val="black"/>
                </a:solidFill>
                <a:latin typeface="Arial" panose="020B0604020202020204" pitchFamily="34" charset="0"/>
                <a:cs typeface="Arial" panose="020B0604020202020204" pitchFamily="34" charset="0"/>
              </a:rPr>
              <a:t/>
            </a:r>
            <a:br>
              <a:rPr lang="en-GB" sz="1600" i="1" dirty="0" smtClean="0">
                <a:solidFill>
                  <a:prstClr val="black"/>
                </a:solidFill>
                <a:latin typeface="Arial" panose="020B0604020202020204" pitchFamily="34" charset="0"/>
                <a:cs typeface="Arial" panose="020B0604020202020204" pitchFamily="34" charset="0"/>
              </a:rPr>
            </a:br>
            <a:endParaRPr lang="en-GB" sz="1600" i="1" dirty="0" smtClean="0">
              <a:solidFill>
                <a:prstClr val="black"/>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smtClean="0">
                <a:solidFill>
                  <a:prstClr val="black"/>
                </a:solidFill>
                <a:latin typeface="Arial" panose="020B0604020202020204" pitchFamily="34" charset="0"/>
                <a:cs typeface="Arial" panose="020B0604020202020204" pitchFamily="34" charset="0"/>
              </a:rPr>
              <a:t>Acting </a:t>
            </a:r>
            <a:r>
              <a:rPr lang="en-GB" sz="1600" dirty="0">
                <a:solidFill>
                  <a:prstClr val="black"/>
                </a:solidFill>
                <a:latin typeface="Arial" panose="020B0604020202020204" pitchFamily="34" charset="0"/>
                <a:cs typeface="Arial" panose="020B0604020202020204" pitchFamily="34" charset="0"/>
              </a:rPr>
              <a:t>with a force more powerful than violence </a:t>
            </a:r>
            <a:r>
              <a:rPr lang="en-GB" sz="1600" dirty="0" smtClean="0">
                <a:solidFill>
                  <a:prstClr val="black"/>
                </a:solidFill>
                <a:latin typeface="Arial" panose="020B0604020202020204" pitchFamily="34" charset="0"/>
                <a:cs typeface="Arial" panose="020B0604020202020204" pitchFamily="34" charset="0"/>
              </a:rPr>
              <a:t/>
            </a:r>
            <a:br>
              <a:rPr lang="en-GB" sz="1600" dirty="0" smtClean="0">
                <a:solidFill>
                  <a:prstClr val="black"/>
                </a:solidFill>
                <a:latin typeface="Arial" panose="020B0604020202020204" pitchFamily="34" charset="0"/>
                <a:cs typeface="Arial" panose="020B0604020202020204" pitchFamily="34" charset="0"/>
              </a:rPr>
            </a:br>
            <a:endParaRPr lang="en-GB" sz="1600" dirty="0" smtClean="0">
              <a:solidFill>
                <a:prstClr val="black"/>
              </a:solidFill>
              <a:latin typeface="Arial" panose="020B0604020202020204" pitchFamily="34" charset="0"/>
              <a:cs typeface="Arial" panose="020B0604020202020204" pitchFamily="34" charset="0"/>
            </a:endParaRPr>
          </a:p>
          <a:p>
            <a:pPr marL="285750" indent="-285750" fontAlgn="base">
              <a:buFont typeface="Arial" panose="020B0604020202020204" pitchFamily="34" charset="0"/>
              <a:buChar char="•"/>
            </a:pPr>
            <a:r>
              <a:rPr lang="en-GB" sz="1600" dirty="0" smtClean="0">
                <a:solidFill>
                  <a:prstClr val="black"/>
                </a:solidFill>
                <a:latin typeface="Arial" panose="020B0604020202020204" pitchFamily="34" charset="0"/>
                <a:cs typeface="Arial" panose="020B0604020202020204" pitchFamily="34" charset="0"/>
              </a:rPr>
              <a:t>Invitation </a:t>
            </a:r>
            <a:r>
              <a:rPr lang="en-GB" sz="1600" dirty="0">
                <a:solidFill>
                  <a:prstClr val="black"/>
                </a:solidFill>
                <a:latin typeface="Arial" panose="020B0604020202020204" pitchFamily="34" charset="0"/>
                <a:cs typeface="Arial" panose="020B0604020202020204" pitchFamily="34" charset="0"/>
              </a:rPr>
              <a:t>to take up “active nonviolence” </a:t>
            </a:r>
            <a:r>
              <a:rPr lang="en-GB" sz="1600" dirty="0" smtClean="0">
                <a:solidFill>
                  <a:prstClr val="black"/>
                </a:solidFill>
                <a:latin typeface="Arial" panose="020B0604020202020204" pitchFamily="34" charset="0"/>
                <a:cs typeface="Arial" panose="020B0604020202020204" pitchFamily="34" charset="0"/>
              </a:rPr>
              <a:t> </a:t>
            </a:r>
          </a:p>
          <a:p>
            <a:endParaRPr lang="en-GB"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177951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7772400" cy="778098"/>
          </a:xfrm>
        </p:spPr>
        <p:txBody>
          <a:bodyPr>
            <a:normAutofit/>
          </a:bodyPr>
          <a:lstStyle/>
          <a:p>
            <a:r>
              <a:rPr lang="en-GB" dirty="0" smtClean="0">
                <a:solidFill>
                  <a:srgbClr val="0070C0"/>
                </a:solidFill>
                <a:latin typeface="Calibri" panose="020F0502020204030204" pitchFamily="34" charset="0"/>
                <a:cs typeface="Calibri" panose="020F0502020204030204" pitchFamily="34" charset="0"/>
              </a:rPr>
              <a:t>Gathering prayer </a:t>
            </a:r>
            <a:endParaRPr lang="en-GB" dirty="0">
              <a:solidFill>
                <a:srgbClr val="0070C0"/>
              </a:solidFill>
              <a:latin typeface="Calibri" panose="020F0502020204030204" pitchFamily="34" charset="0"/>
              <a:cs typeface="Calibri" panose="020F0502020204030204" pitchFamily="34" charset="0"/>
            </a:endParaRPr>
          </a:p>
        </p:txBody>
      </p:sp>
      <p:sp>
        <p:nvSpPr>
          <p:cNvPr id="3" name="Content Placeholder 2"/>
          <p:cNvSpPr>
            <a:spLocks noGrp="1"/>
          </p:cNvSpPr>
          <p:nvPr>
            <p:ph sz="quarter" idx="1"/>
          </p:nvPr>
        </p:nvSpPr>
        <p:spPr>
          <a:xfrm>
            <a:off x="467544" y="1052736"/>
            <a:ext cx="8219256" cy="5328592"/>
          </a:xfrm>
        </p:spPr>
        <p:txBody>
          <a:bodyPr>
            <a:normAutofit fontScale="62500" lnSpcReduction="20000"/>
          </a:bodyPr>
          <a:lstStyle/>
          <a:p>
            <a:pPr marL="0" indent="0">
              <a:buNone/>
            </a:pPr>
            <a:r>
              <a:rPr lang="en-GB" dirty="0">
                <a:latin typeface="Calibri" panose="020F0502020204030204" pitchFamily="34" charset="0"/>
                <a:cs typeface="Calibri" panose="020F0502020204030204" pitchFamily="34" charset="0"/>
              </a:rPr>
              <a:t>Spirit of God, we long to mend the broken circle. We long to heal the fractures in the world around us and within our souls.</a:t>
            </a:r>
          </a:p>
          <a:p>
            <a:pPr marL="0" indent="0">
              <a:buNone/>
            </a:pPr>
            <a:r>
              <a:rPr lang="en-GB" dirty="0">
                <a:latin typeface="Calibri" panose="020F0502020204030204" pitchFamily="34" charset="0"/>
                <a:cs typeface="Calibri" panose="020F0502020204030204" pitchFamily="34" charset="0"/>
              </a:rPr>
              <a:t>To learn from one another the ways of living fully alive.</a:t>
            </a:r>
          </a:p>
          <a:p>
            <a:pPr marL="0" indent="0">
              <a:buNone/>
            </a:pPr>
            <a:r>
              <a:rPr lang="en-GB" dirty="0">
                <a:latin typeface="Calibri" panose="020F0502020204030204" pitchFamily="34" charset="0"/>
                <a:cs typeface="Calibri" panose="020F0502020204030204" pitchFamily="34" charset="0"/>
              </a:rPr>
              <a:t>To transform those parts of ourselves and our world that block our making contact with our deepest reality and with the deepest, richest and most sacred dimensions of all other beings.</a:t>
            </a:r>
          </a:p>
          <a:p>
            <a:pPr marL="0" indent="0">
              <a:buNone/>
            </a:pPr>
            <a:endParaRPr lang="en-GB" b="1" dirty="0" smtClean="0">
              <a:latin typeface="Calibri" panose="020F0502020204030204" pitchFamily="34" charset="0"/>
              <a:cs typeface="Calibri" panose="020F0502020204030204" pitchFamily="34" charset="0"/>
            </a:endParaRPr>
          </a:p>
          <a:p>
            <a:pPr marL="0" indent="0">
              <a:buNone/>
            </a:pPr>
            <a:r>
              <a:rPr lang="en-GB" b="1" dirty="0" smtClean="0">
                <a:latin typeface="Calibri" panose="020F0502020204030204" pitchFamily="34" charset="0"/>
                <a:cs typeface="Calibri" panose="020F0502020204030204" pitchFamily="34" charset="0"/>
              </a:rPr>
              <a:t>Silence</a:t>
            </a:r>
            <a:r>
              <a:rPr lang="en-GB" dirty="0">
                <a:latin typeface="Calibri" panose="020F0502020204030204" pitchFamily="34" charset="0"/>
                <a:cs typeface="Calibri" panose="020F0502020204030204" pitchFamily="34" charset="0"/>
              </a:rPr>
              <a:t> </a:t>
            </a:r>
          </a:p>
          <a:p>
            <a:pPr marL="0" indent="0">
              <a:buNone/>
            </a:pPr>
            <a:r>
              <a:rPr lang="en-GB" dirty="0" smtClean="0">
                <a:latin typeface="Calibri" panose="020F0502020204030204" pitchFamily="34" charset="0"/>
                <a:cs typeface="Calibri" panose="020F0502020204030204" pitchFamily="34" charset="0"/>
              </a:rPr>
              <a:t/>
            </a:r>
            <a:br>
              <a:rPr lang="en-GB" dirty="0" smtClean="0">
                <a:latin typeface="Calibri" panose="020F0502020204030204" pitchFamily="34" charset="0"/>
                <a:cs typeface="Calibri" panose="020F0502020204030204" pitchFamily="34" charset="0"/>
              </a:rPr>
            </a:br>
            <a:r>
              <a:rPr lang="en-GB" dirty="0" smtClean="0">
                <a:latin typeface="Calibri" panose="020F0502020204030204" pitchFamily="34" charset="0"/>
                <a:cs typeface="Calibri" panose="020F0502020204030204" pitchFamily="34" charset="0"/>
              </a:rPr>
              <a:t>Spirit </a:t>
            </a:r>
            <a:r>
              <a:rPr lang="en-GB" dirty="0">
                <a:latin typeface="Calibri" panose="020F0502020204030204" pitchFamily="34" charset="0"/>
                <a:cs typeface="Calibri" panose="020F0502020204030204" pitchFamily="34" charset="0"/>
              </a:rPr>
              <a:t>of God, we long to see reality.</a:t>
            </a:r>
          </a:p>
          <a:p>
            <a:pPr marL="0" indent="0">
              <a:buNone/>
            </a:pPr>
            <a:r>
              <a:rPr lang="en-GB" dirty="0">
                <a:latin typeface="Calibri" panose="020F0502020204030204" pitchFamily="34" charset="0"/>
                <a:cs typeface="Calibri" panose="020F0502020204030204" pitchFamily="34" charset="0"/>
              </a:rPr>
              <a:t>To contact our deepest yearning for a world pulsing with </a:t>
            </a:r>
            <a:r>
              <a:rPr lang="en-GB" dirty="0" smtClean="0">
                <a:latin typeface="Calibri" panose="020F0502020204030204" pitchFamily="34" charset="0"/>
                <a:cs typeface="Calibri" panose="020F0502020204030204" pitchFamily="34" charset="0"/>
              </a:rPr>
              <a:t>justice and </a:t>
            </a:r>
            <a:r>
              <a:rPr lang="en-GB" dirty="0">
                <a:latin typeface="Calibri" panose="020F0502020204030204" pitchFamily="34" charset="0"/>
                <a:cs typeface="Calibri" panose="020F0502020204030204" pitchFamily="34" charset="0"/>
              </a:rPr>
              <a:t>truth.</a:t>
            </a:r>
          </a:p>
          <a:p>
            <a:pPr marL="0" indent="0">
              <a:buNone/>
            </a:pPr>
            <a:r>
              <a:rPr lang="en-GB" dirty="0">
                <a:latin typeface="Calibri" panose="020F0502020204030204" pitchFamily="34" charset="0"/>
                <a:cs typeface="Calibri" panose="020F0502020204030204" pitchFamily="34" charset="0"/>
              </a:rPr>
              <a:t>To dream of a society where we all sit down at the Great Feast,</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where every person eats until they are full.</a:t>
            </a:r>
          </a:p>
          <a:p>
            <a:pPr marL="0" indent="0">
              <a:buNone/>
            </a:pPr>
            <a:endParaRPr lang="en-GB" b="1" dirty="0" smtClean="0">
              <a:latin typeface="Calibri" panose="020F0502020204030204" pitchFamily="34" charset="0"/>
              <a:cs typeface="Calibri" panose="020F0502020204030204" pitchFamily="34" charset="0"/>
            </a:endParaRPr>
          </a:p>
          <a:p>
            <a:pPr marL="0" indent="0">
              <a:buNone/>
            </a:pPr>
            <a:r>
              <a:rPr lang="en-GB" b="1" dirty="0" smtClean="0">
                <a:latin typeface="Calibri" panose="020F0502020204030204" pitchFamily="34" charset="0"/>
                <a:cs typeface="Calibri" panose="020F0502020204030204" pitchFamily="34" charset="0"/>
              </a:rPr>
              <a:t>Silence </a:t>
            </a:r>
            <a:endParaRPr lang="en-GB" dirty="0">
              <a:latin typeface="Calibri" panose="020F0502020204030204" pitchFamily="34" charset="0"/>
              <a:cs typeface="Calibri" panose="020F0502020204030204" pitchFamily="34" charset="0"/>
            </a:endParaRPr>
          </a:p>
          <a:p>
            <a:pPr marL="0" indent="0">
              <a:buNone/>
            </a:pPr>
            <a:r>
              <a:rPr lang="en-GB" b="1" dirty="0">
                <a:latin typeface="Calibri" panose="020F0502020204030204" pitchFamily="34" charset="0"/>
                <a:cs typeface="Calibri" panose="020F0502020204030204" pitchFamily="34" charset="0"/>
              </a:rPr>
              <a:t> </a:t>
            </a:r>
            <a:endParaRPr lang="en-GB"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Spirit of God, we long to discover anew the courage deep within us.</a:t>
            </a:r>
          </a:p>
          <a:p>
            <a:pPr marL="0" indent="0">
              <a:buNone/>
            </a:pPr>
            <a:r>
              <a:rPr lang="en-GB" dirty="0">
                <a:latin typeface="Calibri" panose="020F0502020204030204" pitchFamily="34" charset="0"/>
                <a:cs typeface="Calibri" panose="020F0502020204030204" pitchFamily="34" charset="0"/>
              </a:rPr>
              <a:t>To see and to listen.  To discover our true selves.</a:t>
            </a:r>
          </a:p>
          <a:p>
            <a:pPr marL="0" indent="0">
              <a:buNone/>
            </a:pPr>
            <a:r>
              <a:rPr lang="en-GB" dirty="0">
                <a:latin typeface="Calibri" panose="020F0502020204030204" pitchFamily="34" charset="0"/>
                <a:cs typeface="Calibri" panose="020F0502020204030204" pitchFamily="34" charset="0"/>
              </a:rPr>
              <a:t>To take steps to stop the cycle of violence in our homes, in our work-places, in our neighbourhoods, in our country and in our entire world.</a:t>
            </a:r>
          </a:p>
          <a:p>
            <a:pPr marL="0" indent="0">
              <a:buNone/>
            </a:pPr>
            <a:endParaRPr lang="en-GB" dirty="0"/>
          </a:p>
        </p:txBody>
      </p:sp>
    </p:spTree>
    <p:extLst>
      <p:ext uri="{BB962C8B-B14F-4D97-AF65-F5344CB8AC3E}">
        <p14:creationId xmlns:p14="http://schemas.microsoft.com/office/powerpoint/2010/main" val="4125500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7772400" cy="720080"/>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Reading for today – Session 2</a:t>
            </a:r>
            <a:endParaRPr lang="en-GB" dirty="0">
              <a:solidFill>
                <a:srgbClr val="0070C0"/>
              </a:solidFill>
              <a:latin typeface="Calibri" panose="020F0502020204030204" pitchFamily="34" charset="0"/>
              <a:cs typeface="Calibri" panose="020F0502020204030204" pitchFamily="34" charset="0"/>
            </a:endParaRPr>
          </a:p>
        </p:txBody>
      </p:sp>
      <p:sp>
        <p:nvSpPr>
          <p:cNvPr id="3" name="TextBox 2"/>
          <p:cNvSpPr txBox="1"/>
          <p:nvPr/>
        </p:nvSpPr>
        <p:spPr>
          <a:xfrm>
            <a:off x="251520" y="764704"/>
            <a:ext cx="8613748" cy="4093428"/>
          </a:xfrm>
          <a:prstGeom prst="rect">
            <a:avLst/>
          </a:prstGeom>
          <a:noFill/>
        </p:spPr>
        <p:txBody>
          <a:bodyPr wrap="square" rtlCol="0">
            <a:spAutoFit/>
          </a:bodyPr>
          <a:lstStyle/>
          <a:p>
            <a:r>
              <a:rPr lang="en-GB" sz="2000" dirty="0">
                <a:latin typeface="Calibri" panose="020F0502020204030204" pitchFamily="34" charset="0"/>
                <a:cs typeface="Calibri" panose="020F0502020204030204" pitchFamily="34" charset="0"/>
              </a:rPr>
              <a:t>“Today, sadly, we find ourselves engaged in a horrifying </a:t>
            </a:r>
            <a:r>
              <a:rPr lang="en-GB" sz="2000" i="1" dirty="0">
                <a:latin typeface="Calibri" panose="020F0502020204030204" pitchFamily="34" charset="0"/>
                <a:cs typeface="Calibri" panose="020F0502020204030204" pitchFamily="34" charset="0"/>
              </a:rPr>
              <a:t>world war fought piecemeal</a:t>
            </a:r>
            <a:r>
              <a:rPr lang="en-GB" sz="2000" dirty="0">
                <a:latin typeface="Calibri" panose="020F0502020204030204" pitchFamily="34" charset="0"/>
                <a:cs typeface="Calibri" panose="020F0502020204030204" pitchFamily="34" charset="0"/>
              </a:rPr>
              <a:t>. It is not easy to know if our world is presently more or less violent than in the past, or to know whether modern means of communications and greater mobility have made us more aware of violence, or, on the other hand, increasingly inured to it</a:t>
            </a:r>
            <a:r>
              <a:rPr lang="en-GB" sz="2000" dirty="0" smtClean="0">
                <a:latin typeface="Calibri" panose="020F0502020204030204" pitchFamily="34" charset="0"/>
                <a:cs typeface="Calibri" panose="020F0502020204030204" pitchFamily="34" charset="0"/>
              </a:rPr>
              <a:t>.</a:t>
            </a:r>
            <a:br>
              <a:rPr lang="en-GB" sz="2000" dirty="0" smtClean="0">
                <a:latin typeface="Calibri" panose="020F0502020204030204" pitchFamily="34" charset="0"/>
                <a:cs typeface="Calibri" panose="020F0502020204030204" pitchFamily="34" charset="0"/>
              </a:rPr>
            </a:br>
            <a:endParaRPr lang="en-GB" sz="2000" dirty="0">
              <a:latin typeface="Calibri" panose="020F0502020204030204" pitchFamily="34" charset="0"/>
              <a:cs typeface="Calibri" panose="020F0502020204030204" pitchFamily="34" charset="0"/>
            </a:endParaRPr>
          </a:p>
          <a:p>
            <a:r>
              <a:rPr lang="en-GB" sz="2000" dirty="0">
                <a:latin typeface="Calibri" panose="020F0502020204030204" pitchFamily="34" charset="0"/>
                <a:cs typeface="Calibri" panose="020F0502020204030204" pitchFamily="34" charset="0"/>
              </a:rPr>
              <a:t>In any case, we know that this “piecemeal” violence, of different kinds and levels, causes great suffering: wars in different countries and continents; terrorism, organized crime and unforeseen acts of violence; the abuses suffered by migrants and victims of human trafficking; and the devastation of the environment. Where does this lead? Can violence achieve any goal of lasting value? Or does it merely lead to retaliation and a cycle of deadly conflicts that benefit only a few “warlords</a:t>
            </a:r>
            <a:r>
              <a:rPr lang="en-GB" sz="2000" dirty="0" smtClean="0">
                <a:latin typeface="Calibri" panose="020F0502020204030204" pitchFamily="34" charset="0"/>
                <a:cs typeface="Calibri" panose="020F0502020204030204" pitchFamily="34" charset="0"/>
              </a:rPr>
              <a:t>”?</a:t>
            </a:r>
            <a:endParaRPr lang="en-GB" sz="2000" dirty="0">
              <a:latin typeface="Calibri" panose="020F0502020204030204" pitchFamily="34" charset="0"/>
              <a:cs typeface="Calibri" panose="020F0502020204030204" pitchFamily="34"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6216" y="4497689"/>
            <a:ext cx="2050046" cy="2135303"/>
          </a:xfrm>
          <a:prstGeom prst="rect">
            <a:avLst/>
          </a:prstGeom>
        </p:spPr>
      </p:pic>
    </p:spTree>
    <p:extLst>
      <p:ext uri="{BB962C8B-B14F-4D97-AF65-F5344CB8AC3E}">
        <p14:creationId xmlns:p14="http://schemas.microsoft.com/office/powerpoint/2010/main" val="1226966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txBox="1">
            <a:spLocks noGrp="1"/>
          </p:cNvSpPr>
          <p:nvPr>
            <p:ph sz="quarter" idx="1"/>
          </p:nvPr>
        </p:nvSpPr>
        <p:spPr>
          <a:xfrm>
            <a:off x="395536" y="854686"/>
            <a:ext cx="7772400" cy="2554545"/>
          </a:xfrm>
          <a:prstGeom prst="rect">
            <a:avLst/>
          </a:prstGeom>
          <a:noFill/>
        </p:spPr>
        <p:txBody>
          <a:bodyPr wrap="square" rtlCol="0">
            <a:spAutoFit/>
          </a:bodyPr>
          <a:lstStyle/>
          <a:p>
            <a:pPr marL="0" indent="0">
              <a:buNone/>
            </a:pPr>
            <a:r>
              <a:rPr lang="en-GB" sz="2000" dirty="0">
                <a:latin typeface="Calibri" panose="020F0502020204030204" pitchFamily="34" charset="0"/>
                <a:cs typeface="Calibri" panose="020F0502020204030204" pitchFamily="34" charset="0"/>
              </a:rPr>
              <a:t>Violence is not the cure for our broken world. Countering violence with violence leads at best to forced migrations and enormous suffering, because vast amounts of resources are diverted to military ends and away from the everyday needs of young people, families experiencing hardship, the elderly, the infirm and the great majority of people in our world. At worst, it can lead to the death, physical and spiritual, of many people, if not of all</a:t>
            </a:r>
            <a:r>
              <a:rPr lang="en-GB" sz="2000" dirty="0" smtClean="0">
                <a:latin typeface="Calibri" panose="020F0502020204030204" pitchFamily="34" charset="0"/>
                <a:cs typeface="Calibri" panose="020F0502020204030204" pitchFamily="34" charset="0"/>
              </a:rPr>
              <a:t>.”</a:t>
            </a:r>
            <a:br>
              <a:rPr lang="en-GB" sz="2000" dirty="0" smtClean="0">
                <a:latin typeface="Calibri" panose="020F0502020204030204" pitchFamily="34" charset="0"/>
                <a:cs typeface="Calibri" panose="020F0502020204030204" pitchFamily="34" charset="0"/>
              </a:rPr>
            </a:br>
            <a:r>
              <a:rPr lang="en-GB" sz="2000" dirty="0" smtClean="0">
                <a:latin typeface="Calibri" panose="020F0502020204030204" pitchFamily="34" charset="0"/>
                <a:cs typeface="Calibri" panose="020F0502020204030204" pitchFamily="34" charset="0"/>
              </a:rPr>
              <a:t>(</a:t>
            </a:r>
            <a:r>
              <a:rPr lang="en-GB" sz="2000" dirty="0">
                <a:latin typeface="Calibri" panose="020F0502020204030204" pitchFamily="34" charset="0"/>
                <a:cs typeface="Calibri" panose="020F0502020204030204" pitchFamily="34" charset="0"/>
              </a:rPr>
              <a:t>WDP 2017, 2)</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6176" y="3429000"/>
            <a:ext cx="2315603" cy="2411904"/>
          </a:xfrm>
          <a:prstGeom prst="rect">
            <a:avLst/>
          </a:prstGeom>
        </p:spPr>
      </p:pic>
    </p:spTree>
    <p:extLst>
      <p:ext uri="{BB962C8B-B14F-4D97-AF65-F5344CB8AC3E}">
        <p14:creationId xmlns:p14="http://schemas.microsoft.com/office/powerpoint/2010/main" val="3744683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solidFill>
                  <a:schemeClr val="accent1"/>
                </a:solidFill>
                <a:latin typeface="Calibri" panose="020F0502020204030204" pitchFamily="34" charset="0"/>
                <a:cs typeface="Calibri" panose="020F0502020204030204" pitchFamily="34" charset="0"/>
              </a:rPr>
              <a:t>Discussion for today </a:t>
            </a:r>
            <a:endParaRPr lang="en-GB" dirty="0">
              <a:solidFill>
                <a:schemeClr val="accent1"/>
              </a:solidFill>
              <a:latin typeface="Calibri" panose="020F0502020204030204" pitchFamily="34" charset="0"/>
              <a:cs typeface="Calibri" panose="020F0502020204030204" pitchFamily="34" charset="0"/>
            </a:endParaRPr>
          </a:p>
        </p:txBody>
      </p:sp>
      <p:sp>
        <p:nvSpPr>
          <p:cNvPr id="5" name="Content Placeholder 4"/>
          <p:cNvSpPr>
            <a:spLocks noGrp="1"/>
          </p:cNvSpPr>
          <p:nvPr>
            <p:ph sz="quarter" idx="1"/>
          </p:nvPr>
        </p:nvSpPr>
        <p:spPr>
          <a:xfrm>
            <a:off x="914400" y="1447800"/>
            <a:ext cx="7618040" cy="4572000"/>
          </a:xfrm>
        </p:spPr>
        <p:txBody>
          <a:bodyPr>
            <a:normAutofit/>
          </a:bodyPr>
          <a:lstStyle/>
          <a:p>
            <a:pPr marL="0" lvl="0" indent="0">
              <a:buNone/>
            </a:pPr>
            <a:endParaRPr lang="en-GB" dirty="0">
              <a:latin typeface="Calibri" panose="020F0502020204030204" pitchFamily="34" charset="0"/>
              <a:cs typeface="Calibri" panose="020F0502020204030204" pitchFamily="34" charset="0"/>
            </a:endParaRPr>
          </a:p>
          <a:p>
            <a:pPr lvl="0"/>
            <a:r>
              <a:rPr lang="en-GB" dirty="0" smtClean="0">
                <a:latin typeface="Calibri" panose="020F0502020204030204" pitchFamily="34" charset="0"/>
                <a:cs typeface="Calibri" panose="020F0502020204030204" pitchFamily="34" charset="0"/>
              </a:rPr>
              <a:t>How do you see the violence </a:t>
            </a:r>
            <a:r>
              <a:rPr lang="en-GB" dirty="0">
                <a:latin typeface="Calibri" panose="020F0502020204030204" pitchFamily="34" charset="0"/>
                <a:cs typeface="Calibri" panose="020F0502020204030204" pitchFamily="34" charset="0"/>
              </a:rPr>
              <a:t>of hunger and </a:t>
            </a:r>
            <a:r>
              <a:rPr lang="en-GB" dirty="0" smtClean="0">
                <a:latin typeface="Calibri" panose="020F0502020204030204" pitchFamily="34" charset="0"/>
                <a:cs typeface="Calibri" panose="020F0502020204030204" pitchFamily="34" charset="0"/>
              </a:rPr>
              <a:t>poverty in  your community?  What form does this take? </a:t>
            </a:r>
          </a:p>
          <a:p>
            <a:pPr marL="0" lvl="0" indent="0">
              <a:buNone/>
            </a:pPr>
            <a:endParaRPr lang="en-GB" dirty="0">
              <a:latin typeface="Calibri" panose="020F0502020204030204" pitchFamily="34" charset="0"/>
              <a:cs typeface="Calibri" panose="020F0502020204030204" pitchFamily="34" charset="0"/>
            </a:endParaRPr>
          </a:p>
          <a:p>
            <a:pPr lvl="0"/>
            <a:r>
              <a:rPr lang="en-GB" dirty="0">
                <a:latin typeface="Calibri" panose="020F0502020204030204" pitchFamily="34" charset="0"/>
                <a:cs typeface="Calibri" panose="020F0502020204030204" pitchFamily="34" charset="0"/>
              </a:rPr>
              <a:t>What are the impacts of the ecological violence around you</a:t>
            </a:r>
            <a:r>
              <a:rPr lang="en-GB" dirty="0" smtClean="0">
                <a:latin typeface="Calibri" panose="020F0502020204030204" pitchFamily="34" charset="0"/>
                <a:cs typeface="Calibri" panose="020F0502020204030204" pitchFamily="34" charset="0"/>
              </a:rPr>
              <a:t>?</a:t>
            </a:r>
          </a:p>
          <a:p>
            <a:pPr marL="0" lvl="0" indent="0">
              <a:buNone/>
            </a:pPr>
            <a:endParaRPr lang="en-GB" dirty="0" smtClean="0">
              <a:latin typeface="Calibri" panose="020F0502020204030204" pitchFamily="34" charset="0"/>
              <a:cs typeface="Calibri" panose="020F0502020204030204" pitchFamily="34" charset="0"/>
            </a:endParaRPr>
          </a:p>
          <a:p>
            <a:pPr marL="0" indent="0" algn="ctr">
              <a:buNone/>
            </a:pPr>
            <a:r>
              <a:rPr lang="en-GB" sz="2400" i="1" dirty="0">
                <a:latin typeface="Calibri" panose="020F0502020204030204" pitchFamily="34" charset="0"/>
                <a:cs typeface="Calibri" panose="020F0502020204030204" pitchFamily="34" charset="0"/>
              </a:rPr>
              <a:t>Be ready </a:t>
            </a:r>
            <a:r>
              <a:rPr lang="en-GB" sz="2400" i="1">
                <a:latin typeface="Calibri" panose="020F0502020204030204" pitchFamily="34" charset="0"/>
                <a:cs typeface="Calibri" panose="020F0502020204030204" pitchFamily="34" charset="0"/>
              </a:rPr>
              <a:t>to </a:t>
            </a:r>
            <a:r>
              <a:rPr lang="en-GB" sz="2400" i="1" smtClean="0">
                <a:latin typeface="Calibri" panose="020F0502020204030204" pitchFamily="34" charset="0"/>
                <a:cs typeface="Calibri" panose="020F0502020204030204" pitchFamily="34" charset="0"/>
              </a:rPr>
              <a:t>bring </a:t>
            </a:r>
            <a:r>
              <a:rPr lang="en-GB" sz="2400" i="1" dirty="0">
                <a:latin typeface="Calibri" panose="020F0502020204030204" pitchFamily="34" charset="0"/>
                <a:cs typeface="Calibri" panose="020F0502020204030204" pitchFamily="34" charset="0"/>
              </a:rPr>
              <a:t>some of your ‘learning’ back</a:t>
            </a:r>
            <a:br>
              <a:rPr lang="en-GB" sz="2400" i="1" dirty="0">
                <a:latin typeface="Calibri" panose="020F0502020204030204" pitchFamily="34" charset="0"/>
                <a:cs typeface="Calibri" panose="020F0502020204030204" pitchFamily="34" charset="0"/>
              </a:rPr>
            </a:br>
            <a:r>
              <a:rPr lang="en-GB" sz="2400" i="1" dirty="0">
                <a:latin typeface="Calibri" panose="020F0502020204030204" pitchFamily="34" charset="0"/>
                <a:cs typeface="Calibri" panose="020F0502020204030204" pitchFamily="34" charset="0"/>
              </a:rPr>
              <a:t>to the large group</a:t>
            </a:r>
          </a:p>
          <a:p>
            <a:pPr lvl="0"/>
            <a:endParaRPr lang="en-GB" dirty="0">
              <a:latin typeface="Calibri" panose="020F0502020204030204" pitchFamily="34" charset="0"/>
              <a:cs typeface="Calibri" panose="020F0502020204030204" pitchFamily="34" charset="0"/>
            </a:endParaRPr>
          </a:p>
          <a:p>
            <a:pPr marL="0" indent="0">
              <a:buNone/>
            </a:pP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557868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700808"/>
            <a:ext cx="7772400" cy="1143000"/>
          </a:xfrm>
        </p:spPr>
        <p:txBody>
          <a:bodyPr>
            <a:normAutofit fontScale="90000"/>
          </a:bodyPr>
          <a:lstStyle/>
          <a:p>
            <a:r>
              <a:rPr lang="en-GB" dirty="0" smtClean="0">
                <a:solidFill>
                  <a:srgbClr val="0070C0"/>
                </a:solidFill>
                <a:latin typeface="Calibri" panose="020F0502020204030204" pitchFamily="34" charset="0"/>
                <a:cs typeface="Calibri" panose="020F0502020204030204" pitchFamily="34" charset="0"/>
              </a:rPr>
              <a:t>What did we learn?</a:t>
            </a:r>
            <a:br>
              <a:rPr lang="en-GB" dirty="0" smtClean="0">
                <a:solidFill>
                  <a:srgbClr val="0070C0"/>
                </a:solidFill>
                <a:latin typeface="Calibri" panose="020F0502020204030204" pitchFamily="34" charset="0"/>
                <a:cs typeface="Calibri" panose="020F0502020204030204" pitchFamily="34" charset="0"/>
              </a:rPr>
            </a:br>
            <a:r>
              <a:rPr lang="en-GB" dirty="0">
                <a:solidFill>
                  <a:schemeClr val="tx2">
                    <a:lumMod val="60000"/>
                    <a:lumOff val="40000"/>
                  </a:schemeClr>
                </a:solidFill>
                <a:latin typeface="Calibri" panose="020F0502020204030204" pitchFamily="34" charset="0"/>
                <a:cs typeface="Calibri" panose="020F0502020204030204" pitchFamily="34" charset="0"/>
              </a:rPr>
              <a:t/>
            </a:r>
            <a:br>
              <a:rPr lang="en-GB" dirty="0">
                <a:solidFill>
                  <a:schemeClr val="tx2">
                    <a:lumMod val="60000"/>
                    <a:lumOff val="40000"/>
                  </a:schemeClr>
                </a:solidFill>
                <a:latin typeface="Calibri" panose="020F0502020204030204" pitchFamily="34" charset="0"/>
                <a:cs typeface="Calibri" panose="020F0502020204030204" pitchFamily="34" charset="0"/>
              </a:rPr>
            </a:br>
            <a:endParaRPr lang="en-GB" i="1" dirty="0">
              <a:solidFill>
                <a:schemeClr val="tx2">
                  <a:lumMod val="60000"/>
                  <a:lumOff val="40000"/>
                </a:schemeClr>
              </a:solidFill>
              <a:latin typeface="Calibri" panose="020F0502020204030204" pitchFamily="34" charset="0"/>
              <a:cs typeface="Calibri" panose="020F050202020403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3166748"/>
            <a:ext cx="6363990" cy="3295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05016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7772400" cy="1143000"/>
          </a:xfrm>
        </p:spPr>
        <p:txBody>
          <a:bodyPr/>
          <a:lstStyle/>
          <a:p>
            <a:r>
              <a:rPr lang="en-GB" dirty="0" smtClean="0">
                <a:solidFill>
                  <a:srgbClr val="0070C0"/>
                </a:solidFill>
                <a:latin typeface="Calibri" panose="020F0502020204030204" pitchFamily="34" charset="0"/>
                <a:cs typeface="Calibri" panose="020F0502020204030204" pitchFamily="34" charset="0"/>
              </a:rPr>
              <a:t>Looking ahead</a:t>
            </a:r>
            <a:endParaRPr lang="en-GB" dirty="0">
              <a:solidFill>
                <a:srgbClr val="0070C0"/>
              </a:solidFill>
              <a:latin typeface="Calibri" panose="020F0502020204030204" pitchFamily="34" charset="0"/>
              <a:cs typeface="Calibri" panose="020F0502020204030204" pitchFamily="34" charset="0"/>
            </a:endParaRPr>
          </a:p>
        </p:txBody>
      </p:sp>
      <p:sp>
        <p:nvSpPr>
          <p:cNvPr id="3" name="Content Placeholder 2"/>
          <p:cNvSpPr>
            <a:spLocks noGrp="1"/>
          </p:cNvSpPr>
          <p:nvPr>
            <p:ph sz="quarter" idx="1"/>
          </p:nvPr>
        </p:nvSpPr>
        <p:spPr/>
        <p:txBody>
          <a:bodyPr>
            <a:normAutofit/>
          </a:bodyPr>
          <a:lstStyle/>
          <a:p>
            <a:pPr marL="0" indent="0">
              <a:buNone/>
            </a:pPr>
            <a:r>
              <a:rPr lang="en-GB" sz="2400" i="1" dirty="0" smtClean="0">
                <a:latin typeface="Calibri" panose="020F0502020204030204" pitchFamily="34" charset="0"/>
                <a:cs typeface="Calibri" panose="020F0502020204030204" pitchFamily="34" charset="0"/>
              </a:rPr>
              <a:t>Here you can add dates/events local and national that may link to your discussion or that may be of interest to your group.</a:t>
            </a:r>
            <a:endParaRPr lang="en-GB" sz="24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775408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1013</TotalTime>
  <Words>406</Words>
  <Application>Microsoft Office PowerPoint</Application>
  <PresentationFormat>On-screen Show (4:3)</PresentationFormat>
  <Paragraphs>64</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Equity</vt:lpstr>
      <vt:lpstr>Making active nonviolence  our way of life  Session 2 – Seeing Violence in our World  </vt:lpstr>
      <vt:lpstr>Welcome and introduction </vt:lpstr>
      <vt:lpstr>Making active nonviolence our way of life</vt:lpstr>
      <vt:lpstr>Gathering prayer </vt:lpstr>
      <vt:lpstr>Reading for today – Session 2</vt:lpstr>
      <vt:lpstr>PowerPoint Presentation</vt:lpstr>
      <vt:lpstr>Discussion for today </vt:lpstr>
      <vt:lpstr>What did we learn?  </vt:lpstr>
      <vt:lpstr>Looking ahead</vt:lpstr>
      <vt:lpstr>Closing prayer</vt:lpstr>
      <vt:lpstr> Date and time of next gathering  Resources </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Catholic Nonviolence Initiative</dc:title>
  <dc:creator>Pat Gaffney</dc:creator>
  <cp:lastModifiedBy>Pat Gaffney</cp:lastModifiedBy>
  <cp:revision>63</cp:revision>
  <cp:lastPrinted>2020-08-27T08:23:23Z</cp:lastPrinted>
  <dcterms:created xsi:type="dcterms:W3CDTF">2020-07-18T14:04:56Z</dcterms:created>
  <dcterms:modified xsi:type="dcterms:W3CDTF">2020-11-24T16:50:08Z</dcterms:modified>
</cp:coreProperties>
</file>