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notesMasterIdLst>
    <p:notesMasterId r:id="rId13"/>
  </p:notesMasterIdLst>
  <p:handoutMasterIdLst>
    <p:handoutMasterId r:id="rId14"/>
  </p:handoutMasterIdLst>
  <p:sldIdLst>
    <p:sldId id="256" r:id="rId2"/>
    <p:sldId id="262" r:id="rId3"/>
    <p:sldId id="282" r:id="rId4"/>
    <p:sldId id="264" r:id="rId5"/>
    <p:sldId id="265" r:id="rId6"/>
    <p:sldId id="283" r:id="rId7"/>
    <p:sldId id="266" r:id="rId8"/>
    <p:sldId id="268" r:id="rId9"/>
    <p:sldId id="286" r:id="rId10"/>
    <p:sldId id="285" r:id="rId11"/>
    <p:sldId id="280" r:id="rId12"/>
  </p:sldIdLst>
  <p:sldSz cx="9144000" cy="6858000" type="screen4x3"/>
  <p:notesSz cx="6858000" cy="97234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80" d="100"/>
          <a:sy n="80" d="100"/>
        </p:scale>
        <p:origin x="-1334" y="-259"/>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8617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86172"/>
          </a:xfrm>
          <a:prstGeom prst="rect">
            <a:avLst/>
          </a:prstGeom>
        </p:spPr>
        <p:txBody>
          <a:bodyPr vert="horz" lIns="91440" tIns="45720" rIns="91440" bIns="45720" rtlCol="0"/>
          <a:lstStyle>
            <a:lvl1pPr algn="r">
              <a:defRPr sz="1200"/>
            </a:lvl1pPr>
          </a:lstStyle>
          <a:p>
            <a:fld id="{027F97EB-62CD-4162-AE87-2C5EDD454508}" type="datetimeFigureOut">
              <a:rPr lang="en-GB" smtClean="0"/>
              <a:t>24/11/2020</a:t>
            </a:fld>
            <a:endParaRPr lang="en-GB"/>
          </a:p>
        </p:txBody>
      </p:sp>
      <p:sp>
        <p:nvSpPr>
          <p:cNvPr id="4" name="Footer Placeholder 3"/>
          <p:cNvSpPr>
            <a:spLocks noGrp="1"/>
          </p:cNvSpPr>
          <p:nvPr>
            <p:ph type="ftr" sz="quarter" idx="2"/>
          </p:nvPr>
        </p:nvSpPr>
        <p:spPr>
          <a:xfrm>
            <a:off x="0" y="9235578"/>
            <a:ext cx="2971800" cy="486172"/>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9235578"/>
            <a:ext cx="2971800" cy="486172"/>
          </a:xfrm>
          <a:prstGeom prst="rect">
            <a:avLst/>
          </a:prstGeom>
        </p:spPr>
        <p:txBody>
          <a:bodyPr vert="horz" lIns="91440" tIns="45720" rIns="91440" bIns="45720" rtlCol="0" anchor="b"/>
          <a:lstStyle>
            <a:lvl1pPr algn="r">
              <a:defRPr sz="1200"/>
            </a:lvl1pPr>
          </a:lstStyle>
          <a:p>
            <a:fld id="{A014EF16-23CE-4382-887C-F9D728292514}" type="slidenum">
              <a:rPr lang="en-GB" smtClean="0"/>
              <a:t>‹#›</a:t>
            </a:fld>
            <a:endParaRPr lang="en-GB"/>
          </a:p>
        </p:txBody>
      </p:sp>
    </p:spTree>
    <p:extLst>
      <p:ext uri="{BB962C8B-B14F-4D97-AF65-F5344CB8AC3E}">
        <p14:creationId xmlns:p14="http://schemas.microsoft.com/office/powerpoint/2010/main" val="139906246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8617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86172"/>
          </a:xfrm>
          <a:prstGeom prst="rect">
            <a:avLst/>
          </a:prstGeom>
        </p:spPr>
        <p:txBody>
          <a:bodyPr vert="horz" lIns="91440" tIns="45720" rIns="91440" bIns="45720" rtlCol="0"/>
          <a:lstStyle>
            <a:lvl1pPr algn="r">
              <a:defRPr sz="1200"/>
            </a:lvl1pPr>
          </a:lstStyle>
          <a:p>
            <a:fld id="{88B10711-8B48-49A4-A918-C56BF9333000}" type="datetimeFigureOut">
              <a:rPr lang="en-GB" smtClean="0"/>
              <a:t>24/11/2020</a:t>
            </a:fld>
            <a:endParaRPr lang="en-GB"/>
          </a:p>
        </p:txBody>
      </p:sp>
      <p:sp>
        <p:nvSpPr>
          <p:cNvPr id="4" name="Slide Image Placeholder 3"/>
          <p:cNvSpPr>
            <a:spLocks noGrp="1" noRot="1" noChangeAspect="1"/>
          </p:cNvSpPr>
          <p:nvPr>
            <p:ph type="sldImg" idx="2"/>
          </p:nvPr>
        </p:nvSpPr>
        <p:spPr>
          <a:xfrm>
            <a:off x="998538" y="728663"/>
            <a:ext cx="4860925" cy="36464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618633"/>
            <a:ext cx="5486400" cy="4375547"/>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235578"/>
            <a:ext cx="2971800" cy="486172"/>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9235578"/>
            <a:ext cx="2971800" cy="486172"/>
          </a:xfrm>
          <a:prstGeom prst="rect">
            <a:avLst/>
          </a:prstGeom>
        </p:spPr>
        <p:txBody>
          <a:bodyPr vert="horz" lIns="91440" tIns="45720" rIns="91440" bIns="45720" rtlCol="0" anchor="b"/>
          <a:lstStyle>
            <a:lvl1pPr algn="r">
              <a:defRPr sz="1200"/>
            </a:lvl1pPr>
          </a:lstStyle>
          <a:p>
            <a:fld id="{6E819ACB-9E90-4A19-B646-1D09D28DC688}" type="slidenum">
              <a:rPr lang="en-GB" smtClean="0"/>
              <a:t>‹#›</a:t>
            </a:fld>
            <a:endParaRPr lang="en-GB"/>
          </a:p>
        </p:txBody>
      </p:sp>
    </p:spTree>
    <p:extLst>
      <p:ext uri="{BB962C8B-B14F-4D97-AF65-F5344CB8AC3E}">
        <p14:creationId xmlns:p14="http://schemas.microsoft.com/office/powerpoint/2010/main" val="23532901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smtClean="0"/>
          </a:p>
          <a:p>
            <a:r>
              <a:rPr lang="en-GB" dirty="0" smtClean="0"/>
              <a:t>Before slide: </a:t>
            </a:r>
          </a:p>
          <a:p>
            <a:r>
              <a:rPr lang="en-GB" dirty="0" smtClean="0"/>
              <a:t>Welcome from Theresa.  Zoom</a:t>
            </a:r>
            <a:r>
              <a:rPr lang="en-GB" baseline="0" dirty="0" smtClean="0"/>
              <a:t> housekeeping.  Pass over to Pat – slide </a:t>
            </a:r>
            <a:endParaRPr lang="en-GB" dirty="0"/>
          </a:p>
        </p:txBody>
      </p:sp>
      <p:sp>
        <p:nvSpPr>
          <p:cNvPr id="4" name="Slide Number Placeholder 3"/>
          <p:cNvSpPr>
            <a:spLocks noGrp="1"/>
          </p:cNvSpPr>
          <p:nvPr>
            <p:ph type="sldNum" sz="quarter" idx="10"/>
          </p:nvPr>
        </p:nvSpPr>
        <p:spPr/>
        <p:txBody>
          <a:bodyPr/>
          <a:lstStyle/>
          <a:p>
            <a:fld id="{6E819ACB-9E90-4A19-B646-1D09D28DC688}" type="slidenum">
              <a:rPr lang="en-GB" smtClean="0"/>
              <a:t>1</a:t>
            </a:fld>
            <a:endParaRPr lang="en-GB"/>
          </a:p>
        </p:txBody>
      </p:sp>
    </p:spTree>
    <p:extLst>
      <p:ext uri="{BB962C8B-B14F-4D97-AF65-F5344CB8AC3E}">
        <p14:creationId xmlns:p14="http://schemas.microsoft.com/office/powerpoint/2010/main" val="39145757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98C6D891-434F-4A76-BEFA-B825F64756C5}" type="datetimeFigureOut">
              <a:rPr lang="en-GB" smtClean="0"/>
              <a:t>24/11/2020</a:t>
            </a:fld>
            <a:endParaRPr lang="en-GB"/>
          </a:p>
        </p:txBody>
      </p:sp>
      <p:sp>
        <p:nvSpPr>
          <p:cNvPr id="17" name="Footer Placeholder 16"/>
          <p:cNvSpPr>
            <a:spLocks noGrp="1"/>
          </p:cNvSpPr>
          <p:nvPr>
            <p:ph type="ftr" sz="quarter" idx="11"/>
          </p:nvPr>
        </p:nvSpPr>
        <p:spPr/>
        <p:txBody>
          <a:bodyPr/>
          <a:lstStyle/>
          <a:p>
            <a:endParaRPr lang="en-GB"/>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E93FEEC6-AA4F-439E-8460-3335BCFC1551}" type="slidenum">
              <a:rPr lang="en-GB" smtClean="0"/>
              <a:t>‹#›</a:t>
            </a:fld>
            <a:endParaRPr lang="en-GB"/>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8C6D891-434F-4A76-BEFA-B825F64756C5}" type="datetimeFigureOut">
              <a:rPr lang="en-GB" smtClean="0"/>
              <a:t>24/11/2020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93FEEC6-AA4F-439E-8460-3335BCFC1551}" type="slidenum">
              <a:rPr lang="en-GB" smtClean="0"/>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8C6D891-434F-4A76-BEFA-B825F64756C5}" type="datetimeFigureOut">
              <a:rPr lang="en-GB" smtClean="0"/>
              <a:t>24/11/2020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93FEEC6-AA4F-439E-8460-3335BCFC1551}" type="slidenum">
              <a:rPr lang="en-GB" smtClean="0"/>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98C6D891-434F-4A76-BEFA-B825F64756C5}" type="datetimeFigureOut">
              <a:rPr lang="en-GB" smtClean="0"/>
              <a:t>24/11/2020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93FEEC6-AA4F-439E-8460-3335BCFC1551}" type="slidenum">
              <a:rPr lang="en-GB" smtClean="0"/>
              <a:t>‹#›</a:t>
            </a:fld>
            <a:endParaRPr lang="en-GB"/>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98C6D891-434F-4A76-BEFA-B825F64756C5}" type="datetimeFigureOut">
              <a:rPr lang="en-GB" smtClean="0"/>
              <a:t>24/11/2020</a:t>
            </a:fld>
            <a:endParaRPr lang="en-GB"/>
          </a:p>
        </p:txBody>
      </p:sp>
      <p:sp>
        <p:nvSpPr>
          <p:cNvPr id="5" name="Footer Placeholder 4"/>
          <p:cNvSpPr>
            <a:spLocks noGrp="1"/>
          </p:cNvSpPr>
          <p:nvPr>
            <p:ph type="ftr" sz="quarter" idx="11"/>
          </p:nvPr>
        </p:nvSpPr>
        <p:spPr>
          <a:xfrm>
            <a:off x="800100" y="6172200"/>
            <a:ext cx="4000500" cy="457200"/>
          </a:xfrm>
        </p:spPr>
        <p:txBody>
          <a:bodyPr/>
          <a:lstStyle/>
          <a:p>
            <a:endParaRPr lang="en-GB"/>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146304" y="6208776"/>
            <a:ext cx="457200" cy="457200"/>
          </a:xfrm>
        </p:spPr>
        <p:txBody>
          <a:bodyPr/>
          <a:lstStyle/>
          <a:p>
            <a:fld id="{E93FEEC6-AA4F-439E-8460-3335BCFC1551}" type="slidenum">
              <a:rPr lang="en-GB" smtClean="0"/>
              <a:t>‹#›</a:t>
            </a:fld>
            <a:endParaRPr lang="en-GB"/>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98C6D891-434F-4A76-BEFA-B825F64756C5}" type="datetimeFigureOut">
              <a:rPr lang="en-GB" smtClean="0"/>
              <a:t>24/11/2020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93FEEC6-AA4F-439E-8460-3335BCFC1551}" type="slidenum">
              <a:rPr lang="en-GB" smtClean="0"/>
              <a:t>‹#›</a:t>
            </a:fld>
            <a:endParaRPr lang="en-GB"/>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98C6D891-434F-4A76-BEFA-B825F64756C5}" type="datetimeFigureOut">
              <a:rPr lang="en-GB" smtClean="0"/>
              <a:t>24/11/2020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E93FEEC6-AA4F-439E-8460-3335BCFC1551}" type="slidenum">
              <a:rPr lang="en-GB" smtClean="0"/>
              <a:t>‹#›</a:t>
            </a:fld>
            <a:endParaRPr lang="en-GB"/>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98C6D891-434F-4A76-BEFA-B825F64756C5}" type="datetimeFigureOut">
              <a:rPr lang="en-GB" smtClean="0"/>
              <a:t>24/11/2020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93FEEC6-AA4F-439E-8460-3335BCFC1551}" type="slidenum">
              <a:rPr lang="en-GB" smtClean="0"/>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8C6D891-434F-4A76-BEFA-B825F64756C5}" type="datetimeFigureOut">
              <a:rPr lang="en-GB" smtClean="0"/>
              <a:t>24/11/2020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E93FEEC6-AA4F-439E-8460-3335BCFC1551}" type="slidenum">
              <a:rPr lang="en-GB" smtClean="0"/>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98C6D891-434F-4A76-BEFA-B825F64756C5}" type="datetimeFigureOut">
              <a:rPr lang="en-GB" smtClean="0"/>
              <a:t>24/11/2020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93FEEC6-AA4F-439E-8460-3335BCFC1551}" type="slidenum">
              <a:rPr lang="en-GB" smtClean="0"/>
              <a:t>‹#›</a:t>
            </a:fld>
            <a:endParaRPr lang="en-GB"/>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98C6D891-434F-4A76-BEFA-B825F64756C5}" type="datetimeFigureOut">
              <a:rPr lang="en-GB" smtClean="0"/>
              <a:t>24/11/2020</a:t>
            </a:fld>
            <a:endParaRPr lang="en-GB"/>
          </a:p>
        </p:txBody>
      </p:sp>
      <p:sp>
        <p:nvSpPr>
          <p:cNvPr id="6" name="Footer Placeholder 5"/>
          <p:cNvSpPr>
            <a:spLocks noGrp="1"/>
          </p:cNvSpPr>
          <p:nvPr>
            <p:ph type="ftr" sz="quarter" idx="11"/>
          </p:nvPr>
        </p:nvSpPr>
        <p:spPr>
          <a:xfrm>
            <a:off x="914400" y="6172200"/>
            <a:ext cx="3886200" cy="457200"/>
          </a:xfrm>
        </p:spPr>
        <p:txBody>
          <a:bodyPr/>
          <a:lstStyle/>
          <a:p>
            <a:endParaRPr lang="en-GB"/>
          </a:p>
        </p:txBody>
      </p:sp>
      <p:sp>
        <p:nvSpPr>
          <p:cNvPr id="7" name="Slide Number Placeholder 6"/>
          <p:cNvSpPr>
            <a:spLocks noGrp="1"/>
          </p:cNvSpPr>
          <p:nvPr>
            <p:ph type="sldNum" sz="quarter" idx="12"/>
          </p:nvPr>
        </p:nvSpPr>
        <p:spPr>
          <a:xfrm>
            <a:off x="146304" y="6208776"/>
            <a:ext cx="457200" cy="457200"/>
          </a:xfrm>
        </p:spPr>
        <p:txBody>
          <a:bodyPr/>
          <a:lstStyle/>
          <a:p>
            <a:fld id="{E93FEEC6-AA4F-439E-8460-3335BCFC1551}" type="slidenum">
              <a:rPr lang="en-GB" smtClean="0"/>
              <a:t>‹#›</a:t>
            </a:fld>
            <a:endParaRPr lang="en-GB"/>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smtClean="0"/>
              <a:t>Click icon to add picture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98C6D891-434F-4A76-BEFA-B825F64756C5}" type="datetimeFigureOut">
              <a:rPr lang="en-GB" smtClean="0"/>
              <a:t>24/11/2020</a:t>
            </a:fld>
            <a:endParaRPr lang="en-GB"/>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en-GB"/>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E93FEEC6-AA4F-439E-8460-3335BCFC1551}" type="slidenum">
              <a:rPr lang="en-GB" smtClean="0"/>
              <a:t>‹#›</a:t>
            </a:fld>
            <a:endParaRPr lang="en-GB"/>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paxchristi.net/" TargetMode="External"/><Relationship Id="rId2" Type="http://schemas.openxmlformats.org/officeDocument/2006/relationships/hyperlink" Target="https://nonviolencejustpeace.net/" TargetMode="External"/><Relationship Id="rId1" Type="http://schemas.openxmlformats.org/officeDocument/2006/relationships/slideLayout" Target="../slideLayouts/slideLayout2.xml"/><Relationship Id="rId4" Type="http://schemas.openxmlformats.org/officeDocument/2006/relationships/hyperlink" Target="https://paxchristi.org.uk/"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2.vatican.va/content/francesco/en/messages/peace/documents/papa-francesco_20161208_messaggio-l-giornata-mondiale-pace-2017.html#_ftn5" TargetMode="External"/><Relationship Id="rId2" Type="http://schemas.openxmlformats.org/officeDocument/2006/relationships/hyperlink" Target="https://w2.vatican.va/content/francesco/en/messages/peace/documents/papa-francesco_20161208_messaggio-l-giornata-mondiale-pace-2017.html#_ftn4" TargetMode="External"/><Relationship Id="rId1" Type="http://schemas.openxmlformats.org/officeDocument/2006/relationships/slideLayout" Target="../slideLayouts/slideLayout2.xml"/><Relationship Id="rId5" Type="http://schemas.openxmlformats.org/officeDocument/2006/relationships/image" Target="../media/image7.jpg"/><Relationship Id="rId4" Type="http://schemas.openxmlformats.org/officeDocument/2006/relationships/hyperlink" Target="https://w2.vatican.va/content/francesco/en/messages/peace/documents/papa-francesco_20161208_messaggio-l-giornata-mondiale-pace-2017.html#_ftn6"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w2.vatican.va/content/francesco/en/messages/peace/documents/papa-francesco_20161208_messaggio-l-giornata-mondiale-pace-2017.html#_ftn17" TargetMode="External"/><Relationship Id="rId2" Type="http://schemas.openxmlformats.org/officeDocument/2006/relationships/hyperlink" Target="https://w2.vatican.va/content/francesco/en/messages/peace/documents/papa-francesco_20161208_messaggio-l-giornata-mondiale-pace-2017.html#_ftn16" TargetMode="External"/><Relationship Id="rId1" Type="http://schemas.openxmlformats.org/officeDocument/2006/relationships/slideLayout" Target="../slideLayouts/slideLayout2.xml"/><Relationship Id="rId5" Type="http://schemas.openxmlformats.org/officeDocument/2006/relationships/image" Target="../media/image7.jpg"/><Relationship Id="rId4" Type="http://schemas.openxmlformats.org/officeDocument/2006/relationships/hyperlink" Target="https://w2.vatican.va/content/francesco/en/messages/peace/documents/papa-francesco_20161208_messaggio-l-giornata-mondiale-pace-2017.html#_ftn19"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43808" y="1700808"/>
            <a:ext cx="2952328" cy="1600200"/>
          </a:xfrm>
        </p:spPr>
        <p:txBody>
          <a:bodyPr/>
          <a:lstStyle/>
          <a:p>
            <a:r>
              <a:rPr lang="en-GB" sz="4000" dirty="0" smtClean="0">
                <a:solidFill>
                  <a:schemeClr val="bg1"/>
                </a:solidFill>
              </a:rPr>
              <a:t>A project of </a:t>
            </a:r>
          </a:p>
          <a:p>
            <a:endParaRPr lang="en-GB" dirty="0"/>
          </a:p>
          <a:p>
            <a:endParaRPr lang="en-GB" dirty="0"/>
          </a:p>
        </p:txBody>
      </p:sp>
      <p:sp>
        <p:nvSpPr>
          <p:cNvPr id="2" name="Title 1"/>
          <p:cNvSpPr>
            <a:spLocks noGrp="1"/>
          </p:cNvSpPr>
          <p:nvPr>
            <p:ph type="ctrTitle"/>
          </p:nvPr>
        </p:nvSpPr>
        <p:spPr>
          <a:xfrm>
            <a:off x="323528" y="3501008"/>
            <a:ext cx="8229600" cy="1584176"/>
          </a:xfrm>
        </p:spPr>
        <p:txBody>
          <a:bodyPr>
            <a:normAutofit fontScale="90000"/>
          </a:bodyPr>
          <a:lstStyle/>
          <a:p>
            <a:r>
              <a:rPr lang="en-GB" dirty="0" smtClean="0">
                <a:solidFill>
                  <a:srgbClr val="0070C0"/>
                </a:solidFill>
                <a:latin typeface="Calibri" panose="020F0502020204030204" pitchFamily="34" charset="0"/>
                <a:cs typeface="Calibri" panose="020F0502020204030204" pitchFamily="34" charset="0"/>
              </a:rPr>
              <a:t>Making active nonviolence </a:t>
            </a:r>
            <a:br>
              <a:rPr lang="en-GB" dirty="0" smtClean="0">
                <a:solidFill>
                  <a:srgbClr val="0070C0"/>
                </a:solidFill>
                <a:latin typeface="Calibri" panose="020F0502020204030204" pitchFamily="34" charset="0"/>
                <a:cs typeface="Calibri" panose="020F0502020204030204" pitchFamily="34" charset="0"/>
              </a:rPr>
            </a:br>
            <a:r>
              <a:rPr lang="en-GB" dirty="0" smtClean="0">
                <a:solidFill>
                  <a:srgbClr val="0070C0"/>
                </a:solidFill>
                <a:latin typeface="Calibri" panose="020F0502020204030204" pitchFamily="34" charset="0"/>
                <a:cs typeface="Calibri" panose="020F0502020204030204" pitchFamily="34" charset="0"/>
              </a:rPr>
              <a:t>our way of life </a:t>
            </a:r>
            <a:br>
              <a:rPr lang="en-GB" dirty="0" smtClean="0">
                <a:solidFill>
                  <a:srgbClr val="0070C0"/>
                </a:solidFill>
                <a:latin typeface="Calibri" panose="020F0502020204030204" pitchFamily="34" charset="0"/>
                <a:cs typeface="Calibri" panose="020F0502020204030204" pitchFamily="34" charset="0"/>
              </a:rPr>
            </a:br>
            <a:r>
              <a:rPr lang="en-GB" sz="3100" i="1" dirty="0" smtClean="0">
                <a:solidFill>
                  <a:srgbClr val="0070C0"/>
                </a:solidFill>
                <a:latin typeface="Calibri" panose="020F0502020204030204" pitchFamily="34" charset="0"/>
                <a:cs typeface="Calibri" panose="020F0502020204030204" pitchFamily="34" charset="0"/>
              </a:rPr>
              <a:t>Session 3 – </a:t>
            </a:r>
            <a:r>
              <a:rPr lang="en-GB" sz="3100" i="1" dirty="0">
                <a:solidFill>
                  <a:srgbClr val="0070C0"/>
                </a:solidFill>
                <a:latin typeface="Calibri" panose="020F0502020204030204" pitchFamily="34" charset="0"/>
                <a:cs typeface="Calibri" panose="020F0502020204030204" pitchFamily="34" charset="0"/>
              </a:rPr>
              <a:t>Discerning and Judging  </a:t>
            </a:r>
            <a:r>
              <a:rPr lang="en-GB" sz="3100" i="1" dirty="0" smtClean="0">
                <a:solidFill>
                  <a:srgbClr val="0070C0"/>
                </a:solidFill>
                <a:latin typeface="Calibri" panose="020F0502020204030204" pitchFamily="34" charset="0"/>
                <a:cs typeface="Calibri" panose="020F0502020204030204" pitchFamily="34" charset="0"/>
              </a:rPr>
              <a:t/>
            </a:r>
            <a:br>
              <a:rPr lang="en-GB" sz="3100" i="1" dirty="0" smtClean="0">
                <a:solidFill>
                  <a:srgbClr val="0070C0"/>
                </a:solidFill>
                <a:latin typeface="Calibri" panose="020F0502020204030204" pitchFamily="34" charset="0"/>
                <a:cs typeface="Calibri" panose="020F0502020204030204" pitchFamily="34" charset="0"/>
              </a:rPr>
            </a:br>
            <a:r>
              <a:rPr lang="en-GB" sz="3100" i="1" dirty="0" smtClean="0">
                <a:solidFill>
                  <a:srgbClr val="0070C0"/>
                </a:solidFill>
                <a:latin typeface="Calibri" panose="020F0502020204030204" pitchFamily="34" charset="0"/>
                <a:cs typeface="Calibri" panose="020F0502020204030204" pitchFamily="34" charset="0"/>
              </a:rPr>
              <a:t>based </a:t>
            </a:r>
            <a:r>
              <a:rPr lang="en-GB" sz="3100" i="1" dirty="0">
                <a:solidFill>
                  <a:srgbClr val="0070C0"/>
                </a:solidFill>
                <a:latin typeface="Calibri" panose="020F0502020204030204" pitchFamily="34" charset="0"/>
                <a:cs typeface="Calibri" panose="020F0502020204030204" pitchFamily="34" charset="0"/>
              </a:rPr>
              <a:t>on the Good News of Jesus </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528" y="1321707"/>
            <a:ext cx="2016224" cy="1838322"/>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28184" y="1376772"/>
            <a:ext cx="2364542" cy="1728192"/>
          </a:xfrm>
          <a:prstGeom prst="rect">
            <a:avLst/>
          </a:prstGeom>
        </p:spPr>
      </p:pic>
    </p:spTree>
    <p:extLst>
      <p:ext uri="{BB962C8B-B14F-4D97-AF65-F5344CB8AC3E}">
        <p14:creationId xmlns:p14="http://schemas.microsoft.com/office/powerpoint/2010/main" val="95264729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274638"/>
            <a:ext cx="8291264" cy="778098"/>
          </a:xfrm>
        </p:spPr>
        <p:txBody>
          <a:bodyPr/>
          <a:lstStyle/>
          <a:p>
            <a:r>
              <a:rPr lang="en-GB" b="1" dirty="0" smtClean="0">
                <a:solidFill>
                  <a:srgbClr val="0070C0"/>
                </a:solidFill>
              </a:rPr>
              <a:t>Prayer</a:t>
            </a:r>
            <a:endParaRPr lang="en-GB" b="1" dirty="0">
              <a:solidFill>
                <a:srgbClr val="0070C0"/>
              </a:solidFill>
            </a:endParaRPr>
          </a:p>
        </p:txBody>
      </p:sp>
      <p:sp>
        <p:nvSpPr>
          <p:cNvPr id="3" name="Content Placeholder 2"/>
          <p:cNvSpPr>
            <a:spLocks noGrp="1"/>
          </p:cNvSpPr>
          <p:nvPr>
            <p:ph sz="quarter" idx="1"/>
          </p:nvPr>
        </p:nvSpPr>
        <p:spPr>
          <a:xfrm>
            <a:off x="323528" y="980728"/>
            <a:ext cx="8363272" cy="5688632"/>
          </a:xfrm>
        </p:spPr>
        <p:txBody>
          <a:bodyPr>
            <a:normAutofit/>
          </a:bodyPr>
          <a:lstStyle/>
          <a:p>
            <a:pPr marL="0" indent="0">
              <a:buNone/>
            </a:pPr>
            <a:r>
              <a:rPr lang="en-GB" sz="1900" dirty="0" smtClean="0">
                <a:latin typeface="Calibri" panose="020F0502020204030204" pitchFamily="34" charset="0"/>
                <a:cs typeface="Calibri" panose="020F0502020204030204" pitchFamily="34" charset="0"/>
              </a:rPr>
              <a:t>How I wish that all men and</a:t>
            </a:r>
          </a:p>
          <a:p>
            <a:pPr marL="0" indent="0">
              <a:buNone/>
            </a:pPr>
            <a:r>
              <a:rPr lang="en-GB" sz="1900" dirty="0">
                <a:latin typeface="Calibri" panose="020F0502020204030204" pitchFamily="34" charset="0"/>
                <a:cs typeface="Calibri" panose="020F0502020204030204" pitchFamily="34" charset="0"/>
              </a:rPr>
              <a:t>w</a:t>
            </a:r>
            <a:r>
              <a:rPr lang="en-GB" sz="1900" dirty="0" smtClean="0">
                <a:latin typeface="Calibri" panose="020F0502020204030204" pitchFamily="34" charset="0"/>
                <a:cs typeface="Calibri" panose="020F0502020204030204" pitchFamily="34" charset="0"/>
              </a:rPr>
              <a:t>omen of good will would look at </a:t>
            </a:r>
          </a:p>
          <a:p>
            <a:pPr marL="0" indent="0">
              <a:buNone/>
            </a:pPr>
            <a:r>
              <a:rPr lang="en-GB" sz="1900" dirty="0" smtClean="0">
                <a:latin typeface="Calibri" panose="020F0502020204030204" pitchFamily="34" charset="0"/>
                <a:cs typeface="Calibri" panose="020F0502020204030204" pitchFamily="34" charset="0"/>
              </a:rPr>
              <a:t>the Cross if only for a moment!</a:t>
            </a:r>
            <a:br>
              <a:rPr lang="en-GB" sz="1900" dirty="0" smtClean="0">
                <a:latin typeface="Calibri" panose="020F0502020204030204" pitchFamily="34" charset="0"/>
                <a:cs typeface="Calibri" panose="020F0502020204030204" pitchFamily="34" charset="0"/>
              </a:rPr>
            </a:br>
            <a:endParaRPr lang="en-GB" sz="1900" dirty="0" smtClean="0">
              <a:latin typeface="Calibri" panose="020F0502020204030204" pitchFamily="34" charset="0"/>
              <a:cs typeface="Calibri" panose="020F0502020204030204" pitchFamily="34" charset="0"/>
            </a:endParaRPr>
          </a:p>
          <a:p>
            <a:pPr marL="0" indent="0">
              <a:buNone/>
            </a:pPr>
            <a:r>
              <a:rPr lang="en-GB" sz="1900" dirty="0" smtClean="0">
                <a:latin typeface="Calibri" panose="020F0502020204030204" pitchFamily="34" charset="0"/>
                <a:cs typeface="Calibri" panose="020F0502020204030204" pitchFamily="34" charset="0"/>
              </a:rPr>
              <a:t>There,  we can see God’s reply:</a:t>
            </a:r>
            <a:br>
              <a:rPr lang="en-GB" sz="1900" dirty="0" smtClean="0">
                <a:latin typeface="Calibri" panose="020F0502020204030204" pitchFamily="34" charset="0"/>
                <a:cs typeface="Calibri" panose="020F0502020204030204" pitchFamily="34" charset="0"/>
              </a:rPr>
            </a:br>
            <a:r>
              <a:rPr lang="en-GB" sz="1900" dirty="0" smtClean="0">
                <a:latin typeface="Calibri" panose="020F0502020204030204" pitchFamily="34" charset="0"/>
                <a:cs typeface="Calibri" panose="020F0502020204030204" pitchFamily="34" charset="0"/>
              </a:rPr>
              <a:t>violence is not answered</a:t>
            </a:r>
          </a:p>
          <a:p>
            <a:pPr marL="0" indent="0">
              <a:buNone/>
            </a:pPr>
            <a:r>
              <a:rPr lang="en-GB" sz="1900" dirty="0">
                <a:latin typeface="Calibri" panose="020F0502020204030204" pitchFamily="34" charset="0"/>
                <a:cs typeface="Calibri" panose="020F0502020204030204" pitchFamily="34" charset="0"/>
              </a:rPr>
              <a:t>w</a:t>
            </a:r>
            <a:r>
              <a:rPr lang="en-GB" sz="1900" dirty="0" smtClean="0">
                <a:latin typeface="Calibri" panose="020F0502020204030204" pitchFamily="34" charset="0"/>
                <a:cs typeface="Calibri" panose="020F0502020204030204" pitchFamily="34" charset="0"/>
              </a:rPr>
              <a:t>ith violence,</a:t>
            </a:r>
          </a:p>
          <a:p>
            <a:pPr marL="0" indent="0">
              <a:buNone/>
            </a:pPr>
            <a:r>
              <a:rPr lang="en-GB" sz="1900" dirty="0">
                <a:latin typeface="Calibri" panose="020F0502020204030204" pitchFamily="34" charset="0"/>
                <a:cs typeface="Calibri" panose="020F0502020204030204" pitchFamily="34" charset="0"/>
              </a:rPr>
              <a:t>d</a:t>
            </a:r>
            <a:r>
              <a:rPr lang="en-GB" sz="1900" dirty="0" smtClean="0">
                <a:latin typeface="Calibri" panose="020F0502020204030204" pitchFamily="34" charset="0"/>
                <a:cs typeface="Calibri" panose="020F0502020204030204" pitchFamily="34" charset="0"/>
              </a:rPr>
              <a:t>eath is not answered with the</a:t>
            </a:r>
          </a:p>
          <a:p>
            <a:pPr marL="0" indent="0">
              <a:buNone/>
            </a:pPr>
            <a:r>
              <a:rPr lang="en-GB" sz="1900" dirty="0">
                <a:latin typeface="Calibri" panose="020F0502020204030204" pitchFamily="34" charset="0"/>
                <a:cs typeface="Calibri" panose="020F0502020204030204" pitchFamily="34" charset="0"/>
              </a:rPr>
              <a:t>l</a:t>
            </a:r>
            <a:r>
              <a:rPr lang="en-GB" sz="1900" dirty="0" smtClean="0">
                <a:latin typeface="Calibri" panose="020F0502020204030204" pitchFamily="34" charset="0"/>
                <a:cs typeface="Calibri" panose="020F0502020204030204" pitchFamily="34" charset="0"/>
              </a:rPr>
              <a:t>anguage of death</a:t>
            </a:r>
            <a:br>
              <a:rPr lang="en-GB" sz="1900" dirty="0" smtClean="0">
                <a:latin typeface="Calibri" panose="020F0502020204030204" pitchFamily="34" charset="0"/>
                <a:cs typeface="Calibri" panose="020F0502020204030204" pitchFamily="34" charset="0"/>
              </a:rPr>
            </a:br>
            <a:endParaRPr lang="en-GB" sz="1900" dirty="0" smtClean="0">
              <a:latin typeface="Calibri" panose="020F0502020204030204" pitchFamily="34" charset="0"/>
              <a:cs typeface="Calibri" panose="020F0502020204030204" pitchFamily="34" charset="0"/>
            </a:endParaRPr>
          </a:p>
          <a:p>
            <a:pPr marL="0" indent="0">
              <a:buNone/>
            </a:pPr>
            <a:r>
              <a:rPr lang="en-GB" sz="1900" dirty="0" smtClean="0">
                <a:latin typeface="Calibri" panose="020F0502020204030204" pitchFamily="34" charset="0"/>
                <a:cs typeface="Calibri" panose="020F0502020204030204" pitchFamily="34" charset="0"/>
              </a:rPr>
              <a:t>In the silence of the cross,</a:t>
            </a:r>
          </a:p>
          <a:p>
            <a:pPr marL="0" indent="0">
              <a:buNone/>
            </a:pPr>
            <a:r>
              <a:rPr lang="en-GB" sz="1900" dirty="0" smtClean="0">
                <a:latin typeface="Calibri" panose="020F0502020204030204" pitchFamily="34" charset="0"/>
                <a:cs typeface="Calibri" panose="020F0502020204030204" pitchFamily="34" charset="0"/>
              </a:rPr>
              <a:t>The uproars of weapons ceases</a:t>
            </a:r>
          </a:p>
          <a:p>
            <a:pPr marL="0" indent="0">
              <a:buNone/>
            </a:pPr>
            <a:r>
              <a:rPr lang="en-GB" sz="1900" dirty="0" smtClean="0">
                <a:latin typeface="Calibri" panose="020F0502020204030204" pitchFamily="34" charset="0"/>
                <a:cs typeface="Calibri" panose="020F0502020204030204" pitchFamily="34" charset="0"/>
              </a:rPr>
              <a:t>And the language of reconciliation, </a:t>
            </a:r>
          </a:p>
          <a:p>
            <a:pPr marL="0" indent="0">
              <a:buNone/>
            </a:pPr>
            <a:r>
              <a:rPr lang="en-GB" sz="1900" dirty="0" smtClean="0">
                <a:latin typeface="Calibri" panose="020F0502020204030204" pitchFamily="34" charset="0"/>
                <a:cs typeface="Calibri" panose="020F0502020204030204" pitchFamily="34" charset="0"/>
              </a:rPr>
              <a:t>Forgiveness, dialogue and peace is spoken</a:t>
            </a:r>
          </a:p>
          <a:p>
            <a:pPr marL="0" indent="0">
              <a:buNone/>
            </a:pPr>
            <a:endParaRPr lang="en-GB" sz="1900" dirty="0">
              <a:latin typeface="+mj-lt"/>
            </a:endParaRPr>
          </a:p>
          <a:p>
            <a:pPr marL="0" indent="0">
              <a:buNone/>
            </a:pPr>
            <a:r>
              <a:rPr lang="en-GB" sz="1600" i="1" dirty="0" smtClean="0">
                <a:latin typeface="+mj-lt"/>
              </a:rPr>
              <a:t>			Pope Francis</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64087" y="980728"/>
            <a:ext cx="3472291" cy="4859640"/>
          </a:xfrm>
          <a:prstGeom prst="rect">
            <a:avLst/>
          </a:prstGeom>
        </p:spPr>
      </p:pic>
    </p:spTree>
    <p:extLst>
      <p:ext uri="{BB962C8B-B14F-4D97-AF65-F5344CB8AC3E}">
        <p14:creationId xmlns:p14="http://schemas.microsoft.com/office/powerpoint/2010/main" val="105860260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1052736"/>
            <a:ext cx="7772400" cy="1143000"/>
          </a:xfrm>
        </p:spPr>
        <p:txBody>
          <a:bodyPr>
            <a:normAutofit fontScale="90000"/>
          </a:bodyPr>
          <a:lstStyle/>
          <a:p>
            <a:r>
              <a:rPr lang="en-GB" dirty="0">
                <a:solidFill>
                  <a:srgbClr val="0070C0"/>
                </a:solidFill>
                <a:latin typeface="Arial" panose="020B0604020202020204" pitchFamily="34" charset="0"/>
                <a:cs typeface="Arial" panose="020B0604020202020204" pitchFamily="34" charset="0"/>
              </a:rPr>
              <a:t/>
            </a:r>
            <a:br>
              <a:rPr lang="en-GB" dirty="0">
                <a:solidFill>
                  <a:srgbClr val="0070C0"/>
                </a:solidFill>
                <a:latin typeface="Arial" panose="020B0604020202020204" pitchFamily="34" charset="0"/>
                <a:cs typeface="Arial" panose="020B0604020202020204" pitchFamily="34" charset="0"/>
              </a:rPr>
            </a:br>
            <a:r>
              <a:rPr lang="en-GB" dirty="0">
                <a:solidFill>
                  <a:srgbClr val="0070C0"/>
                </a:solidFill>
                <a:latin typeface="Arial" panose="020B0604020202020204" pitchFamily="34" charset="0"/>
                <a:cs typeface="Arial" panose="020B0604020202020204" pitchFamily="34" charset="0"/>
              </a:rPr>
              <a:t>Date and time of next gathering…</a:t>
            </a:r>
            <a:br>
              <a:rPr lang="en-GB" dirty="0">
                <a:solidFill>
                  <a:srgbClr val="0070C0"/>
                </a:solidFill>
                <a:latin typeface="Arial" panose="020B0604020202020204" pitchFamily="34" charset="0"/>
                <a:cs typeface="Arial" panose="020B0604020202020204" pitchFamily="34" charset="0"/>
              </a:rPr>
            </a:br>
            <a:r>
              <a:rPr lang="en-GB" dirty="0">
                <a:solidFill>
                  <a:srgbClr val="0070C0"/>
                </a:solidFill>
                <a:latin typeface="Arial" panose="020B0604020202020204" pitchFamily="34" charset="0"/>
                <a:cs typeface="Arial" panose="020B0604020202020204" pitchFamily="34" charset="0"/>
              </a:rPr>
              <a:t/>
            </a:r>
            <a:br>
              <a:rPr lang="en-GB" dirty="0">
                <a:solidFill>
                  <a:srgbClr val="0070C0"/>
                </a:solidFill>
                <a:latin typeface="Arial" panose="020B0604020202020204" pitchFamily="34" charset="0"/>
                <a:cs typeface="Arial" panose="020B0604020202020204" pitchFamily="34" charset="0"/>
              </a:rPr>
            </a:br>
            <a:r>
              <a:rPr lang="en-GB" dirty="0" smtClean="0">
                <a:solidFill>
                  <a:srgbClr val="0070C0"/>
                </a:solidFill>
                <a:latin typeface="Arial" panose="020B0604020202020204" pitchFamily="34" charset="0"/>
                <a:cs typeface="Arial" panose="020B0604020202020204" pitchFamily="34" charset="0"/>
              </a:rPr>
              <a:t>Resources </a:t>
            </a:r>
            <a:endParaRPr lang="en-GB" dirty="0">
              <a:solidFill>
                <a:srgbClr val="0070C0"/>
              </a:solidFill>
              <a:latin typeface="Arial" panose="020B0604020202020204" pitchFamily="34" charset="0"/>
              <a:cs typeface="Arial" panose="020B0604020202020204" pitchFamily="34" charset="0"/>
            </a:endParaRPr>
          </a:p>
        </p:txBody>
      </p:sp>
      <p:sp>
        <p:nvSpPr>
          <p:cNvPr id="4" name="TextBox 3"/>
          <p:cNvSpPr txBox="1"/>
          <p:nvPr/>
        </p:nvSpPr>
        <p:spPr>
          <a:xfrm>
            <a:off x="395536" y="2996952"/>
            <a:ext cx="7765488" cy="2185214"/>
          </a:xfrm>
          <a:prstGeom prst="rect">
            <a:avLst/>
          </a:prstGeom>
          <a:noFill/>
        </p:spPr>
        <p:txBody>
          <a:bodyPr wrap="square" rtlCol="0">
            <a:spAutoFit/>
          </a:bodyPr>
          <a:lstStyle/>
          <a:p>
            <a:r>
              <a:rPr lang="en-GB" sz="2800" dirty="0" smtClean="0">
                <a:solidFill>
                  <a:srgbClr val="0070C0"/>
                </a:solidFill>
                <a:latin typeface="Arial" panose="020B0604020202020204" pitchFamily="34" charset="0"/>
                <a:cs typeface="Arial" panose="020B0604020202020204" pitchFamily="34" charset="0"/>
              </a:rPr>
              <a:t>Websites</a:t>
            </a:r>
          </a:p>
          <a:p>
            <a:endParaRPr lang="en-GB" dirty="0">
              <a:latin typeface="Arial" panose="020B0604020202020204" pitchFamily="34" charset="0"/>
              <a:cs typeface="Arial" panose="020B0604020202020204" pitchFamily="34" charset="0"/>
            </a:endParaRPr>
          </a:p>
          <a:p>
            <a:r>
              <a:rPr lang="en-GB" dirty="0" smtClean="0">
                <a:latin typeface="Arial" panose="020B0604020202020204" pitchFamily="34" charset="0"/>
                <a:cs typeface="Arial" panose="020B0604020202020204" pitchFamily="34" charset="0"/>
              </a:rPr>
              <a:t>Catholic Nonviolence Initiative: </a:t>
            </a:r>
            <a:r>
              <a:rPr lang="en-GB" dirty="0">
                <a:latin typeface="Arial" panose="020B0604020202020204" pitchFamily="34" charset="0"/>
                <a:cs typeface="Arial" panose="020B0604020202020204" pitchFamily="34" charset="0"/>
                <a:hlinkClick r:id="rId2"/>
              </a:rPr>
              <a:t>https://nonviolencejustpeace.net</a:t>
            </a:r>
            <a:r>
              <a:rPr lang="en-GB" dirty="0" smtClean="0">
                <a:latin typeface="Arial" panose="020B0604020202020204" pitchFamily="34" charset="0"/>
                <a:cs typeface="Arial" panose="020B0604020202020204" pitchFamily="34" charset="0"/>
                <a:hlinkClick r:id="rId2"/>
              </a:rPr>
              <a:t>/</a:t>
            </a:r>
            <a:endParaRPr lang="en-GB" dirty="0" smtClean="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r>
              <a:rPr lang="en-GB" dirty="0" smtClean="0">
                <a:latin typeface="Arial" panose="020B0604020202020204" pitchFamily="34" charset="0"/>
                <a:cs typeface="Arial" panose="020B0604020202020204" pitchFamily="34" charset="0"/>
              </a:rPr>
              <a:t>Pax Christi International : </a:t>
            </a:r>
            <a:r>
              <a:rPr lang="en-GB" dirty="0">
                <a:latin typeface="Arial" panose="020B0604020202020204" pitchFamily="34" charset="0"/>
                <a:cs typeface="Arial" panose="020B0604020202020204" pitchFamily="34" charset="0"/>
                <a:hlinkClick r:id="rId3"/>
              </a:rPr>
              <a:t>https://paxchristi.net</a:t>
            </a:r>
            <a:r>
              <a:rPr lang="en-GB" dirty="0" smtClean="0">
                <a:latin typeface="Arial" panose="020B0604020202020204" pitchFamily="34" charset="0"/>
                <a:cs typeface="Arial" panose="020B0604020202020204" pitchFamily="34" charset="0"/>
                <a:hlinkClick r:id="rId3"/>
              </a:rPr>
              <a:t>/</a:t>
            </a:r>
            <a:endParaRPr lang="en-GB" dirty="0" smtClean="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r>
              <a:rPr lang="en-GB" dirty="0" smtClean="0">
                <a:latin typeface="Arial" panose="020B0604020202020204" pitchFamily="34" charset="0"/>
                <a:cs typeface="Arial" panose="020B0604020202020204" pitchFamily="34" charset="0"/>
              </a:rPr>
              <a:t>Pax Christi England and Wales : </a:t>
            </a:r>
            <a:r>
              <a:rPr lang="en-GB" dirty="0">
                <a:latin typeface="Arial" panose="020B0604020202020204" pitchFamily="34" charset="0"/>
                <a:cs typeface="Arial" panose="020B0604020202020204" pitchFamily="34" charset="0"/>
                <a:hlinkClick r:id="rId4"/>
              </a:rPr>
              <a:t>https://paxchristi.org.uk/</a:t>
            </a:r>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2264820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88640"/>
            <a:ext cx="7772400" cy="629843"/>
          </a:xfrm>
        </p:spPr>
        <p:txBody>
          <a:bodyPr>
            <a:normAutofit fontScale="90000"/>
          </a:bodyPr>
          <a:lstStyle/>
          <a:p>
            <a:r>
              <a:rPr lang="en-GB" dirty="0" smtClean="0">
                <a:solidFill>
                  <a:srgbClr val="0070C0"/>
                </a:solidFill>
                <a:latin typeface="Calibri" panose="020F0502020204030204" pitchFamily="34" charset="0"/>
                <a:cs typeface="Calibri" panose="020F0502020204030204" pitchFamily="34" charset="0"/>
              </a:rPr>
              <a:t>Welcome and introduction </a:t>
            </a:r>
            <a:endParaRPr lang="en-GB" dirty="0">
              <a:solidFill>
                <a:srgbClr val="0070C0"/>
              </a:solidFill>
              <a:latin typeface="Calibri" panose="020F0502020204030204" pitchFamily="34" charset="0"/>
              <a:cs typeface="Calibri" panose="020F0502020204030204" pitchFamily="34" charset="0"/>
            </a:endParaRPr>
          </a:p>
        </p:txBody>
      </p:sp>
      <p:sp>
        <p:nvSpPr>
          <p:cNvPr id="7" name="Text Box 2"/>
          <p:cNvSpPr txBox="1">
            <a:spLocks noChangeArrowheads="1"/>
          </p:cNvSpPr>
          <p:nvPr/>
        </p:nvSpPr>
        <p:spPr bwMode="auto">
          <a:xfrm>
            <a:off x="827584" y="882943"/>
            <a:ext cx="4320480" cy="1354460"/>
          </a:xfrm>
          <a:prstGeom prst="rect">
            <a:avLst/>
          </a:prstGeom>
          <a:solidFill>
            <a:srgbClr val="FFFFFF"/>
          </a:solidFill>
          <a:ln w="9525">
            <a:solidFill>
              <a:srgbClr val="0070C0"/>
            </a:solidFill>
            <a:miter lim="800000"/>
            <a:headEnd/>
            <a:tailEnd/>
          </a:ln>
          <a:effectLst>
            <a:outerShdw blurRad="50800" dist="50800" dir="5400000" algn="ctr" rotWithShape="0">
              <a:schemeClr val="accent1">
                <a:lumMod val="60000"/>
                <a:lumOff val="40000"/>
              </a:schemeClr>
            </a:outerShdw>
          </a:effectLst>
          <a:extLst>
            <a:ext uri="{53640926-AAD7-44D8-BBD7-CCE9431645EC}">
              <a14:shadowObscured xmlns:a14="http://schemas.microsoft.com/office/drawing/2010/main" val="1"/>
            </a:ext>
          </a:extLst>
        </p:spPr>
        <p:txBody>
          <a:bodyPr rot="0" vert="horz" wrap="square" lIns="91440" tIns="45720" rIns="91440" bIns="45720" anchor="t" anchorCtr="0" upright="1">
            <a:noAutofit/>
          </a:bodyPr>
          <a:lstStyle/>
          <a:p>
            <a:pPr>
              <a:lnSpc>
                <a:spcPct val="115000"/>
              </a:lnSpc>
              <a:spcAft>
                <a:spcPts val="0"/>
              </a:spcAft>
            </a:pPr>
            <a:r>
              <a:rPr lang="en-GB" sz="2000" b="1" i="1" dirty="0">
                <a:solidFill>
                  <a:srgbClr val="0070C0"/>
                </a:solidFill>
                <a:effectLst/>
                <a:latin typeface="Calibri"/>
                <a:ea typeface="Verdana"/>
              </a:rPr>
              <a:t>Being the People of God, means being God’s leaven in this our humanity, </a:t>
            </a:r>
            <a:r>
              <a:rPr lang="en-GB" sz="2000" b="1" i="1" dirty="0" smtClean="0">
                <a:solidFill>
                  <a:srgbClr val="0070C0"/>
                </a:solidFill>
                <a:effectLst/>
                <a:latin typeface="Calibri"/>
                <a:ea typeface="Verdana"/>
              </a:rPr>
              <a:t/>
            </a:r>
            <a:br>
              <a:rPr lang="en-GB" sz="2000" b="1" i="1" dirty="0" smtClean="0">
                <a:solidFill>
                  <a:srgbClr val="0070C0"/>
                </a:solidFill>
                <a:effectLst/>
                <a:latin typeface="Calibri"/>
                <a:ea typeface="Verdana"/>
              </a:rPr>
            </a:br>
            <a:r>
              <a:rPr lang="en-GB" sz="1600" b="1" dirty="0" smtClean="0">
                <a:solidFill>
                  <a:srgbClr val="0070C0"/>
                </a:solidFill>
                <a:effectLst/>
                <a:latin typeface="Calibri"/>
                <a:ea typeface="Verdana"/>
              </a:rPr>
              <a:t>Pope </a:t>
            </a:r>
            <a:r>
              <a:rPr lang="en-GB" sz="1600" b="1" dirty="0">
                <a:solidFill>
                  <a:srgbClr val="0070C0"/>
                </a:solidFill>
                <a:effectLst/>
                <a:latin typeface="Calibri"/>
                <a:ea typeface="Verdana"/>
              </a:rPr>
              <a:t>Francis</a:t>
            </a:r>
            <a:endParaRPr lang="en-GB" sz="1600" dirty="0">
              <a:effectLst/>
              <a:latin typeface="Arial"/>
              <a:ea typeface="Arial"/>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08416" y="119194"/>
            <a:ext cx="3412056" cy="3412056"/>
          </a:xfrm>
          <a:prstGeom prst="rect">
            <a:avLst/>
          </a:prstGeom>
        </p:spPr>
      </p:pic>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8079" y="3771503"/>
            <a:ext cx="3756848" cy="27098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4229100" y="3662278"/>
            <a:ext cx="4608512" cy="338554"/>
          </a:xfrm>
          <a:prstGeom prst="rect">
            <a:avLst/>
          </a:prstGeom>
          <a:noFill/>
        </p:spPr>
        <p:txBody>
          <a:bodyPr wrap="square" rtlCol="0">
            <a:spAutoFit/>
          </a:bodyPr>
          <a:lstStyle/>
          <a:p>
            <a:r>
              <a:rPr lang="en-GB" sz="1600" dirty="0" smtClean="0">
                <a:latin typeface="Calibri" panose="020F0502020204030204" pitchFamily="34" charset="0"/>
                <a:cs typeface="Calibri" panose="020F0502020204030204" pitchFamily="34" charset="0"/>
              </a:rPr>
              <a:t> </a:t>
            </a:r>
            <a:endParaRPr lang="en-GB" sz="1600" dirty="0">
              <a:latin typeface="Calibri" panose="020F0502020204030204" pitchFamily="34" charset="0"/>
              <a:cs typeface="Calibri" panose="020F0502020204030204" pitchFamily="34" charset="0"/>
            </a:endParaRPr>
          </a:p>
        </p:txBody>
      </p:sp>
      <p:sp>
        <p:nvSpPr>
          <p:cNvPr id="4" name="TextBox 3"/>
          <p:cNvSpPr txBox="1"/>
          <p:nvPr/>
        </p:nvSpPr>
        <p:spPr>
          <a:xfrm>
            <a:off x="755576" y="3140968"/>
            <a:ext cx="4392488" cy="523220"/>
          </a:xfrm>
          <a:prstGeom prst="rect">
            <a:avLst/>
          </a:prstGeom>
          <a:noFill/>
        </p:spPr>
        <p:txBody>
          <a:bodyPr wrap="square" rtlCol="0">
            <a:spAutoFit/>
          </a:bodyPr>
          <a:lstStyle/>
          <a:p>
            <a:r>
              <a:rPr lang="en-GB" sz="2800" dirty="0" smtClean="0">
                <a:solidFill>
                  <a:srgbClr val="0070C0"/>
                </a:solidFill>
                <a:latin typeface="Calibri" panose="020F0502020204030204" pitchFamily="34" charset="0"/>
                <a:cs typeface="Calibri" panose="020F0502020204030204" pitchFamily="34" charset="0"/>
              </a:rPr>
              <a:t>Learning from last week</a:t>
            </a:r>
            <a:endParaRPr lang="en-GB" sz="2800" dirty="0">
              <a:solidFill>
                <a:srgbClr val="0070C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3471637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274638"/>
            <a:ext cx="8291264" cy="850106"/>
          </a:xfrm>
        </p:spPr>
        <p:txBody>
          <a:bodyPr>
            <a:normAutofit/>
          </a:bodyPr>
          <a:lstStyle/>
          <a:p>
            <a:r>
              <a:rPr lang="en-GB" sz="3200" dirty="0" smtClean="0">
                <a:solidFill>
                  <a:srgbClr val="0070C0"/>
                </a:solidFill>
                <a:latin typeface="Arial" panose="020B0604020202020204" pitchFamily="34" charset="0"/>
                <a:cs typeface="Arial" panose="020B0604020202020204" pitchFamily="34" charset="0"/>
              </a:rPr>
              <a:t>Making active nonviolence our way of life</a:t>
            </a:r>
            <a:endParaRPr lang="en-GB" sz="3200" dirty="0">
              <a:solidFill>
                <a:srgbClr val="0070C0"/>
              </a:solidFill>
              <a:latin typeface="Arial" panose="020B0604020202020204" pitchFamily="34" charset="0"/>
              <a:cs typeface="Arial" panose="020B0604020202020204" pitchFamily="34" charset="0"/>
            </a:endParaRPr>
          </a:p>
        </p:txBody>
      </p:sp>
      <p:pic>
        <p:nvPicPr>
          <p:cNvPr id="1026" name="Picture 2" descr="https://lh4.googleusercontent.com/0KooHrKBxlz2tXFpuWNY0DyyRBQgSUkStl6ILHxiSj52dp5DqQTJDt6XeIT9OsjHPQtDJPYb_tIEySf5vUqlJTX_Dio7A5qAURnCO0DRDhZ7qGVLqAjb1C9nXssYLBHXfl5whkLdfXs"/>
          <p:cNvPicPr>
            <a:picLocks noChangeAspect="1" noChangeArrowheads="1"/>
          </p:cNvPicPr>
          <p:nvPr/>
        </p:nvPicPr>
        <p:blipFill rotWithShape="1">
          <a:blip r:embed="rId2">
            <a:extLst>
              <a:ext uri="{28A0092B-C50C-407E-A947-70E740481C1C}">
                <a14:useLocalDpi xmlns:a14="http://schemas.microsoft.com/office/drawing/2010/main" val="0"/>
              </a:ext>
            </a:extLst>
          </a:blip>
          <a:srcRect l="6002" t="3760" r="3862" b="7813"/>
          <a:stretch/>
        </p:blipFill>
        <p:spPr bwMode="auto">
          <a:xfrm>
            <a:off x="438410" y="1791222"/>
            <a:ext cx="4334005" cy="3820438"/>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5292080" y="1556792"/>
            <a:ext cx="3600400" cy="4401205"/>
          </a:xfrm>
          <a:prstGeom prst="rect">
            <a:avLst/>
          </a:prstGeom>
          <a:noFill/>
        </p:spPr>
        <p:txBody>
          <a:bodyPr wrap="square" rtlCol="0">
            <a:spAutoFit/>
          </a:bodyPr>
          <a:lstStyle/>
          <a:p>
            <a:r>
              <a:rPr lang="en-GB" sz="1600" dirty="0" smtClean="0">
                <a:solidFill>
                  <a:srgbClr val="0070C0"/>
                </a:solidFill>
                <a:latin typeface="Arial" panose="020B0604020202020204" pitchFamily="34" charset="0"/>
                <a:cs typeface="Arial" panose="020B0604020202020204" pitchFamily="34" charset="0"/>
              </a:rPr>
              <a:t>5 session discussion/reflection resource for groups</a:t>
            </a:r>
            <a:r>
              <a:rPr lang="en-GB" sz="1600" b="1" dirty="0" smtClean="0">
                <a:solidFill>
                  <a:srgbClr val="0070C0"/>
                </a:solidFill>
                <a:latin typeface="Arial" panose="020B0604020202020204" pitchFamily="34" charset="0"/>
                <a:cs typeface="Arial" panose="020B0604020202020204" pitchFamily="34" charset="0"/>
              </a:rPr>
              <a:t/>
            </a:r>
            <a:br>
              <a:rPr lang="en-GB" sz="1600" b="1" dirty="0" smtClean="0">
                <a:solidFill>
                  <a:srgbClr val="0070C0"/>
                </a:solidFill>
                <a:latin typeface="Arial" panose="020B0604020202020204" pitchFamily="34" charset="0"/>
                <a:cs typeface="Arial" panose="020B0604020202020204" pitchFamily="34" charset="0"/>
              </a:rPr>
            </a:br>
            <a:endParaRPr lang="en-GB" sz="1600" b="1" dirty="0" smtClean="0">
              <a:solidFill>
                <a:srgbClr val="0070C0"/>
              </a:solidFill>
              <a:latin typeface="Arial" panose="020B0604020202020204" pitchFamily="34" charset="0"/>
              <a:cs typeface="Arial" panose="020B0604020202020204" pitchFamily="34" charset="0"/>
            </a:endParaRPr>
          </a:p>
          <a:p>
            <a:pPr marL="285750" indent="-285750" fontAlgn="base">
              <a:buFont typeface="Arial" panose="020B0604020202020204" pitchFamily="34" charset="0"/>
              <a:buChar char="•"/>
            </a:pPr>
            <a:r>
              <a:rPr lang="en-GB" sz="1600" dirty="0">
                <a:solidFill>
                  <a:prstClr val="black"/>
                </a:solidFill>
                <a:latin typeface="Arial" panose="020B0604020202020204" pitchFamily="34" charset="0"/>
                <a:cs typeface="Arial" panose="020B0604020202020204" pitchFamily="34" charset="0"/>
              </a:rPr>
              <a:t>Cultivating </a:t>
            </a:r>
            <a:r>
              <a:rPr lang="en-GB" sz="1600" dirty="0" smtClean="0">
                <a:solidFill>
                  <a:prstClr val="black"/>
                </a:solidFill>
                <a:latin typeface="Arial" panose="020B0604020202020204" pitchFamily="34" charset="0"/>
                <a:cs typeface="Arial" panose="020B0604020202020204" pitchFamily="34" charset="0"/>
              </a:rPr>
              <a:t>Nonviolence</a:t>
            </a:r>
            <a:br>
              <a:rPr lang="en-GB" sz="1600" dirty="0" smtClean="0">
                <a:solidFill>
                  <a:prstClr val="black"/>
                </a:solidFill>
                <a:latin typeface="Arial" panose="020B0604020202020204" pitchFamily="34" charset="0"/>
                <a:cs typeface="Arial" panose="020B0604020202020204" pitchFamily="34" charset="0"/>
              </a:rPr>
            </a:br>
            <a:r>
              <a:rPr lang="en-GB" sz="1600" dirty="0" smtClean="0">
                <a:solidFill>
                  <a:prstClr val="black"/>
                </a:solidFill>
                <a:latin typeface="Arial" panose="020B0604020202020204" pitchFamily="34" charset="0"/>
                <a:cs typeface="Arial" panose="020B0604020202020204" pitchFamily="34" charset="0"/>
              </a:rPr>
              <a:t> </a:t>
            </a:r>
          </a:p>
          <a:p>
            <a:pPr marL="285750" indent="-285750" fontAlgn="base">
              <a:buFont typeface="Arial" panose="020B0604020202020204" pitchFamily="34" charset="0"/>
              <a:buChar char="•"/>
            </a:pPr>
            <a:r>
              <a:rPr lang="en-GB" sz="1600" dirty="0" smtClean="0">
                <a:latin typeface="Arial" panose="020B0604020202020204" pitchFamily="34" charset="0"/>
                <a:cs typeface="Arial" panose="020B0604020202020204" pitchFamily="34" charset="0"/>
              </a:rPr>
              <a:t>Seeing </a:t>
            </a:r>
            <a:r>
              <a:rPr lang="en-GB" sz="1600" dirty="0">
                <a:latin typeface="Arial" panose="020B0604020202020204" pitchFamily="34" charset="0"/>
                <a:cs typeface="Arial" panose="020B0604020202020204" pitchFamily="34" charset="0"/>
              </a:rPr>
              <a:t>Violence in our World Today </a:t>
            </a:r>
            <a:r>
              <a:rPr lang="en-GB" sz="1600" dirty="0" smtClean="0">
                <a:latin typeface="Arial" panose="020B0604020202020204" pitchFamily="34" charset="0"/>
                <a:cs typeface="Arial" panose="020B0604020202020204" pitchFamily="34" charset="0"/>
              </a:rPr>
              <a:t/>
            </a:r>
            <a:br>
              <a:rPr lang="en-GB" sz="1600" dirty="0" smtClean="0">
                <a:latin typeface="Arial" panose="020B0604020202020204" pitchFamily="34" charset="0"/>
                <a:cs typeface="Arial" panose="020B0604020202020204" pitchFamily="34" charset="0"/>
              </a:rPr>
            </a:br>
            <a:endParaRPr lang="en-GB" sz="1600" dirty="0" smtClean="0">
              <a:latin typeface="Arial" panose="020B0604020202020204" pitchFamily="34" charset="0"/>
              <a:cs typeface="Arial" panose="020B0604020202020204" pitchFamily="34" charset="0"/>
            </a:endParaRPr>
          </a:p>
          <a:p>
            <a:pPr marL="285750" indent="-285750" fontAlgn="base">
              <a:buFont typeface="Arial" panose="020B0604020202020204" pitchFamily="34" charset="0"/>
              <a:buChar char="•"/>
            </a:pPr>
            <a:r>
              <a:rPr lang="en-GB" sz="1600" b="1" dirty="0" smtClean="0">
                <a:solidFill>
                  <a:srgbClr val="0070C0"/>
                </a:solidFill>
                <a:latin typeface="Arial" panose="020B0604020202020204" pitchFamily="34" charset="0"/>
                <a:cs typeface="Arial" panose="020B0604020202020204" pitchFamily="34" charset="0"/>
              </a:rPr>
              <a:t>Discerning </a:t>
            </a:r>
            <a:r>
              <a:rPr lang="en-GB" sz="1600" b="1" dirty="0">
                <a:solidFill>
                  <a:srgbClr val="0070C0"/>
                </a:solidFill>
                <a:latin typeface="Arial" panose="020B0604020202020204" pitchFamily="34" charset="0"/>
                <a:cs typeface="Arial" panose="020B0604020202020204" pitchFamily="34" charset="0"/>
              </a:rPr>
              <a:t>and Judging </a:t>
            </a:r>
            <a:r>
              <a:rPr lang="en-GB" sz="1600" b="1" dirty="0" smtClean="0">
                <a:solidFill>
                  <a:srgbClr val="0070C0"/>
                </a:solidFill>
                <a:latin typeface="Arial" panose="020B0604020202020204" pitchFamily="34" charset="0"/>
                <a:cs typeface="Arial" panose="020B0604020202020204" pitchFamily="34" charset="0"/>
              </a:rPr>
              <a:t> </a:t>
            </a:r>
            <a:r>
              <a:rPr lang="en-GB" sz="1600" b="1" i="1" dirty="0" smtClean="0">
                <a:solidFill>
                  <a:srgbClr val="0070C0"/>
                </a:solidFill>
                <a:latin typeface="Arial" panose="020B0604020202020204" pitchFamily="34" charset="0"/>
                <a:cs typeface="Arial" panose="020B0604020202020204" pitchFamily="34" charset="0"/>
              </a:rPr>
              <a:t>based </a:t>
            </a:r>
            <a:r>
              <a:rPr lang="en-GB" sz="1600" b="1" i="1" dirty="0">
                <a:solidFill>
                  <a:srgbClr val="0070C0"/>
                </a:solidFill>
                <a:latin typeface="Arial" panose="020B0604020202020204" pitchFamily="34" charset="0"/>
                <a:cs typeface="Arial" panose="020B0604020202020204" pitchFamily="34" charset="0"/>
              </a:rPr>
              <a:t>on the Good News of Jesus </a:t>
            </a:r>
            <a:r>
              <a:rPr lang="en-GB" sz="1600" i="1" dirty="0" smtClean="0">
                <a:solidFill>
                  <a:prstClr val="black"/>
                </a:solidFill>
                <a:latin typeface="Arial" panose="020B0604020202020204" pitchFamily="34" charset="0"/>
                <a:cs typeface="Arial" panose="020B0604020202020204" pitchFamily="34" charset="0"/>
              </a:rPr>
              <a:t/>
            </a:r>
            <a:br>
              <a:rPr lang="en-GB" sz="1600" i="1" dirty="0" smtClean="0">
                <a:solidFill>
                  <a:prstClr val="black"/>
                </a:solidFill>
                <a:latin typeface="Arial" panose="020B0604020202020204" pitchFamily="34" charset="0"/>
                <a:cs typeface="Arial" panose="020B0604020202020204" pitchFamily="34" charset="0"/>
              </a:rPr>
            </a:br>
            <a:endParaRPr lang="en-GB" sz="1600" i="1" dirty="0" smtClean="0">
              <a:solidFill>
                <a:prstClr val="black"/>
              </a:solidFill>
              <a:latin typeface="Arial" panose="020B0604020202020204" pitchFamily="34" charset="0"/>
              <a:cs typeface="Arial" panose="020B0604020202020204" pitchFamily="34" charset="0"/>
            </a:endParaRPr>
          </a:p>
          <a:p>
            <a:pPr marL="285750" indent="-285750" fontAlgn="base">
              <a:buFont typeface="Arial" panose="020B0604020202020204" pitchFamily="34" charset="0"/>
              <a:buChar char="•"/>
            </a:pPr>
            <a:r>
              <a:rPr lang="en-GB" sz="1600" dirty="0" smtClean="0">
                <a:solidFill>
                  <a:prstClr val="black"/>
                </a:solidFill>
                <a:latin typeface="Arial" panose="020B0604020202020204" pitchFamily="34" charset="0"/>
                <a:cs typeface="Arial" panose="020B0604020202020204" pitchFamily="34" charset="0"/>
              </a:rPr>
              <a:t>Acting </a:t>
            </a:r>
            <a:r>
              <a:rPr lang="en-GB" sz="1600" dirty="0">
                <a:solidFill>
                  <a:prstClr val="black"/>
                </a:solidFill>
                <a:latin typeface="Arial" panose="020B0604020202020204" pitchFamily="34" charset="0"/>
                <a:cs typeface="Arial" panose="020B0604020202020204" pitchFamily="34" charset="0"/>
              </a:rPr>
              <a:t>with a force more powerful than violence </a:t>
            </a:r>
            <a:r>
              <a:rPr lang="en-GB" sz="1600" dirty="0" smtClean="0">
                <a:solidFill>
                  <a:prstClr val="black"/>
                </a:solidFill>
                <a:latin typeface="Arial" panose="020B0604020202020204" pitchFamily="34" charset="0"/>
                <a:cs typeface="Arial" panose="020B0604020202020204" pitchFamily="34" charset="0"/>
              </a:rPr>
              <a:t/>
            </a:r>
            <a:br>
              <a:rPr lang="en-GB" sz="1600" dirty="0" smtClean="0">
                <a:solidFill>
                  <a:prstClr val="black"/>
                </a:solidFill>
                <a:latin typeface="Arial" panose="020B0604020202020204" pitchFamily="34" charset="0"/>
                <a:cs typeface="Arial" panose="020B0604020202020204" pitchFamily="34" charset="0"/>
              </a:rPr>
            </a:br>
            <a:endParaRPr lang="en-GB" sz="1600" dirty="0" smtClean="0">
              <a:solidFill>
                <a:prstClr val="black"/>
              </a:solidFill>
              <a:latin typeface="Arial" panose="020B0604020202020204" pitchFamily="34" charset="0"/>
              <a:cs typeface="Arial" panose="020B0604020202020204" pitchFamily="34" charset="0"/>
            </a:endParaRPr>
          </a:p>
          <a:p>
            <a:pPr marL="285750" indent="-285750" fontAlgn="base">
              <a:buFont typeface="Arial" panose="020B0604020202020204" pitchFamily="34" charset="0"/>
              <a:buChar char="•"/>
            </a:pPr>
            <a:r>
              <a:rPr lang="en-GB" sz="1600" dirty="0" smtClean="0">
                <a:solidFill>
                  <a:prstClr val="black"/>
                </a:solidFill>
                <a:latin typeface="Arial" panose="020B0604020202020204" pitchFamily="34" charset="0"/>
                <a:cs typeface="Arial" panose="020B0604020202020204" pitchFamily="34" charset="0"/>
              </a:rPr>
              <a:t>Invitation </a:t>
            </a:r>
            <a:r>
              <a:rPr lang="en-GB" sz="1600" dirty="0">
                <a:solidFill>
                  <a:prstClr val="black"/>
                </a:solidFill>
                <a:latin typeface="Arial" panose="020B0604020202020204" pitchFamily="34" charset="0"/>
                <a:cs typeface="Arial" panose="020B0604020202020204" pitchFamily="34" charset="0"/>
              </a:rPr>
              <a:t>to take up “active nonviolence” </a:t>
            </a:r>
            <a:r>
              <a:rPr lang="en-GB" sz="1600" dirty="0" smtClean="0">
                <a:solidFill>
                  <a:prstClr val="black"/>
                </a:solidFill>
                <a:latin typeface="Arial" panose="020B0604020202020204" pitchFamily="34" charset="0"/>
                <a:cs typeface="Arial" panose="020B0604020202020204" pitchFamily="34" charset="0"/>
              </a:rPr>
              <a:t> </a:t>
            </a:r>
          </a:p>
          <a:p>
            <a:endParaRPr lang="en-GB" sz="2400"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1779519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260648"/>
            <a:ext cx="7772400" cy="778098"/>
          </a:xfrm>
        </p:spPr>
        <p:txBody>
          <a:bodyPr>
            <a:normAutofit/>
          </a:bodyPr>
          <a:lstStyle/>
          <a:p>
            <a:r>
              <a:rPr lang="en-GB" dirty="0" smtClean="0">
                <a:solidFill>
                  <a:srgbClr val="0070C0"/>
                </a:solidFill>
                <a:latin typeface="Calibri" panose="020F0502020204030204" pitchFamily="34" charset="0"/>
                <a:cs typeface="Calibri" panose="020F0502020204030204" pitchFamily="34" charset="0"/>
              </a:rPr>
              <a:t>Gathering prayer </a:t>
            </a:r>
            <a:endParaRPr lang="en-GB" dirty="0">
              <a:solidFill>
                <a:srgbClr val="0070C0"/>
              </a:solidFill>
              <a:latin typeface="Calibri" panose="020F0502020204030204" pitchFamily="34" charset="0"/>
              <a:cs typeface="Calibri" panose="020F0502020204030204" pitchFamily="34" charset="0"/>
            </a:endParaRPr>
          </a:p>
        </p:txBody>
      </p:sp>
      <p:sp>
        <p:nvSpPr>
          <p:cNvPr id="3" name="Content Placeholder 2"/>
          <p:cNvSpPr>
            <a:spLocks noGrp="1"/>
          </p:cNvSpPr>
          <p:nvPr>
            <p:ph sz="quarter" idx="1"/>
          </p:nvPr>
        </p:nvSpPr>
        <p:spPr>
          <a:xfrm>
            <a:off x="467544" y="1052736"/>
            <a:ext cx="8219256" cy="5328592"/>
          </a:xfrm>
        </p:spPr>
        <p:txBody>
          <a:bodyPr>
            <a:normAutofit fontScale="62500" lnSpcReduction="20000"/>
          </a:bodyPr>
          <a:lstStyle/>
          <a:p>
            <a:pPr marL="0" indent="0">
              <a:buNone/>
            </a:pPr>
            <a:r>
              <a:rPr lang="en-GB" dirty="0">
                <a:latin typeface="Calibri" panose="020F0502020204030204" pitchFamily="34" charset="0"/>
                <a:cs typeface="Calibri" panose="020F0502020204030204" pitchFamily="34" charset="0"/>
              </a:rPr>
              <a:t>Spirit of God, we long to mend the broken circle. We long to heal the fractures in the world around us and within our souls.</a:t>
            </a:r>
          </a:p>
          <a:p>
            <a:pPr marL="0" indent="0">
              <a:buNone/>
            </a:pPr>
            <a:r>
              <a:rPr lang="en-GB" dirty="0">
                <a:latin typeface="Calibri" panose="020F0502020204030204" pitchFamily="34" charset="0"/>
                <a:cs typeface="Calibri" panose="020F0502020204030204" pitchFamily="34" charset="0"/>
              </a:rPr>
              <a:t>To learn from one another the ways of living fully alive.</a:t>
            </a:r>
          </a:p>
          <a:p>
            <a:pPr marL="0" indent="0">
              <a:buNone/>
            </a:pPr>
            <a:r>
              <a:rPr lang="en-GB" dirty="0">
                <a:latin typeface="Calibri" panose="020F0502020204030204" pitchFamily="34" charset="0"/>
                <a:cs typeface="Calibri" panose="020F0502020204030204" pitchFamily="34" charset="0"/>
              </a:rPr>
              <a:t>To transform those parts of ourselves and our world that block our making contact with our deepest reality and with the deepest, richest and most sacred dimensions of all other beings.</a:t>
            </a:r>
          </a:p>
          <a:p>
            <a:pPr marL="0" indent="0">
              <a:buNone/>
            </a:pPr>
            <a:endParaRPr lang="en-GB" b="1" dirty="0" smtClean="0">
              <a:latin typeface="Calibri" panose="020F0502020204030204" pitchFamily="34" charset="0"/>
              <a:cs typeface="Calibri" panose="020F0502020204030204" pitchFamily="34" charset="0"/>
            </a:endParaRPr>
          </a:p>
          <a:p>
            <a:pPr marL="0" indent="0">
              <a:buNone/>
            </a:pPr>
            <a:r>
              <a:rPr lang="en-GB" b="1" dirty="0" smtClean="0">
                <a:latin typeface="Calibri" panose="020F0502020204030204" pitchFamily="34" charset="0"/>
                <a:cs typeface="Calibri" panose="020F0502020204030204" pitchFamily="34" charset="0"/>
              </a:rPr>
              <a:t>Silence</a:t>
            </a:r>
            <a:r>
              <a:rPr lang="en-GB" dirty="0">
                <a:latin typeface="Calibri" panose="020F0502020204030204" pitchFamily="34" charset="0"/>
                <a:cs typeface="Calibri" panose="020F0502020204030204" pitchFamily="34" charset="0"/>
              </a:rPr>
              <a:t> </a:t>
            </a:r>
          </a:p>
          <a:p>
            <a:pPr marL="0" indent="0">
              <a:buNone/>
            </a:pPr>
            <a:r>
              <a:rPr lang="en-GB" dirty="0" smtClean="0">
                <a:latin typeface="Calibri" panose="020F0502020204030204" pitchFamily="34" charset="0"/>
                <a:cs typeface="Calibri" panose="020F0502020204030204" pitchFamily="34" charset="0"/>
              </a:rPr>
              <a:t/>
            </a:r>
            <a:br>
              <a:rPr lang="en-GB" dirty="0" smtClean="0">
                <a:latin typeface="Calibri" panose="020F0502020204030204" pitchFamily="34" charset="0"/>
                <a:cs typeface="Calibri" panose="020F0502020204030204" pitchFamily="34" charset="0"/>
              </a:rPr>
            </a:br>
            <a:r>
              <a:rPr lang="en-GB" dirty="0" smtClean="0">
                <a:latin typeface="Calibri" panose="020F0502020204030204" pitchFamily="34" charset="0"/>
                <a:cs typeface="Calibri" panose="020F0502020204030204" pitchFamily="34" charset="0"/>
              </a:rPr>
              <a:t>Spirit </a:t>
            </a:r>
            <a:r>
              <a:rPr lang="en-GB" dirty="0">
                <a:latin typeface="Calibri" panose="020F0502020204030204" pitchFamily="34" charset="0"/>
                <a:cs typeface="Calibri" panose="020F0502020204030204" pitchFamily="34" charset="0"/>
              </a:rPr>
              <a:t>of God, we long to see reality.</a:t>
            </a:r>
          </a:p>
          <a:p>
            <a:pPr marL="0" indent="0">
              <a:buNone/>
            </a:pPr>
            <a:r>
              <a:rPr lang="en-GB" dirty="0">
                <a:latin typeface="Calibri" panose="020F0502020204030204" pitchFamily="34" charset="0"/>
                <a:cs typeface="Calibri" panose="020F0502020204030204" pitchFamily="34" charset="0"/>
              </a:rPr>
              <a:t>To contact our deepest yearning for a world pulsing with </a:t>
            </a:r>
            <a:r>
              <a:rPr lang="en-GB" dirty="0" smtClean="0">
                <a:latin typeface="Calibri" panose="020F0502020204030204" pitchFamily="34" charset="0"/>
                <a:cs typeface="Calibri" panose="020F0502020204030204" pitchFamily="34" charset="0"/>
              </a:rPr>
              <a:t>justice and </a:t>
            </a:r>
            <a:r>
              <a:rPr lang="en-GB" dirty="0">
                <a:latin typeface="Calibri" panose="020F0502020204030204" pitchFamily="34" charset="0"/>
                <a:cs typeface="Calibri" panose="020F0502020204030204" pitchFamily="34" charset="0"/>
              </a:rPr>
              <a:t>truth.</a:t>
            </a:r>
          </a:p>
          <a:p>
            <a:pPr marL="0" indent="0">
              <a:buNone/>
            </a:pPr>
            <a:r>
              <a:rPr lang="en-GB" dirty="0">
                <a:latin typeface="Calibri" panose="020F0502020204030204" pitchFamily="34" charset="0"/>
                <a:cs typeface="Calibri" panose="020F0502020204030204" pitchFamily="34" charset="0"/>
              </a:rPr>
              <a:t>To dream of a society where we all sit down at the Great Feast,</a:t>
            </a:r>
            <a:br>
              <a:rPr lang="en-GB" dirty="0">
                <a:latin typeface="Calibri" panose="020F0502020204030204" pitchFamily="34" charset="0"/>
                <a:cs typeface="Calibri" panose="020F0502020204030204" pitchFamily="34" charset="0"/>
              </a:rPr>
            </a:br>
            <a:r>
              <a:rPr lang="en-GB" dirty="0">
                <a:latin typeface="Calibri" panose="020F0502020204030204" pitchFamily="34" charset="0"/>
                <a:cs typeface="Calibri" panose="020F0502020204030204" pitchFamily="34" charset="0"/>
              </a:rPr>
              <a:t>where every person eats until they are full.</a:t>
            </a:r>
          </a:p>
          <a:p>
            <a:pPr marL="0" indent="0">
              <a:buNone/>
            </a:pPr>
            <a:endParaRPr lang="en-GB" b="1" dirty="0" smtClean="0">
              <a:latin typeface="Calibri" panose="020F0502020204030204" pitchFamily="34" charset="0"/>
              <a:cs typeface="Calibri" panose="020F0502020204030204" pitchFamily="34" charset="0"/>
            </a:endParaRPr>
          </a:p>
          <a:p>
            <a:pPr marL="0" indent="0">
              <a:buNone/>
            </a:pPr>
            <a:r>
              <a:rPr lang="en-GB" b="1" dirty="0" smtClean="0">
                <a:latin typeface="Calibri" panose="020F0502020204030204" pitchFamily="34" charset="0"/>
                <a:cs typeface="Calibri" panose="020F0502020204030204" pitchFamily="34" charset="0"/>
              </a:rPr>
              <a:t>Silence </a:t>
            </a:r>
            <a:endParaRPr lang="en-GB" dirty="0">
              <a:latin typeface="Calibri" panose="020F0502020204030204" pitchFamily="34" charset="0"/>
              <a:cs typeface="Calibri" panose="020F0502020204030204" pitchFamily="34" charset="0"/>
            </a:endParaRPr>
          </a:p>
          <a:p>
            <a:pPr marL="0" indent="0">
              <a:buNone/>
            </a:pPr>
            <a:r>
              <a:rPr lang="en-GB" b="1" dirty="0">
                <a:latin typeface="Calibri" panose="020F0502020204030204" pitchFamily="34" charset="0"/>
                <a:cs typeface="Calibri" panose="020F0502020204030204" pitchFamily="34" charset="0"/>
              </a:rPr>
              <a:t> </a:t>
            </a:r>
            <a:endParaRPr lang="en-GB" dirty="0">
              <a:latin typeface="Calibri" panose="020F0502020204030204" pitchFamily="34" charset="0"/>
              <a:cs typeface="Calibri" panose="020F0502020204030204" pitchFamily="34" charset="0"/>
            </a:endParaRPr>
          </a:p>
          <a:p>
            <a:pPr marL="0" indent="0">
              <a:buNone/>
            </a:pPr>
            <a:r>
              <a:rPr lang="en-GB" dirty="0">
                <a:latin typeface="Calibri" panose="020F0502020204030204" pitchFamily="34" charset="0"/>
                <a:cs typeface="Calibri" panose="020F0502020204030204" pitchFamily="34" charset="0"/>
              </a:rPr>
              <a:t>Spirit of God, we long to discover anew the courage deep within us.</a:t>
            </a:r>
          </a:p>
          <a:p>
            <a:pPr marL="0" indent="0">
              <a:buNone/>
            </a:pPr>
            <a:r>
              <a:rPr lang="en-GB" dirty="0">
                <a:latin typeface="Calibri" panose="020F0502020204030204" pitchFamily="34" charset="0"/>
                <a:cs typeface="Calibri" panose="020F0502020204030204" pitchFamily="34" charset="0"/>
              </a:rPr>
              <a:t>To see and to listen.  To discover our true selves.</a:t>
            </a:r>
          </a:p>
          <a:p>
            <a:pPr marL="0" indent="0">
              <a:buNone/>
            </a:pPr>
            <a:r>
              <a:rPr lang="en-GB" dirty="0">
                <a:latin typeface="Calibri" panose="020F0502020204030204" pitchFamily="34" charset="0"/>
                <a:cs typeface="Calibri" panose="020F0502020204030204" pitchFamily="34" charset="0"/>
              </a:rPr>
              <a:t>To take steps to stop the cycle of violence in our homes, in our work-places, in our neighbourhoods, in our country and in our entire world.</a:t>
            </a:r>
          </a:p>
          <a:p>
            <a:pPr marL="0" indent="0">
              <a:buNone/>
            </a:pPr>
            <a:endParaRPr lang="en-GB" dirty="0"/>
          </a:p>
        </p:txBody>
      </p:sp>
    </p:spTree>
    <p:extLst>
      <p:ext uri="{BB962C8B-B14F-4D97-AF65-F5344CB8AC3E}">
        <p14:creationId xmlns:p14="http://schemas.microsoft.com/office/powerpoint/2010/main" val="412550081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116632"/>
            <a:ext cx="7772400" cy="720080"/>
          </a:xfrm>
        </p:spPr>
        <p:txBody>
          <a:bodyPr>
            <a:normAutofit fontScale="90000"/>
          </a:bodyPr>
          <a:lstStyle/>
          <a:p>
            <a:r>
              <a:rPr lang="en-GB" dirty="0" smtClean="0">
                <a:solidFill>
                  <a:srgbClr val="0070C0"/>
                </a:solidFill>
                <a:latin typeface="Calibri" panose="020F0502020204030204" pitchFamily="34" charset="0"/>
                <a:cs typeface="Calibri" panose="020F0502020204030204" pitchFamily="34" charset="0"/>
              </a:rPr>
              <a:t>Reading for today – Session 3</a:t>
            </a:r>
            <a:endParaRPr lang="en-GB" dirty="0">
              <a:solidFill>
                <a:srgbClr val="0070C0"/>
              </a:solidFill>
              <a:latin typeface="Calibri" panose="020F0502020204030204" pitchFamily="34" charset="0"/>
              <a:cs typeface="Calibri" panose="020F0502020204030204" pitchFamily="34" charset="0"/>
            </a:endParaRPr>
          </a:p>
        </p:txBody>
      </p:sp>
      <p:sp>
        <p:nvSpPr>
          <p:cNvPr id="3" name="TextBox 2"/>
          <p:cNvSpPr txBox="1"/>
          <p:nvPr/>
        </p:nvSpPr>
        <p:spPr>
          <a:xfrm>
            <a:off x="251520" y="764704"/>
            <a:ext cx="8613748" cy="5816977"/>
          </a:xfrm>
          <a:prstGeom prst="rect">
            <a:avLst/>
          </a:prstGeom>
          <a:noFill/>
        </p:spPr>
        <p:txBody>
          <a:bodyPr wrap="square" rtlCol="0">
            <a:spAutoFit/>
          </a:bodyPr>
          <a:lstStyle/>
          <a:p>
            <a:r>
              <a:rPr lang="en-GB" sz="2000" dirty="0"/>
              <a:t> </a:t>
            </a:r>
            <a:r>
              <a:rPr lang="en-GB" sz="1600" dirty="0">
                <a:latin typeface="Calibri" panose="020F0502020204030204" pitchFamily="34" charset="0"/>
                <a:cs typeface="Calibri" panose="020F0502020204030204" pitchFamily="34" charset="0"/>
              </a:rPr>
              <a:t>“Jesus himself lived in violent times. Yet he taught that the true battlefield, where violence and peace meet, is the human heart: for “it is from within, from the human heart, that evil intentions come” (</a:t>
            </a:r>
            <a:r>
              <a:rPr lang="en-GB" sz="1600" i="1" dirty="0">
                <a:latin typeface="Calibri" panose="020F0502020204030204" pitchFamily="34" charset="0"/>
                <a:cs typeface="Calibri" panose="020F0502020204030204" pitchFamily="34" charset="0"/>
              </a:rPr>
              <a:t>Mk </a:t>
            </a:r>
            <a:r>
              <a:rPr lang="en-GB" sz="1600" dirty="0">
                <a:latin typeface="Calibri" panose="020F0502020204030204" pitchFamily="34" charset="0"/>
                <a:cs typeface="Calibri" panose="020F0502020204030204" pitchFamily="34" charset="0"/>
              </a:rPr>
              <a:t>7:21). But Christ’s message in this regard offers a radically positive approach. He unfailingly preached God’s unconditional love, which welcomes and forgives. He taught his disciples to love their enemies (cf. </a:t>
            </a:r>
            <a:r>
              <a:rPr lang="en-GB" sz="1600" i="1" dirty="0">
                <a:latin typeface="Calibri" panose="020F0502020204030204" pitchFamily="34" charset="0"/>
                <a:cs typeface="Calibri" panose="020F0502020204030204" pitchFamily="34" charset="0"/>
              </a:rPr>
              <a:t>Mt</a:t>
            </a:r>
            <a:r>
              <a:rPr lang="en-GB" sz="1600" dirty="0">
                <a:latin typeface="Calibri" panose="020F0502020204030204" pitchFamily="34" charset="0"/>
                <a:cs typeface="Calibri" panose="020F0502020204030204" pitchFamily="34" charset="0"/>
              </a:rPr>
              <a:t> 5:44) and to turn the other cheek (cf. </a:t>
            </a:r>
            <a:r>
              <a:rPr lang="en-GB" sz="1600" i="1" dirty="0">
                <a:latin typeface="Calibri" panose="020F0502020204030204" pitchFamily="34" charset="0"/>
                <a:cs typeface="Calibri" panose="020F0502020204030204" pitchFamily="34" charset="0"/>
              </a:rPr>
              <a:t>Mt</a:t>
            </a:r>
            <a:r>
              <a:rPr lang="en-GB" sz="1600" dirty="0">
                <a:latin typeface="Calibri" panose="020F0502020204030204" pitchFamily="34" charset="0"/>
                <a:cs typeface="Calibri" panose="020F0502020204030204" pitchFamily="34" charset="0"/>
              </a:rPr>
              <a:t> 5:39). When he stopped her accusers from stoning the woman caught in adultery (cf. </a:t>
            </a:r>
            <a:r>
              <a:rPr lang="en-GB" sz="1600" i="1" dirty="0" err="1">
                <a:latin typeface="Calibri" panose="020F0502020204030204" pitchFamily="34" charset="0"/>
                <a:cs typeface="Calibri" panose="020F0502020204030204" pitchFamily="34" charset="0"/>
              </a:rPr>
              <a:t>Jn</a:t>
            </a:r>
            <a:r>
              <a:rPr lang="en-GB" sz="1600" dirty="0">
                <a:latin typeface="Calibri" panose="020F0502020204030204" pitchFamily="34" charset="0"/>
                <a:cs typeface="Calibri" panose="020F0502020204030204" pitchFamily="34" charset="0"/>
              </a:rPr>
              <a:t> 8:1-11), and when, on the night before he died, he told Peter to put away his sword (cf. </a:t>
            </a:r>
            <a:r>
              <a:rPr lang="en-GB" sz="1600" i="1" dirty="0">
                <a:latin typeface="Calibri" panose="020F0502020204030204" pitchFamily="34" charset="0"/>
                <a:cs typeface="Calibri" panose="020F0502020204030204" pitchFamily="34" charset="0"/>
              </a:rPr>
              <a:t>Mt</a:t>
            </a:r>
            <a:r>
              <a:rPr lang="en-GB" sz="1600" dirty="0">
                <a:latin typeface="Calibri" panose="020F0502020204030204" pitchFamily="34" charset="0"/>
                <a:cs typeface="Calibri" panose="020F0502020204030204" pitchFamily="34" charset="0"/>
              </a:rPr>
              <a:t> 26:52), Jesus marked out the path of nonviolence.  </a:t>
            </a:r>
            <a:r>
              <a:rPr lang="en-GB" sz="1600" i="1" dirty="0">
                <a:latin typeface="Calibri" panose="020F0502020204030204" pitchFamily="34" charset="0"/>
                <a:cs typeface="Calibri" panose="020F0502020204030204" pitchFamily="34" charset="0"/>
              </a:rPr>
              <a:t>(WDP 2017, 3)</a:t>
            </a:r>
            <a:endParaRPr lang="en-GB" sz="1600" dirty="0">
              <a:latin typeface="Calibri" panose="020F0502020204030204" pitchFamily="34" charset="0"/>
              <a:cs typeface="Calibri" panose="020F0502020204030204" pitchFamily="34" charset="0"/>
            </a:endParaRPr>
          </a:p>
          <a:p>
            <a:endParaRPr lang="en-GB" sz="1600" dirty="0" smtClean="0">
              <a:latin typeface="Calibri" panose="020F0502020204030204" pitchFamily="34" charset="0"/>
              <a:cs typeface="Calibri" panose="020F0502020204030204" pitchFamily="34" charset="0"/>
            </a:endParaRPr>
          </a:p>
          <a:p>
            <a:r>
              <a:rPr lang="en-GB" sz="1600" dirty="0" smtClean="0">
                <a:latin typeface="Calibri" panose="020F0502020204030204" pitchFamily="34" charset="0"/>
                <a:cs typeface="Calibri" panose="020F0502020204030204" pitchFamily="34" charset="0"/>
              </a:rPr>
              <a:t>To </a:t>
            </a:r>
            <a:r>
              <a:rPr lang="en-GB" sz="1600" dirty="0">
                <a:latin typeface="Calibri" panose="020F0502020204030204" pitchFamily="34" charset="0"/>
                <a:cs typeface="Calibri" panose="020F0502020204030204" pitchFamily="34" charset="0"/>
              </a:rPr>
              <a:t>be true followers of Jesus today also includes </a:t>
            </a:r>
            <a:r>
              <a:rPr lang="en-GB" sz="1600" dirty="0" smtClean="0">
                <a:latin typeface="Calibri" panose="020F0502020204030204" pitchFamily="34" charset="0"/>
                <a:cs typeface="Calibri" panose="020F0502020204030204" pitchFamily="34" charset="0"/>
              </a:rPr>
              <a:t>embracing</a:t>
            </a:r>
          </a:p>
          <a:p>
            <a:r>
              <a:rPr lang="en-GB" sz="1600" dirty="0" smtClean="0">
                <a:latin typeface="Calibri" panose="020F0502020204030204" pitchFamily="34" charset="0"/>
                <a:cs typeface="Calibri" panose="020F0502020204030204" pitchFamily="34" charset="0"/>
              </a:rPr>
              <a:t> </a:t>
            </a:r>
            <a:r>
              <a:rPr lang="en-GB" sz="1600" dirty="0">
                <a:latin typeface="Calibri" panose="020F0502020204030204" pitchFamily="34" charset="0"/>
                <a:cs typeface="Calibri" panose="020F0502020204030204" pitchFamily="34" charset="0"/>
              </a:rPr>
              <a:t>his teaching about nonviolence. As my predecessor Benedict XVI </a:t>
            </a:r>
            <a:endParaRPr lang="en-GB" sz="1600" dirty="0" smtClean="0">
              <a:latin typeface="Calibri" panose="020F0502020204030204" pitchFamily="34" charset="0"/>
              <a:cs typeface="Calibri" panose="020F0502020204030204" pitchFamily="34" charset="0"/>
            </a:endParaRPr>
          </a:p>
          <a:p>
            <a:r>
              <a:rPr lang="en-GB" sz="1600" dirty="0" smtClean="0">
                <a:latin typeface="Calibri" panose="020F0502020204030204" pitchFamily="34" charset="0"/>
                <a:cs typeface="Calibri" panose="020F0502020204030204" pitchFamily="34" charset="0"/>
              </a:rPr>
              <a:t>observed</a:t>
            </a:r>
            <a:r>
              <a:rPr lang="en-GB" sz="1600" dirty="0">
                <a:latin typeface="Calibri" panose="020F0502020204030204" pitchFamily="34" charset="0"/>
                <a:cs typeface="Calibri" panose="020F0502020204030204" pitchFamily="34" charset="0"/>
              </a:rPr>
              <a:t>, that teaching “is realistic because it takes into </a:t>
            </a:r>
            <a:r>
              <a:rPr lang="en-GB" sz="1600" dirty="0" smtClean="0">
                <a:latin typeface="Calibri" panose="020F0502020204030204" pitchFamily="34" charset="0"/>
                <a:cs typeface="Calibri" panose="020F0502020204030204" pitchFamily="34" charset="0"/>
              </a:rPr>
              <a:t>account </a:t>
            </a:r>
          </a:p>
          <a:p>
            <a:r>
              <a:rPr lang="en-GB" sz="1600" dirty="0" smtClean="0">
                <a:latin typeface="Calibri" panose="020F0502020204030204" pitchFamily="34" charset="0"/>
                <a:cs typeface="Calibri" panose="020F0502020204030204" pitchFamily="34" charset="0"/>
              </a:rPr>
              <a:t> </a:t>
            </a:r>
            <a:r>
              <a:rPr lang="en-GB" sz="1600" dirty="0">
                <a:latin typeface="Calibri" panose="020F0502020204030204" pitchFamily="34" charset="0"/>
                <a:cs typeface="Calibri" panose="020F0502020204030204" pitchFamily="34" charset="0"/>
              </a:rPr>
              <a:t>that in the world there is </a:t>
            </a:r>
            <a:r>
              <a:rPr lang="en-GB" sz="1600" i="1" dirty="0">
                <a:latin typeface="Calibri" panose="020F0502020204030204" pitchFamily="34" charset="0"/>
                <a:cs typeface="Calibri" panose="020F0502020204030204" pitchFamily="34" charset="0"/>
              </a:rPr>
              <a:t>too much </a:t>
            </a:r>
            <a:r>
              <a:rPr lang="en-GB" sz="1600" dirty="0">
                <a:latin typeface="Calibri" panose="020F0502020204030204" pitchFamily="34" charset="0"/>
                <a:cs typeface="Calibri" panose="020F0502020204030204" pitchFamily="34" charset="0"/>
              </a:rPr>
              <a:t>violence, </a:t>
            </a:r>
            <a:r>
              <a:rPr lang="en-GB" sz="1600" i="1" dirty="0">
                <a:latin typeface="Calibri" panose="020F0502020204030204" pitchFamily="34" charset="0"/>
                <a:cs typeface="Calibri" panose="020F0502020204030204" pitchFamily="34" charset="0"/>
              </a:rPr>
              <a:t>too much </a:t>
            </a:r>
            <a:r>
              <a:rPr lang="en-GB" sz="1600" dirty="0">
                <a:latin typeface="Calibri" panose="020F0502020204030204" pitchFamily="34" charset="0"/>
                <a:cs typeface="Calibri" panose="020F0502020204030204" pitchFamily="34" charset="0"/>
              </a:rPr>
              <a:t>injustice, </a:t>
            </a:r>
            <a:endParaRPr lang="en-GB" sz="1600" dirty="0" smtClean="0">
              <a:latin typeface="Calibri" panose="020F0502020204030204" pitchFamily="34" charset="0"/>
              <a:cs typeface="Calibri" panose="020F0502020204030204" pitchFamily="34" charset="0"/>
            </a:endParaRPr>
          </a:p>
          <a:p>
            <a:r>
              <a:rPr lang="en-GB" sz="1600" dirty="0" smtClean="0">
                <a:latin typeface="Calibri" panose="020F0502020204030204" pitchFamily="34" charset="0"/>
                <a:cs typeface="Calibri" panose="020F0502020204030204" pitchFamily="34" charset="0"/>
              </a:rPr>
              <a:t>and </a:t>
            </a:r>
            <a:r>
              <a:rPr lang="en-GB" sz="1600" dirty="0">
                <a:latin typeface="Calibri" panose="020F0502020204030204" pitchFamily="34" charset="0"/>
                <a:cs typeface="Calibri" panose="020F0502020204030204" pitchFamily="34" charset="0"/>
              </a:rPr>
              <a:t>therefore that this situation cannot be overcome except </a:t>
            </a:r>
            <a:r>
              <a:rPr lang="en-GB" sz="1600" dirty="0" smtClean="0">
                <a:latin typeface="Calibri" panose="020F0502020204030204" pitchFamily="34" charset="0"/>
                <a:cs typeface="Calibri" panose="020F0502020204030204" pitchFamily="34" charset="0"/>
              </a:rPr>
              <a:t>by</a:t>
            </a:r>
          </a:p>
          <a:p>
            <a:r>
              <a:rPr lang="en-GB" sz="1600" dirty="0" smtClean="0">
                <a:latin typeface="Calibri" panose="020F0502020204030204" pitchFamily="34" charset="0"/>
                <a:cs typeface="Calibri" panose="020F0502020204030204" pitchFamily="34" charset="0"/>
              </a:rPr>
              <a:t>countering </a:t>
            </a:r>
            <a:r>
              <a:rPr lang="en-GB" sz="1600" dirty="0">
                <a:latin typeface="Calibri" panose="020F0502020204030204" pitchFamily="34" charset="0"/>
                <a:cs typeface="Calibri" panose="020F0502020204030204" pitchFamily="34" charset="0"/>
              </a:rPr>
              <a:t>it with </a:t>
            </a:r>
            <a:r>
              <a:rPr lang="en-GB" sz="1600" i="1" dirty="0">
                <a:latin typeface="Calibri" panose="020F0502020204030204" pitchFamily="34" charset="0"/>
                <a:cs typeface="Calibri" panose="020F0502020204030204" pitchFamily="34" charset="0"/>
              </a:rPr>
              <a:t>more </a:t>
            </a:r>
            <a:r>
              <a:rPr lang="en-GB" sz="1600" dirty="0">
                <a:latin typeface="Calibri" panose="020F0502020204030204" pitchFamily="34" charset="0"/>
                <a:cs typeface="Calibri" panose="020F0502020204030204" pitchFamily="34" charset="0"/>
              </a:rPr>
              <a:t>love, with </a:t>
            </a:r>
            <a:r>
              <a:rPr lang="en-GB" sz="1600" i="1" dirty="0">
                <a:latin typeface="Calibri" panose="020F0502020204030204" pitchFamily="34" charset="0"/>
                <a:cs typeface="Calibri" panose="020F0502020204030204" pitchFamily="34" charset="0"/>
              </a:rPr>
              <a:t>more </a:t>
            </a:r>
            <a:r>
              <a:rPr lang="en-GB" sz="1600" dirty="0">
                <a:latin typeface="Calibri" panose="020F0502020204030204" pitchFamily="34" charset="0"/>
                <a:cs typeface="Calibri" panose="020F0502020204030204" pitchFamily="34" charset="0"/>
              </a:rPr>
              <a:t>goodness. This ‘</a:t>
            </a:r>
            <a:r>
              <a:rPr lang="en-GB" sz="1600" i="1" dirty="0">
                <a:latin typeface="Calibri" panose="020F0502020204030204" pitchFamily="34" charset="0"/>
                <a:cs typeface="Calibri" panose="020F0502020204030204" pitchFamily="34" charset="0"/>
              </a:rPr>
              <a:t>more’</a:t>
            </a:r>
            <a:r>
              <a:rPr lang="en-GB" sz="1600" dirty="0">
                <a:latin typeface="Calibri" panose="020F0502020204030204" pitchFamily="34" charset="0"/>
                <a:cs typeface="Calibri" panose="020F0502020204030204" pitchFamily="34" charset="0"/>
              </a:rPr>
              <a:t> </a:t>
            </a:r>
            <a:endParaRPr lang="en-GB" sz="1600" dirty="0" smtClean="0">
              <a:latin typeface="Calibri" panose="020F0502020204030204" pitchFamily="34" charset="0"/>
              <a:cs typeface="Calibri" panose="020F0502020204030204" pitchFamily="34" charset="0"/>
            </a:endParaRPr>
          </a:p>
          <a:p>
            <a:r>
              <a:rPr lang="en-GB" sz="1600" dirty="0" smtClean="0">
                <a:latin typeface="Calibri" panose="020F0502020204030204" pitchFamily="34" charset="0"/>
                <a:cs typeface="Calibri" panose="020F0502020204030204" pitchFamily="34" charset="0"/>
              </a:rPr>
              <a:t>comes </a:t>
            </a:r>
            <a:r>
              <a:rPr lang="en-GB" sz="1600" dirty="0">
                <a:latin typeface="Calibri" panose="020F0502020204030204" pitchFamily="34" charset="0"/>
                <a:cs typeface="Calibri" panose="020F0502020204030204" pitchFamily="34" charset="0"/>
              </a:rPr>
              <a:t>from God”.</a:t>
            </a:r>
            <a:r>
              <a:rPr lang="en-GB" sz="1600" u="sng" dirty="0">
                <a:latin typeface="Calibri" panose="020F0502020204030204" pitchFamily="34" charset="0"/>
                <a:cs typeface="Calibri" panose="020F0502020204030204" pitchFamily="34" charset="0"/>
                <a:hlinkClick r:id="rId2"/>
              </a:rPr>
              <a:t>[4]</a:t>
            </a:r>
            <a:r>
              <a:rPr lang="en-GB" sz="1600" dirty="0">
                <a:latin typeface="Calibri" panose="020F0502020204030204" pitchFamily="34" charset="0"/>
                <a:cs typeface="Calibri" panose="020F0502020204030204" pitchFamily="34" charset="0"/>
              </a:rPr>
              <a:t> He went on to stress that: “For Christians</a:t>
            </a:r>
            <a:r>
              <a:rPr lang="en-GB" sz="1600" dirty="0" smtClean="0">
                <a:latin typeface="Calibri" panose="020F0502020204030204" pitchFamily="34" charset="0"/>
                <a:cs typeface="Calibri" panose="020F0502020204030204" pitchFamily="34" charset="0"/>
              </a:rPr>
              <a:t>,</a:t>
            </a:r>
          </a:p>
          <a:p>
            <a:r>
              <a:rPr lang="en-GB" sz="1600" dirty="0" smtClean="0">
                <a:latin typeface="Calibri" panose="020F0502020204030204" pitchFamily="34" charset="0"/>
                <a:cs typeface="Calibri" panose="020F0502020204030204" pitchFamily="34" charset="0"/>
              </a:rPr>
              <a:t>nonviolence </a:t>
            </a:r>
            <a:r>
              <a:rPr lang="en-GB" sz="1600" dirty="0">
                <a:latin typeface="Calibri" panose="020F0502020204030204" pitchFamily="34" charset="0"/>
                <a:cs typeface="Calibri" panose="020F0502020204030204" pitchFamily="34" charset="0"/>
              </a:rPr>
              <a:t>is not merely tactical behaviour but a person’s way </a:t>
            </a:r>
            <a:r>
              <a:rPr lang="en-GB" sz="1600" dirty="0" smtClean="0">
                <a:latin typeface="Calibri" panose="020F0502020204030204" pitchFamily="34" charset="0"/>
                <a:cs typeface="Calibri" panose="020F0502020204030204" pitchFamily="34" charset="0"/>
              </a:rPr>
              <a:t>of</a:t>
            </a:r>
          </a:p>
          <a:p>
            <a:r>
              <a:rPr lang="en-GB" sz="1600" dirty="0" smtClean="0">
                <a:latin typeface="Calibri" panose="020F0502020204030204" pitchFamily="34" charset="0"/>
                <a:cs typeface="Calibri" panose="020F0502020204030204" pitchFamily="34" charset="0"/>
              </a:rPr>
              <a:t>being</a:t>
            </a:r>
            <a:r>
              <a:rPr lang="en-GB" sz="1600" dirty="0">
                <a:latin typeface="Calibri" panose="020F0502020204030204" pitchFamily="34" charset="0"/>
                <a:cs typeface="Calibri" panose="020F0502020204030204" pitchFamily="34" charset="0"/>
              </a:rPr>
              <a:t>, the attitude of one who is </a:t>
            </a:r>
            <a:r>
              <a:rPr lang="en-GB" sz="1600" i="1" dirty="0">
                <a:latin typeface="Calibri" panose="020F0502020204030204" pitchFamily="34" charset="0"/>
                <a:cs typeface="Calibri" panose="020F0502020204030204" pitchFamily="34" charset="0"/>
              </a:rPr>
              <a:t>so convinced of God’s love and </a:t>
            </a:r>
            <a:endParaRPr lang="en-GB" sz="1600" i="1" dirty="0" smtClean="0">
              <a:latin typeface="Calibri" panose="020F0502020204030204" pitchFamily="34" charset="0"/>
              <a:cs typeface="Calibri" panose="020F0502020204030204" pitchFamily="34" charset="0"/>
            </a:endParaRPr>
          </a:p>
          <a:p>
            <a:r>
              <a:rPr lang="en-GB" sz="1600" i="1" dirty="0" smtClean="0">
                <a:latin typeface="Calibri" panose="020F0502020204030204" pitchFamily="34" charset="0"/>
                <a:cs typeface="Calibri" panose="020F0502020204030204" pitchFamily="34" charset="0"/>
              </a:rPr>
              <a:t>power</a:t>
            </a:r>
            <a:r>
              <a:rPr lang="en-GB" sz="1600" dirty="0" smtClean="0">
                <a:latin typeface="Calibri" panose="020F0502020204030204" pitchFamily="34" charset="0"/>
                <a:cs typeface="Calibri" panose="020F0502020204030204" pitchFamily="34" charset="0"/>
              </a:rPr>
              <a:t> </a:t>
            </a:r>
            <a:r>
              <a:rPr lang="en-GB" sz="1600" dirty="0">
                <a:latin typeface="Calibri" panose="020F0502020204030204" pitchFamily="34" charset="0"/>
                <a:cs typeface="Calibri" panose="020F0502020204030204" pitchFamily="34" charset="0"/>
              </a:rPr>
              <a:t>that he or she is not afraid to tackle evil with the weapons </a:t>
            </a:r>
            <a:endParaRPr lang="en-GB" sz="1600" dirty="0" smtClean="0">
              <a:latin typeface="Calibri" panose="020F0502020204030204" pitchFamily="34" charset="0"/>
              <a:cs typeface="Calibri" panose="020F0502020204030204" pitchFamily="34" charset="0"/>
            </a:endParaRPr>
          </a:p>
          <a:p>
            <a:r>
              <a:rPr lang="en-GB" sz="1600" dirty="0" smtClean="0">
                <a:latin typeface="Calibri" panose="020F0502020204030204" pitchFamily="34" charset="0"/>
                <a:cs typeface="Calibri" panose="020F0502020204030204" pitchFamily="34" charset="0"/>
              </a:rPr>
              <a:t>of </a:t>
            </a:r>
            <a:r>
              <a:rPr lang="en-GB" sz="1600" dirty="0">
                <a:latin typeface="Calibri" panose="020F0502020204030204" pitchFamily="34" charset="0"/>
                <a:cs typeface="Calibri" panose="020F0502020204030204" pitchFamily="34" charset="0"/>
              </a:rPr>
              <a:t>love and truth alone. Love of one’s enemy constitutes the </a:t>
            </a:r>
            <a:endParaRPr lang="en-GB" sz="1600" dirty="0" smtClean="0">
              <a:latin typeface="Calibri" panose="020F0502020204030204" pitchFamily="34" charset="0"/>
              <a:cs typeface="Calibri" panose="020F0502020204030204" pitchFamily="34" charset="0"/>
            </a:endParaRPr>
          </a:p>
          <a:p>
            <a:r>
              <a:rPr lang="en-GB" sz="1600" dirty="0" smtClean="0">
                <a:latin typeface="Calibri" panose="020F0502020204030204" pitchFamily="34" charset="0"/>
                <a:cs typeface="Calibri" panose="020F0502020204030204" pitchFamily="34" charset="0"/>
              </a:rPr>
              <a:t>nucleus </a:t>
            </a:r>
            <a:r>
              <a:rPr lang="en-GB" sz="1600" dirty="0">
                <a:latin typeface="Calibri" panose="020F0502020204030204" pitchFamily="34" charset="0"/>
                <a:cs typeface="Calibri" panose="020F0502020204030204" pitchFamily="34" charset="0"/>
              </a:rPr>
              <a:t>of the ‘Christian revolution’”.</a:t>
            </a:r>
            <a:r>
              <a:rPr lang="en-GB" sz="1600" u="sng" dirty="0">
                <a:latin typeface="Calibri" panose="020F0502020204030204" pitchFamily="34" charset="0"/>
                <a:cs typeface="Calibri" panose="020F0502020204030204" pitchFamily="34" charset="0"/>
                <a:hlinkClick r:id="rId3"/>
              </a:rPr>
              <a:t>[5]</a:t>
            </a:r>
            <a:r>
              <a:rPr lang="en-GB" sz="1600" dirty="0">
                <a:latin typeface="Calibri" panose="020F0502020204030204" pitchFamily="34" charset="0"/>
                <a:cs typeface="Calibri" panose="020F0502020204030204" pitchFamily="34" charset="0"/>
              </a:rPr>
              <a:t> The Gospel command to </a:t>
            </a:r>
            <a:endParaRPr lang="en-GB" sz="1600" dirty="0" smtClean="0">
              <a:latin typeface="Calibri" panose="020F0502020204030204" pitchFamily="34" charset="0"/>
              <a:cs typeface="Calibri" panose="020F0502020204030204" pitchFamily="34" charset="0"/>
            </a:endParaRPr>
          </a:p>
          <a:p>
            <a:r>
              <a:rPr lang="en-GB" sz="1600" i="1" dirty="0" smtClean="0">
                <a:latin typeface="Calibri" panose="020F0502020204030204" pitchFamily="34" charset="0"/>
                <a:cs typeface="Calibri" panose="020F0502020204030204" pitchFamily="34" charset="0"/>
              </a:rPr>
              <a:t>love </a:t>
            </a:r>
            <a:r>
              <a:rPr lang="en-GB" sz="1600" i="1" dirty="0">
                <a:latin typeface="Calibri" panose="020F0502020204030204" pitchFamily="34" charset="0"/>
                <a:cs typeface="Calibri" panose="020F0502020204030204" pitchFamily="34" charset="0"/>
              </a:rPr>
              <a:t>your enemies</a:t>
            </a:r>
            <a:r>
              <a:rPr lang="en-GB" sz="1600" dirty="0">
                <a:latin typeface="Calibri" panose="020F0502020204030204" pitchFamily="34" charset="0"/>
                <a:cs typeface="Calibri" panose="020F0502020204030204" pitchFamily="34" charset="0"/>
              </a:rPr>
              <a:t> (cf. </a:t>
            </a:r>
            <a:r>
              <a:rPr lang="en-GB" sz="1600" i="1" dirty="0">
                <a:latin typeface="Calibri" panose="020F0502020204030204" pitchFamily="34" charset="0"/>
                <a:cs typeface="Calibri" panose="020F0502020204030204" pitchFamily="34" charset="0"/>
              </a:rPr>
              <a:t>Lk</a:t>
            </a:r>
            <a:r>
              <a:rPr lang="en-GB" sz="1600" dirty="0">
                <a:latin typeface="Calibri" panose="020F0502020204030204" pitchFamily="34" charset="0"/>
                <a:cs typeface="Calibri" panose="020F0502020204030204" pitchFamily="34" charset="0"/>
              </a:rPr>
              <a:t> 6:27) “is rightly considered the </a:t>
            </a:r>
            <a:r>
              <a:rPr lang="en-GB" sz="1600" i="1" dirty="0">
                <a:latin typeface="Calibri" panose="020F0502020204030204" pitchFamily="34" charset="0"/>
                <a:cs typeface="Calibri" panose="020F0502020204030204" pitchFamily="34" charset="0"/>
              </a:rPr>
              <a:t>magna carta</a:t>
            </a:r>
            <a:r>
              <a:rPr lang="en-GB" sz="1600" dirty="0">
                <a:latin typeface="Calibri" panose="020F0502020204030204" pitchFamily="34" charset="0"/>
                <a:cs typeface="Calibri" panose="020F0502020204030204" pitchFamily="34" charset="0"/>
              </a:rPr>
              <a:t> of Christian nonviolence. It does not consist in succumbing to evil…, but in responding to evil with good (cf. </a:t>
            </a:r>
            <a:r>
              <a:rPr lang="en-GB" sz="1600" i="1" dirty="0">
                <a:latin typeface="Calibri" panose="020F0502020204030204" pitchFamily="34" charset="0"/>
                <a:cs typeface="Calibri" panose="020F0502020204030204" pitchFamily="34" charset="0"/>
              </a:rPr>
              <a:t>Rom </a:t>
            </a:r>
            <a:r>
              <a:rPr lang="en-GB" sz="1600" dirty="0">
                <a:latin typeface="Calibri" panose="020F0502020204030204" pitchFamily="34" charset="0"/>
                <a:cs typeface="Calibri" panose="020F0502020204030204" pitchFamily="34" charset="0"/>
              </a:rPr>
              <a:t>12:17-21), and thereby breaking the chain of injustice”.</a:t>
            </a:r>
            <a:r>
              <a:rPr lang="en-GB" sz="1600" u="sng" dirty="0">
                <a:latin typeface="Calibri" panose="020F0502020204030204" pitchFamily="34" charset="0"/>
                <a:cs typeface="Calibri" panose="020F0502020204030204" pitchFamily="34" charset="0"/>
                <a:hlinkClick r:id="rId4"/>
              </a:rPr>
              <a:t>[6]</a:t>
            </a:r>
            <a:r>
              <a:rPr lang="en-GB" sz="1600" u="sng" dirty="0">
                <a:latin typeface="Calibri" panose="020F0502020204030204" pitchFamily="34" charset="0"/>
                <a:cs typeface="Calibri" panose="020F0502020204030204" pitchFamily="34" charset="0"/>
              </a:rPr>
              <a:t> </a:t>
            </a:r>
            <a:r>
              <a:rPr lang="en-GB" sz="1600" i="1" dirty="0">
                <a:latin typeface="Calibri" panose="020F0502020204030204" pitchFamily="34" charset="0"/>
                <a:cs typeface="Calibri" panose="020F0502020204030204" pitchFamily="34" charset="0"/>
              </a:rPr>
              <a:t>(WDP 2017, 3)</a:t>
            </a:r>
            <a:endParaRPr lang="en-GB" sz="1600" dirty="0">
              <a:latin typeface="Calibri" panose="020F0502020204030204" pitchFamily="34" charset="0"/>
              <a:cs typeface="Calibri" panose="020F0502020204030204" pitchFamily="34" charset="0"/>
            </a:endParaRPr>
          </a:p>
        </p:txBody>
      </p:sp>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00192" y="2708920"/>
            <a:ext cx="2445886" cy="2952328"/>
          </a:xfrm>
          <a:prstGeom prst="rect">
            <a:avLst/>
          </a:prstGeom>
        </p:spPr>
      </p:pic>
    </p:spTree>
    <p:extLst>
      <p:ext uri="{BB962C8B-B14F-4D97-AF65-F5344CB8AC3E}">
        <p14:creationId xmlns:p14="http://schemas.microsoft.com/office/powerpoint/2010/main" val="122696676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txBox="1">
            <a:spLocks noGrp="1"/>
          </p:cNvSpPr>
          <p:nvPr>
            <p:ph sz="quarter" idx="1"/>
          </p:nvPr>
        </p:nvSpPr>
        <p:spPr>
          <a:xfrm>
            <a:off x="395536" y="854686"/>
            <a:ext cx="7772400" cy="5309146"/>
          </a:xfrm>
          <a:prstGeom prst="rect">
            <a:avLst/>
          </a:prstGeom>
          <a:noFill/>
        </p:spPr>
        <p:txBody>
          <a:bodyPr wrap="square" rtlCol="0">
            <a:spAutoFit/>
          </a:bodyPr>
          <a:lstStyle/>
          <a:p>
            <a:pPr marL="0" indent="0">
              <a:buNone/>
            </a:pPr>
            <a:r>
              <a:rPr lang="en-GB" sz="1600" dirty="0">
                <a:latin typeface="Calibri" panose="020F0502020204030204" pitchFamily="34" charset="0"/>
                <a:cs typeface="Calibri" panose="020F0502020204030204" pitchFamily="34" charset="0"/>
              </a:rPr>
              <a:t>5. If violence has its source in the human heart, then it is </a:t>
            </a:r>
            <a:r>
              <a:rPr lang="en-GB" sz="1600" dirty="0" smtClean="0">
                <a:latin typeface="Calibri" panose="020F0502020204030204" pitchFamily="34" charset="0"/>
                <a:cs typeface="Calibri" panose="020F0502020204030204" pitchFamily="34" charset="0"/>
              </a:rPr>
              <a:t>fundamental</a:t>
            </a:r>
            <a:br>
              <a:rPr lang="en-GB" sz="1600" dirty="0" smtClean="0">
                <a:latin typeface="Calibri" panose="020F0502020204030204" pitchFamily="34" charset="0"/>
                <a:cs typeface="Calibri" panose="020F0502020204030204" pitchFamily="34" charset="0"/>
              </a:rPr>
            </a:br>
            <a:r>
              <a:rPr lang="en-GB" sz="1600" dirty="0" smtClean="0">
                <a:latin typeface="Calibri" panose="020F0502020204030204" pitchFamily="34" charset="0"/>
                <a:cs typeface="Calibri" panose="020F0502020204030204" pitchFamily="34" charset="0"/>
              </a:rPr>
              <a:t> </a:t>
            </a:r>
            <a:r>
              <a:rPr lang="en-GB" sz="1600" dirty="0">
                <a:latin typeface="Calibri" panose="020F0502020204030204" pitchFamily="34" charset="0"/>
                <a:cs typeface="Calibri" panose="020F0502020204030204" pitchFamily="34" charset="0"/>
              </a:rPr>
              <a:t>that nonviolence be practised before all else within families</a:t>
            </a:r>
            <a:r>
              <a:rPr lang="en-GB" sz="1600" dirty="0" smtClean="0">
                <a:latin typeface="Calibri" panose="020F0502020204030204" pitchFamily="34" charset="0"/>
                <a:cs typeface="Calibri" panose="020F0502020204030204" pitchFamily="34" charset="0"/>
              </a:rPr>
              <a:t>.</a:t>
            </a:r>
            <a:br>
              <a:rPr lang="en-GB" sz="1600" dirty="0" smtClean="0">
                <a:latin typeface="Calibri" panose="020F0502020204030204" pitchFamily="34" charset="0"/>
                <a:cs typeface="Calibri" panose="020F0502020204030204" pitchFamily="34" charset="0"/>
              </a:rPr>
            </a:br>
            <a:r>
              <a:rPr lang="en-GB" sz="1600" dirty="0" smtClean="0">
                <a:latin typeface="Calibri" panose="020F0502020204030204" pitchFamily="34" charset="0"/>
                <a:cs typeface="Calibri" panose="020F0502020204030204" pitchFamily="34" charset="0"/>
              </a:rPr>
              <a:t>This </a:t>
            </a:r>
            <a:r>
              <a:rPr lang="en-GB" sz="1600" dirty="0">
                <a:latin typeface="Calibri" panose="020F0502020204030204" pitchFamily="34" charset="0"/>
                <a:cs typeface="Calibri" panose="020F0502020204030204" pitchFamily="34" charset="0"/>
              </a:rPr>
              <a:t>is part of that joy of love which I described ... in my Exhortation </a:t>
            </a:r>
            <a:r>
              <a:rPr lang="en-GB" sz="1600" dirty="0" smtClean="0">
                <a:latin typeface="Calibri" panose="020F0502020204030204" pitchFamily="34" charset="0"/>
                <a:cs typeface="Calibri" panose="020F0502020204030204" pitchFamily="34" charset="0"/>
              </a:rPr>
              <a:t/>
            </a:r>
            <a:br>
              <a:rPr lang="en-GB" sz="1600" dirty="0" smtClean="0">
                <a:latin typeface="Calibri" panose="020F0502020204030204" pitchFamily="34" charset="0"/>
                <a:cs typeface="Calibri" panose="020F0502020204030204" pitchFamily="34" charset="0"/>
              </a:rPr>
            </a:br>
            <a:r>
              <a:rPr lang="en-GB" sz="1600" i="1" dirty="0" err="1" smtClean="0">
                <a:latin typeface="Calibri" panose="020F0502020204030204" pitchFamily="34" charset="0"/>
                <a:cs typeface="Calibri" panose="020F0502020204030204" pitchFamily="34" charset="0"/>
              </a:rPr>
              <a:t>Amoris</a:t>
            </a:r>
            <a:r>
              <a:rPr lang="en-GB" sz="1600" i="1" dirty="0" smtClean="0">
                <a:latin typeface="Calibri" panose="020F0502020204030204" pitchFamily="34" charset="0"/>
                <a:cs typeface="Calibri" panose="020F0502020204030204" pitchFamily="34" charset="0"/>
              </a:rPr>
              <a:t> </a:t>
            </a:r>
            <a:r>
              <a:rPr lang="en-GB" sz="1600" i="1" dirty="0">
                <a:latin typeface="Calibri" panose="020F0502020204030204" pitchFamily="34" charset="0"/>
                <a:cs typeface="Calibri" panose="020F0502020204030204" pitchFamily="34" charset="0"/>
              </a:rPr>
              <a:t>Laetitia</a:t>
            </a:r>
            <a:r>
              <a:rPr lang="en-GB" sz="1600" dirty="0">
                <a:latin typeface="Calibri" panose="020F0502020204030204" pitchFamily="34" charset="0"/>
                <a:cs typeface="Calibri" panose="020F0502020204030204" pitchFamily="34" charset="0"/>
              </a:rPr>
              <a:t>, in the wake of two years of reflection by the Church </a:t>
            </a:r>
            <a:r>
              <a:rPr lang="en-GB" sz="1600" dirty="0" smtClean="0">
                <a:latin typeface="Calibri" panose="020F0502020204030204" pitchFamily="34" charset="0"/>
                <a:cs typeface="Calibri" panose="020F0502020204030204" pitchFamily="34" charset="0"/>
              </a:rPr>
              <a:t/>
            </a:r>
            <a:br>
              <a:rPr lang="en-GB" sz="1600" dirty="0" smtClean="0">
                <a:latin typeface="Calibri" panose="020F0502020204030204" pitchFamily="34" charset="0"/>
                <a:cs typeface="Calibri" panose="020F0502020204030204" pitchFamily="34" charset="0"/>
              </a:rPr>
            </a:br>
            <a:r>
              <a:rPr lang="en-GB" sz="1600" dirty="0" smtClean="0">
                <a:latin typeface="Calibri" panose="020F0502020204030204" pitchFamily="34" charset="0"/>
                <a:cs typeface="Calibri" panose="020F0502020204030204" pitchFamily="34" charset="0"/>
              </a:rPr>
              <a:t>on </a:t>
            </a:r>
            <a:r>
              <a:rPr lang="en-GB" sz="1600" dirty="0">
                <a:latin typeface="Calibri" panose="020F0502020204030204" pitchFamily="34" charset="0"/>
                <a:cs typeface="Calibri" panose="020F0502020204030204" pitchFamily="34" charset="0"/>
              </a:rPr>
              <a:t>marriage and the family. The family is the indispensable crucible </a:t>
            </a:r>
            <a:r>
              <a:rPr lang="en-GB" sz="1600" dirty="0" smtClean="0">
                <a:latin typeface="Calibri" panose="020F0502020204030204" pitchFamily="34" charset="0"/>
                <a:cs typeface="Calibri" panose="020F0502020204030204" pitchFamily="34" charset="0"/>
              </a:rPr>
              <a:t>in</a:t>
            </a:r>
            <a:br>
              <a:rPr lang="en-GB" sz="1600" dirty="0" smtClean="0">
                <a:latin typeface="Calibri" panose="020F0502020204030204" pitchFamily="34" charset="0"/>
                <a:cs typeface="Calibri" panose="020F0502020204030204" pitchFamily="34" charset="0"/>
              </a:rPr>
            </a:br>
            <a:r>
              <a:rPr lang="en-GB" sz="1600" dirty="0" smtClean="0">
                <a:latin typeface="Calibri" panose="020F0502020204030204" pitchFamily="34" charset="0"/>
                <a:cs typeface="Calibri" panose="020F0502020204030204" pitchFamily="34" charset="0"/>
              </a:rPr>
              <a:t>which </a:t>
            </a:r>
            <a:r>
              <a:rPr lang="en-GB" sz="1600" dirty="0">
                <a:latin typeface="Calibri" panose="020F0502020204030204" pitchFamily="34" charset="0"/>
                <a:cs typeface="Calibri" panose="020F0502020204030204" pitchFamily="34" charset="0"/>
              </a:rPr>
              <a:t>spouses, parents and children, brothers and sisters, learn to </a:t>
            </a:r>
            <a:r>
              <a:rPr lang="en-GB" sz="1600" dirty="0" smtClean="0">
                <a:latin typeface="Calibri" panose="020F0502020204030204" pitchFamily="34" charset="0"/>
                <a:cs typeface="Calibri" panose="020F0502020204030204" pitchFamily="34" charset="0"/>
              </a:rPr>
              <a:t/>
            </a:r>
            <a:br>
              <a:rPr lang="en-GB" sz="1600" dirty="0" smtClean="0">
                <a:latin typeface="Calibri" panose="020F0502020204030204" pitchFamily="34" charset="0"/>
                <a:cs typeface="Calibri" panose="020F0502020204030204" pitchFamily="34" charset="0"/>
              </a:rPr>
            </a:br>
            <a:r>
              <a:rPr lang="en-GB" sz="1600" dirty="0" smtClean="0">
                <a:latin typeface="Calibri" panose="020F0502020204030204" pitchFamily="34" charset="0"/>
                <a:cs typeface="Calibri" panose="020F0502020204030204" pitchFamily="34" charset="0"/>
              </a:rPr>
              <a:t>communicate </a:t>
            </a:r>
            <a:r>
              <a:rPr lang="en-GB" sz="1600" dirty="0">
                <a:latin typeface="Calibri" panose="020F0502020204030204" pitchFamily="34" charset="0"/>
                <a:cs typeface="Calibri" panose="020F0502020204030204" pitchFamily="34" charset="0"/>
              </a:rPr>
              <a:t>and to show generous concern for one another, and in </a:t>
            </a:r>
            <a:r>
              <a:rPr lang="en-GB" sz="1600" dirty="0" smtClean="0">
                <a:latin typeface="Calibri" panose="020F0502020204030204" pitchFamily="34" charset="0"/>
                <a:cs typeface="Calibri" panose="020F0502020204030204" pitchFamily="34" charset="0"/>
              </a:rPr>
              <a:t/>
            </a:r>
            <a:br>
              <a:rPr lang="en-GB" sz="1600" dirty="0" smtClean="0">
                <a:latin typeface="Calibri" panose="020F0502020204030204" pitchFamily="34" charset="0"/>
                <a:cs typeface="Calibri" panose="020F0502020204030204" pitchFamily="34" charset="0"/>
              </a:rPr>
            </a:br>
            <a:r>
              <a:rPr lang="en-GB" sz="1600" dirty="0" smtClean="0">
                <a:latin typeface="Calibri" panose="020F0502020204030204" pitchFamily="34" charset="0"/>
                <a:cs typeface="Calibri" panose="020F0502020204030204" pitchFamily="34" charset="0"/>
              </a:rPr>
              <a:t>which </a:t>
            </a:r>
            <a:r>
              <a:rPr lang="en-GB" sz="1600" dirty="0">
                <a:latin typeface="Calibri" panose="020F0502020204030204" pitchFamily="34" charset="0"/>
                <a:cs typeface="Calibri" panose="020F0502020204030204" pitchFamily="34" charset="0"/>
              </a:rPr>
              <a:t>frictions and even conflicts have to be resolved not by force but by dialogue, respect, concern for the good of the other, mercy and forgiveness.</a:t>
            </a:r>
            <a:r>
              <a:rPr lang="en-GB" sz="1600" u="sng" dirty="0">
                <a:latin typeface="Calibri" panose="020F0502020204030204" pitchFamily="34" charset="0"/>
                <a:cs typeface="Calibri" panose="020F0502020204030204" pitchFamily="34" charset="0"/>
                <a:hlinkClick r:id="rId2"/>
              </a:rPr>
              <a:t>[16]</a:t>
            </a:r>
            <a:r>
              <a:rPr lang="en-GB" sz="1600" dirty="0">
                <a:latin typeface="Calibri" panose="020F0502020204030204" pitchFamily="34" charset="0"/>
                <a:cs typeface="Calibri" panose="020F0502020204030204" pitchFamily="34" charset="0"/>
              </a:rPr>
              <a:t> </a:t>
            </a:r>
            <a:r>
              <a:rPr lang="en-GB" sz="1600" dirty="0" smtClean="0">
                <a:latin typeface="Calibri" panose="020F0502020204030204" pitchFamily="34" charset="0"/>
                <a:cs typeface="Calibri" panose="020F0502020204030204" pitchFamily="34" charset="0"/>
              </a:rPr>
              <a:t/>
            </a:r>
            <a:br>
              <a:rPr lang="en-GB" sz="1600" dirty="0" smtClean="0">
                <a:latin typeface="Calibri" panose="020F0502020204030204" pitchFamily="34" charset="0"/>
                <a:cs typeface="Calibri" panose="020F0502020204030204" pitchFamily="34" charset="0"/>
              </a:rPr>
            </a:br>
            <a:r>
              <a:rPr lang="en-GB" sz="1600" dirty="0" smtClean="0">
                <a:latin typeface="Calibri" panose="020F0502020204030204" pitchFamily="34" charset="0"/>
                <a:cs typeface="Calibri" panose="020F0502020204030204" pitchFamily="34" charset="0"/>
              </a:rPr>
              <a:t>From </a:t>
            </a:r>
            <a:r>
              <a:rPr lang="en-GB" sz="1600" dirty="0">
                <a:latin typeface="Calibri" panose="020F0502020204030204" pitchFamily="34" charset="0"/>
                <a:cs typeface="Calibri" panose="020F0502020204030204" pitchFamily="34" charset="0"/>
              </a:rPr>
              <a:t>within families, the joy of love spills out into the world and </a:t>
            </a:r>
            <a:r>
              <a:rPr lang="en-GB" sz="1600" dirty="0" smtClean="0">
                <a:latin typeface="Calibri" panose="020F0502020204030204" pitchFamily="34" charset="0"/>
                <a:cs typeface="Calibri" panose="020F0502020204030204" pitchFamily="34" charset="0"/>
              </a:rPr>
              <a:t/>
            </a:r>
            <a:br>
              <a:rPr lang="en-GB" sz="1600" dirty="0" smtClean="0">
                <a:latin typeface="Calibri" panose="020F0502020204030204" pitchFamily="34" charset="0"/>
                <a:cs typeface="Calibri" panose="020F0502020204030204" pitchFamily="34" charset="0"/>
              </a:rPr>
            </a:br>
            <a:r>
              <a:rPr lang="en-GB" sz="1600" dirty="0" smtClean="0">
                <a:latin typeface="Calibri" panose="020F0502020204030204" pitchFamily="34" charset="0"/>
                <a:cs typeface="Calibri" panose="020F0502020204030204" pitchFamily="34" charset="0"/>
              </a:rPr>
              <a:t>radiates </a:t>
            </a:r>
            <a:r>
              <a:rPr lang="en-GB" sz="1600" dirty="0">
                <a:latin typeface="Calibri" panose="020F0502020204030204" pitchFamily="34" charset="0"/>
                <a:cs typeface="Calibri" panose="020F0502020204030204" pitchFamily="34" charset="0"/>
              </a:rPr>
              <a:t>to the whole of society. </a:t>
            </a:r>
            <a:r>
              <a:rPr lang="en-GB" sz="1600" u="sng" dirty="0">
                <a:latin typeface="Calibri" panose="020F0502020204030204" pitchFamily="34" charset="0"/>
                <a:cs typeface="Calibri" panose="020F0502020204030204" pitchFamily="34" charset="0"/>
                <a:hlinkClick r:id="rId3"/>
              </a:rPr>
              <a:t>[17]</a:t>
            </a:r>
            <a:r>
              <a:rPr lang="en-GB" sz="1600" dirty="0">
                <a:latin typeface="Calibri" panose="020F0502020204030204" pitchFamily="34" charset="0"/>
                <a:cs typeface="Calibri" panose="020F0502020204030204" pitchFamily="34" charset="0"/>
              </a:rPr>
              <a:t> An ethics of fraternity and peaceful coexistence between individuals and among peoples cannot be based on the logic of fear, violence and closed-mindedness, but on responsibility, respect and sincere dialogue. </a:t>
            </a:r>
            <a:r>
              <a:rPr lang="en-GB" sz="1600" i="1" dirty="0">
                <a:latin typeface="Calibri" panose="020F0502020204030204" pitchFamily="34" charset="0"/>
                <a:cs typeface="Calibri" panose="020F0502020204030204" pitchFamily="34" charset="0"/>
              </a:rPr>
              <a:t>(WDP 2017, 5)</a:t>
            </a:r>
            <a:endParaRPr lang="en-GB" sz="1600" dirty="0">
              <a:latin typeface="Calibri" panose="020F0502020204030204" pitchFamily="34" charset="0"/>
              <a:cs typeface="Calibri" panose="020F0502020204030204" pitchFamily="34" charset="0"/>
            </a:endParaRPr>
          </a:p>
          <a:p>
            <a:pPr marL="0" indent="0">
              <a:buNone/>
            </a:pPr>
            <a:endParaRPr lang="en-GB" sz="1600" dirty="0" smtClean="0">
              <a:latin typeface="Calibri" panose="020F0502020204030204" pitchFamily="34" charset="0"/>
              <a:cs typeface="Calibri" panose="020F0502020204030204" pitchFamily="34" charset="0"/>
            </a:endParaRPr>
          </a:p>
          <a:p>
            <a:pPr marL="0" indent="0">
              <a:buNone/>
            </a:pPr>
            <a:r>
              <a:rPr lang="en-GB" sz="1600" dirty="0" smtClean="0">
                <a:latin typeface="Calibri" panose="020F0502020204030204" pitchFamily="34" charset="0"/>
                <a:cs typeface="Calibri" panose="020F0502020204030204" pitchFamily="34" charset="0"/>
              </a:rPr>
              <a:t>The </a:t>
            </a:r>
            <a:r>
              <a:rPr lang="en-GB" sz="1600" dirty="0">
                <a:latin typeface="Calibri" panose="020F0502020204030204" pitchFamily="34" charset="0"/>
                <a:cs typeface="Calibri" panose="020F0502020204030204" pitchFamily="34" charset="0"/>
              </a:rPr>
              <a:t>politics of nonviolence have to begin in the home and then spread to the entire human family. “Saint Therese of </a:t>
            </a:r>
            <a:r>
              <a:rPr lang="en-GB" sz="1600" dirty="0" err="1">
                <a:latin typeface="Calibri" panose="020F0502020204030204" pitchFamily="34" charset="0"/>
                <a:cs typeface="Calibri" panose="020F0502020204030204" pitchFamily="34" charset="0"/>
              </a:rPr>
              <a:t>Lisieux</a:t>
            </a:r>
            <a:r>
              <a:rPr lang="en-GB" sz="1600" dirty="0">
                <a:latin typeface="Calibri" panose="020F0502020204030204" pitchFamily="34" charset="0"/>
                <a:cs typeface="Calibri" panose="020F0502020204030204" pitchFamily="34" charset="0"/>
              </a:rPr>
              <a:t> invites us to practice the little way of love, not to miss out on a kind word, a smile or any small gesture which sows peace and friendship. An integral ecology is also made up of simple daily gestures that break with the logic of violence, exploitation and selfishness”.</a:t>
            </a:r>
            <a:r>
              <a:rPr lang="en-GB" sz="1600" u="sng" dirty="0">
                <a:latin typeface="Calibri" panose="020F0502020204030204" pitchFamily="34" charset="0"/>
                <a:cs typeface="Calibri" panose="020F0502020204030204" pitchFamily="34" charset="0"/>
                <a:hlinkClick r:id="rId4"/>
              </a:rPr>
              <a:t>[19]</a:t>
            </a:r>
            <a:r>
              <a:rPr lang="en-GB" sz="1600" u="sng" dirty="0">
                <a:latin typeface="Calibri" panose="020F0502020204030204" pitchFamily="34" charset="0"/>
                <a:cs typeface="Calibri" panose="020F0502020204030204" pitchFamily="34" charset="0"/>
              </a:rPr>
              <a:t> </a:t>
            </a:r>
            <a:r>
              <a:rPr lang="en-GB" sz="1600" i="1" dirty="0">
                <a:latin typeface="Calibri" panose="020F0502020204030204" pitchFamily="34" charset="0"/>
                <a:cs typeface="Calibri" panose="020F0502020204030204" pitchFamily="34" charset="0"/>
              </a:rPr>
              <a:t>(WDP 2017, 5)</a:t>
            </a:r>
            <a:endParaRPr lang="en-GB" sz="1600" dirty="0">
              <a:latin typeface="Calibri" panose="020F0502020204030204" pitchFamily="34" charset="0"/>
              <a:cs typeface="Calibri" panose="020F0502020204030204" pitchFamily="34" charset="0"/>
            </a:endParaRPr>
          </a:p>
          <a:p>
            <a:pPr marL="0" indent="0">
              <a:buNone/>
            </a:pPr>
            <a:endParaRPr lang="en-GB" sz="2000" dirty="0">
              <a:latin typeface="Calibri" panose="020F0502020204030204" pitchFamily="34" charset="0"/>
              <a:cs typeface="Calibri" panose="020F0502020204030204" pitchFamily="34" charset="0"/>
            </a:endParaRPr>
          </a:p>
        </p:txBody>
      </p:sp>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16216" y="404664"/>
            <a:ext cx="2445886" cy="2952328"/>
          </a:xfrm>
          <a:prstGeom prst="rect">
            <a:avLst/>
          </a:prstGeom>
        </p:spPr>
      </p:pic>
    </p:spTree>
    <p:extLst>
      <p:ext uri="{BB962C8B-B14F-4D97-AF65-F5344CB8AC3E}">
        <p14:creationId xmlns:p14="http://schemas.microsoft.com/office/powerpoint/2010/main" val="37446833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smtClean="0">
                <a:solidFill>
                  <a:schemeClr val="accent1"/>
                </a:solidFill>
                <a:latin typeface="Calibri" panose="020F0502020204030204" pitchFamily="34" charset="0"/>
                <a:cs typeface="Calibri" panose="020F0502020204030204" pitchFamily="34" charset="0"/>
              </a:rPr>
              <a:t>Discussion for today </a:t>
            </a:r>
            <a:endParaRPr lang="en-GB" dirty="0">
              <a:solidFill>
                <a:schemeClr val="accent1"/>
              </a:solidFill>
              <a:latin typeface="Calibri" panose="020F0502020204030204" pitchFamily="34" charset="0"/>
              <a:cs typeface="Calibri" panose="020F0502020204030204" pitchFamily="34" charset="0"/>
            </a:endParaRPr>
          </a:p>
        </p:txBody>
      </p:sp>
      <p:sp>
        <p:nvSpPr>
          <p:cNvPr id="5" name="Content Placeholder 4"/>
          <p:cNvSpPr>
            <a:spLocks noGrp="1"/>
          </p:cNvSpPr>
          <p:nvPr>
            <p:ph sz="quarter" idx="1"/>
          </p:nvPr>
        </p:nvSpPr>
        <p:spPr>
          <a:xfrm>
            <a:off x="914400" y="1772816"/>
            <a:ext cx="7618040" cy="4246984"/>
          </a:xfrm>
        </p:spPr>
        <p:txBody>
          <a:bodyPr>
            <a:normAutofit lnSpcReduction="10000"/>
          </a:bodyPr>
          <a:lstStyle/>
          <a:p>
            <a:r>
              <a:rPr lang="en-GB" dirty="0" smtClean="0">
                <a:latin typeface="Calibri" panose="020F0502020204030204" pitchFamily="34" charset="0"/>
                <a:cs typeface="Calibri" panose="020F0502020204030204" pitchFamily="34" charset="0"/>
              </a:rPr>
              <a:t>Can you recall a Gospel story where Jesus acts with nonviolence? </a:t>
            </a:r>
          </a:p>
          <a:p>
            <a:pPr marL="0" indent="0">
              <a:buNone/>
            </a:pPr>
            <a:endParaRPr lang="en-GB" dirty="0">
              <a:latin typeface="Calibri" panose="020F0502020204030204" pitchFamily="34" charset="0"/>
              <a:cs typeface="Calibri" panose="020F0502020204030204" pitchFamily="34" charset="0"/>
            </a:endParaRPr>
          </a:p>
          <a:p>
            <a:pPr lvl="0"/>
            <a:r>
              <a:rPr lang="en-GB" dirty="0">
                <a:latin typeface="Calibri" panose="020F0502020204030204" pitchFamily="34" charset="0"/>
                <a:cs typeface="Calibri" panose="020F0502020204030204" pitchFamily="34" charset="0"/>
              </a:rPr>
              <a:t>How can faith in Jesus </a:t>
            </a:r>
            <a:r>
              <a:rPr lang="en-GB" dirty="0" smtClean="0">
                <a:latin typeface="Calibri" panose="020F0502020204030204" pitchFamily="34" charset="0"/>
                <a:cs typeface="Calibri" panose="020F0502020204030204" pitchFamily="34" charset="0"/>
              </a:rPr>
              <a:t>Christ and what we read about his life and </a:t>
            </a:r>
            <a:r>
              <a:rPr lang="en-GB" dirty="0">
                <a:latin typeface="Calibri" panose="020F0502020204030204" pitchFamily="34" charset="0"/>
                <a:cs typeface="Calibri" panose="020F0502020204030204" pitchFamily="34" charset="0"/>
              </a:rPr>
              <a:t>witness, help us to </a:t>
            </a:r>
            <a:r>
              <a:rPr lang="en-GB" dirty="0" smtClean="0">
                <a:latin typeface="Calibri" panose="020F0502020204030204" pitchFamily="34" charset="0"/>
                <a:cs typeface="Calibri" panose="020F0502020204030204" pitchFamily="34" charset="0"/>
              </a:rPr>
              <a:t>understand and promote </a:t>
            </a:r>
            <a:r>
              <a:rPr lang="en-GB" dirty="0">
                <a:latin typeface="Calibri" panose="020F0502020204030204" pitchFamily="34" charset="0"/>
                <a:cs typeface="Calibri" panose="020F0502020204030204" pitchFamily="34" charset="0"/>
              </a:rPr>
              <a:t>gospel nonviolence in the Church and in the society</a:t>
            </a:r>
            <a:r>
              <a:rPr lang="en-GB" dirty="0" smtClean="0">
                <a:latin typeface="Calibri" panose="020F0502020204030204" pitchFamily="34" charset="0"/>
                <a:cs typeface="Calibri" panose="020F0502020204030204" pitchFamily="34" charset="0"/>
              </a:rPr>
              <a:t>?</a:t>
            </a:r>
          </a:p>
          <a:p>
            <a:pPr marL="0" lvl="0" indent="0">
              <a:buNone/>
            </a:pPr>
            <a:endParaRPr lang="en-GB" dirty="0" smtClean="0">
              <a:latin typeface="Calibri" panose="020F0502020204030204" pitchFamily="34" charset="0"/>
              <a:cs typeface="Calibri" panose="020F0502020204030204" pitchFamily="34" charset="0"/>
            </a:endParaRPr>
          </a:p>
          <a:p>
            <a:pPr marL="0" indent="0" algn="ctr">
              <a:buNone/>
            </a:pPr>
            <a:r>
              <a:rPr lang="en-GB" sz="2400" i="1" dirty="0">
                <a:latin typeface="Calibri" panose="020F0502020204030204" pitchFamily="34" charset="0"/>
                <a:cs typeface="Calibri" panose="020F0502020204030204" pitchFamily="34" charset="0"/>
              </a:rPr>
              <a:t>Be ready </a:t>
            </a:r>
            <a:r>
              <a:rPr lang="en-GB" sz="2400" i="1">
                <a:latin typeface="Calibri" panose="020F0502020204030204" pitchFamily="34" charset="0"/>
                <a:cs typeface="Calibri" panose="020F0502020204030204" pitchFamily="34" charset="0"/>
              </a:rPr>
              <a:t>to </a:t>
            </a:r>
            <a:r>
              <a:rPr lang="en-GB" sz="2400" i="1" smtClean="0">
                <a:latin typeface="Calibri" panose="020F0502020204030204" pitchFamily="34" charset="0"/>
                <a:cs typeface="Calibri" panose="020F0502020204030204" pitchFamily="34" charset="0"/>
              </a:rPr>
              <a:t>bring </a:t>
            </a:r>
            <a:r>
              <a:rPr lang="en-GB" sz="2400" i="1" dirty="0">
                <a:latin typeface="Calibri" panose="020F0502020204030204" pitchFamily="34" charset="0"/>
                <a:cs typeface="Calibri" panose="020F0502020204030204" pitchFamily="34" charset="0"/>
              </a:rPr>
              <a:t>some of your ‘learning’ back</a:t>
            </a:r>
            <a:br>
              <a:rPr lang="en-GB" sz="2400" i="1" dirty="0">
                <a:latin typeface="Calibri" panose="020F0502020204030204" pitchFamily="34" charset="0"/>
                <a:cs typeface="Calibri" panose="020F0502020204030204" pitchFamily="34" charset="0"/>
              </a:rPr>
            </a:br>
            <a:r>
              <a:rPr lang="en-GB" sz="2400" i="1" dirty="0">
                <a:latin typeface="Calibri" panose="020F0502020204030204" pitchFamily="34" charset="0"/>
                <a:cs typeface="Calibri" panose="020F0502020204030204" pitchFamily="34" charset="0"/>
              </a:rPr>
              <a:t>to the large group</a:t>
            </a:r>
          </a:p>
          <a:p>
            <a:pPr marL="0" indent="0">
              <a:buNone/>
            </a:pPr>
            <a:endParaRPr lang="en-GB"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5578688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1700808"/>
            <a:ext cx="7772400" cy="1143000"/>
          </a:xfrm>
        </p:spPr>
        <p:txBody>
          <a:bodyPr>
            <a:normAutofit fontScale="90000"/>
          </a:bodyPr>
          <a:lstStyle/>
          <a:p>
            <a:r>
              <a:rPr lang="en-GB" dirty="0" smtClean="0">
                <a:solidFill>
                  <a:srgbClr val="0070C0"/>
                </a:solidFill>
                <a:latin typeface="Calibri" panose="020F0502020204030204" pitchFamily="34" charset="0"/>
                <a:cs typeface="Calibri" panose="020F0502020204030204" pitchFamily="34" charset="0"/>
              </a:rPr>
              <a:t>What did we learn?</a:t>
            </a:r>
            <a:br>
              <a:rPr lang="en-GB" dirty="0" smtClean="0">
                <a:solidFill>
                  <a:srgbClr val="0070C0"/>
                </a:solidFill>
                <a:latin typeface="Calibri" panose="020F0502020204030204" pitchFamily="34" charset="0"/>
                <a:cs typeface="Calibri" panose="020F0502020204030204" pitchFamily="34" charset="0"/>
              </a:rPr>
            </a:br>
            <a:r>
              <a:rPr lang="en-GB" dirty="0">
                <a:solidFill>
                  <a:schemeClr val="tx2">
                    <a:lumMod val="60000"/>
                    <a:lumOff val="40000"/>
                  </a:schemeClr>
                </a:solidFill>
                <a:latin typeface="Calibri" panose="020F0502020204030204" pitchFamily="34" charset="0"/>
                <a:cs typeface="Calibri" panose="020F0502020204030204" pitchFamily="34" charset="0"/>
              </a:rPr>
              <a:t/>
            </a:r>
            <a:br>
              <a:rPr lang="en-GB" dirty="0">
                <a:solidFill>
                  <a:schemeClr val="tx2">
                    <a:lumMod val="60000"/>
                    <a:lumOff val="40000"/>
                  </a:schemeClr>
                </a:solidFill>
                <a:latin typeface="Calibri" panose="020F0502020204030204" pitchFamily="34" charset="0"/>
                <a:cs typeface="Calibri" panose="020F0502020204030204" pitchFamily="34" charset="0"/>
              </a:rPr>
            </a:br>
            <a:endParaRPr lang="en-GB" i="1" dirty="0">
              <a:solidFill>
                <a:schemeClr val="tx2">
                  <a:lumMod val="60000"/>
                  <a:lumOff val="40000"/>
                </a:schemeClr>
              </a:solidFill>
              <a:latin typeface="Calibri" panose="020F0502020204030204" pitchFamily="34" charset="0"/>
              <a:cs typeface="Calibri" panose="020F0502020204030204" pitchFamily="34" charset="0"/>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3648" y="3166748"/>
            <a:ext cx="6363990" cy="32959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3050167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260648"/>
            <a:ext cx="7772400" cy="1143000"/>
          </a:xfrm>
        </p:spPr>
        <p:txBody>
          <a:bodyPr/>
          <a:lstStyle/>
          <a:p>
            <a:r>
              <a:rPr lang="en-GB" dirty="0" smtClean="0">
                <a:solidFill>
                  <a:srgbClr val="0070C0"/>
                </a:solidFill>
                <a:latin typeface="Calibri" panose="020F0502020204030204" pitchFamily="34" charset="0"/>
                <a:cs typeface="Calibri" panose="020F0502020204030204" pitchFamily="34" charset="0"/>
              </a:rPr>
              <a:t>Looking ahead</a:t>
            </a:r>
            <a:endParaRPr lang="en-GB" dirty="0">
              <a:solidFill>
                <a:srgbClr val="0070C0"/>
              </a:solidFill>
              <a:latin typeface="Calibri" panose="020F0502020204030204" pitchFamily="34" charset="0"/>
              <a:cs typeface="Calibri" panose="020F0502020204030204" pitchFamily="34" charset="0"/>
            </a:endParaRPr>
          </a:p>
        </p:txBody>
      </p:sp>
      <p:sp>
        <p:nvSpPr>
          <p:cNvPr id="3" name="Content Placeholder 2"/>
          <p:cNvSpPr>
            <a:spLocks noGrp="1"/>
          </p:cNvSpPr>
          <p:nvPr>
            <p:ph sz="quarter" idx="1"/>
          </p:nvPr>
        </p:nvSpPr>
        <p:spPr/>
        <p:txBody>
          <a:bodyPr>
            <a:normAutofit/>
          </a:bodyPr>
          <a:lstStyle/>
          <a:p>
            <a:pPr marL="0" indent="0">
              <a:buNone/>
            </a:pPr>
            <a:r>
              <a:rPr lang="en-GB" sz="2400" i="1" dirty="0" smtClean="0">
                <a:latin typeface="Calibri" panose="020F0502020204030204" pitchFamily="34" charset="0"/>
                <a:cs typeface="Calibri" panose="020F0502020204030204" pitchFamily="34" charset="0"/>
              </a:rPr>
              <a:t>Here you can add dates/events local and national that may link to your discussion or that may be of interest to your group.</a:t>
            </a:r>
            <a:endParaRPr lang="en-GB" sz="2400" i="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76749147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1002</TotalTime>
  <Words>662</Words>
  <Application>Microsoft Office PowerPoint</Application>
  <PresentationFormat>On-screen Show (4:3)</PresentationFormat>
  <Paragraphs>82</Paragraphs>
  <Slides>11</Slides>
  <Notes>1</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Equity</vt:lpstr>
      <vt:lpstr>Making active nonviolence  our way of life  Session 3 – Discerning and Judging   based on the Good News of Jesus </vt:lpstr>
      <vt:lpstr>Welcome and introduction </vt:lpstr>
      <vt:lpstr>Making active nonviolence our way of life</vt:lpstr>
      <vt:lpstr>Gathering prayer </vt:lpstr>
      <vt:lpstr>Reading for today – Session 3</vt:lpstr>
      <vt:lpstr>PowerPoint Presentation</vt:lpstr>
      <vt:lpstr>Discussion for today </vt:lpstr>
      <vt:lpstr>What did we learn?  </vt:lpstr>
      <vt:lpstr>Looking ahead</vt:lpstr>
      <vt:lpstr>Prayer</vt:lpstr>
      <vt:lpstr> Date and time of next gathering…  Resources </vt:lpstr>
    </vt:vector>
  </TitlesOfParts>
  <Company>HP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Catholic Nonviolence Initiative</dc:title>
  <dc:creator>Pat Gaffney</dc:creator>
  <cp:lastModifiedBy>Pat Gaffney</cp:lastModifiedBy>
  <cp:revision>66</cp:revision>
  <cp:lastPrinted>2020-08-27T08:23:23Z</cp:lastPrinted>
  <dcterms:created xsi:type="dcterms:W3CDTF">2020-07-18T14:04:56Z</dcterms:created>
  <dcterms:modified xsi:type="dcterms:W3CDTF">2020-11-24T16:49:23Z</dcterms:modified>
</cp:coreProperties>
</file>