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handoutMasterIdLst>
    <p:handoutMasterId r:id="rId13"/>
  </p:handoutMasterIdLst>
  <p:sldIdLst>
    <p:sldId id="256" r:id="rId2"/>
    <p:sldId id="262" r:id="rId3"/>
    <p:sldId id="282" r:id="rId4"/>
    <p:sldId id="264" r:id="rId5"/>
    <p:sldId id="265" r:id="rId6"/>
    <p:sldId id="283" r:id="rId7"/>
    <p:sldId id="266" r:id="rId8"/>
    <p:sldId id="268" r:id="rId9"/>
    <p:sldId id="285" r:id="rId10"/>
    <p:sldId id="280" r:id="rId11"/>
  </p:sldIdLst>
  <p:sldSz cx="9144000" cy="6858000" type="screen4x3"/>
  <p:notesSz cx="6858000" cy="97234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334" y="-25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86172"/>
          </a:xfrm>
          <a:prstGeom prst="rect">
            <a:avLst/>
          </a:prstGeom>
        </p:spPr>
        <p:txBody>
          <a:bodyPr vert="horz" lIns="91440" tIns="45720" rIns="91440" bIns="45720" rtlCol="0"/>
          <a:lstStyle>
            <a:lvl1pPr algn="r">
              <a:defRPr sz="1200"/>
            </a:lvl1pPr>
          </a:lstStyle>
          <a:p>
            <a:fld id="{027F97EB-62CD-4162-AE87-2C5EDD454508}" type="datetimeFigureOut">
              <a:rPr lang="en-GB" smtClean="0"/>
              <a:t>24/11/2020</a:t>
            </a:fld>
            <a:endParaRPr lang="en-GB"/>
          </a:p>
        </p:txBody>
      </p:sp>
      <p:sp>
        <p:nvSpPr>
          <p:cNvPr id="4" name="Footer Placeholder 3"/>
          <p:cNvSpPr>
            <a:spLocks noGrp="1"/>
          </p:cNvSpPr>
          <p:nvPr>
            <p:ph type="ftr" sz="quarter" idx="2"/>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235578"/>
            <a:ext cx="2971800" cy="486172"/>
          </a:xfrm>
          <a:prstGeom prst="rect">
            <a:avLst/>
          </a:prstGeom>
        </p:spPr>
        <p:txBody>
          <a:bodyPr vert="horz" lIns="91440" tIns="45720" rIns="91440" bIns="45720" rtlCol="0" anchor="b"/>
          <a:lstStyle>
            <a:lvl1pPr algn="r">
              <a:defRPr sz="1200"/>
            </a:lvl1pPr>
          </a:lstStyle>
          <a:p>
            <a:fld id="{A014EF16-23CE-4382-887C-F9D728292514}" type="slidenum">
              <a:rPr lang="en-GB" smtClean="0"/>
              <a:t>‹#›</a:t>
            </a:fld>
            <a:endParaRPr lang="en-GB"/>
          </a:p>
        </p:txBody>
      </p:sp>
    </p:spTree>
    <p:extLst>
      <p:ext uri="{BB962C8B-B14F-4D97-AF65-F5344CB8AC3E}">
        <p14:creationId xmlns:p14="http://schemas.microsoft.com/office/powerpoint/2010/main" val="1399062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86172"/>
          </a:xfrm>
          <a:prstGeom prst="rect">
            <a:avLst/>
          </a:prstGeom>
        </p:spPr>
        <p:txBody>
          <a:bodyPr vert="horz" lIns="91440" tIns="45720" rIns="91440" bIns="45720" rtlCol="0"/>
          <a:lstStyle>
            <a:lvl1pPr algn="r">
              <a:defRPr sz="1200"/>
            </a:lvl1pPr>
          </a:lstStyle>
          <a:p>
            <a:fld id="{88B10711-8B48-49A4-A918-C56BF9333000}" type="datetimeFigureOut">
              <a:rPr lang="en-GB" smtClean="0"/>
              <a:t>24/11/2020</a:t>
            </a:fld>
            <a:endParaRPr lang="en-GB"/>
          </a:p>
        </p:txBody>
      </p:sp>
      <p:sp>
        <p:nvSpPr>
          <p:cNvPr id="4" name="Slide Image Placeholder 3"/>
          <p:cNvSpPr>
            <a:spLocks noGrp="1" noRot="1" noChangeAspect="1"/>
          </p:cNvSpPr>
          <p:nvPr>
            <p:ph type="sldImg" idx="2"/>
          </p:nvPr>
        </p:nvSpPr>
        <p:spPr>
          <a:xfrm>
            <a:off x="998538" y="728663"/>
            <a:ext cx="4860925" cy="36464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618633"/>
            <a:ext cx="5486400" cy="437554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235578"/>
            <a:ext cx="2971800" cy="486172"/>
          </a:xfrm>
          <a:prstGeom prst="rect">
            <a:avLst/>
          </a:prstGeom>
        </p:spPr>
        <p:txBody>
          <a:bodyPr vert="horz" lIns="91440" tIns="45720" rIns="91440" bIns="45720" rtlCol="0" anchor="b"/>
          <a:lstStyle>
            <a:lvl1pPr algn="r">
              <a:defRPr sz="1200"/>
            </a:lvl1pPr>
          </a:lstStyle>
          <a:p>
            <a:fld id="{6E819ACB-9E90-4A19-B646-1D09D28DC688}" type="slidenum">
              <a:rPr lang="en-GB" smtClean="0"/>
              <a:t>‹#›</a:t>
            </a:fld>
            <a:endParaRPr lang="en-GB"/>
          </a:p>
        </p:txBody>
      </p:sp>
    </p:spTree>
    <p:extLst>
      <p:ext uri="{BB962C8B-B14F-4D97-AF65-F5344CB8AC3E}">
        <p14:creationId xmlns:p14="http://schemas.microsoft.com/office/powerpoint/2010/main" val="235329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t>Before slide: </a:t>
            </a:r>
          </a:p>
          <a:p>
            <a:r>
              <a:rPr lang="en-GB" dirty="0" smtClean="0"/>
              <a:t>Welcome from Theresa.  Zoom</a:t>
            </a:r>
            <a:r>
              <a:rPr lang="en-GB" baseline="0" dirty="0" smtClean="0"/>
              <a:t> housekeeping.  Pass over to Pat – slide </a:t>
            </a:r>
            <a:endParaRPr lang="en-GB" dirty="0"/>
          </a:p>
        </p:txBody>
      </p:sp>
      <p:sp>
        <p:nvSpPr>
          <p:cNvPr id="4" name="Slide Number Placeholder 3"/>
          <p:cNvSpPr>
            <a:spLocks noGrp="1"/>
          </p:cNvSpPr>
          <p:nvPr>
            <p:ph type="sldNum" sz="quarter" idx="10"/>
          </p:nvPr>
        </p:nvSpPr>
        <p:spPr/>
        <p:txBody>
          <a:bodyPr/>
          <a:lstStyle/>
          <a:p>
            <a:fld id="{6E819ACB-9E90-4A19-B646-1D09D28DC688}" type="slidenum">
              <a:rPr lang="en-GB" smtClean="0"/>
              <a:t>1</a:t>
            </a:fld>
            <a:endParaRPr lang="en-GB"/>
          </a:p>
        </p:txBody>
      </p:sp>
    </p:spTree>
    <p:extLst>
      <p:ext uri="{BB962C8B-B14F-4D97-AF65-F5344CB8AC3E}">
        <p14:creationId xmlns:p14="http://schemas.microsoft.com/office/powerpoint/2010/main" val="3914575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8C6D891-434F-4A76-BEFA-B825F64756C5}" type="datetimeFigureOut">
              <a:rPr lang="en-GB" smtClean="0"/>
              <a:t>24/11/2020</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93FEEC6-AA4F-439E-8460-3335BCFC1551}" type="slidenum">
              <a:rPr lang="en-GB" smtClean="0"/>
              <a:t>‹#›</a:t>
            </a:fld>
            <a:endParaRPr lang="en-GB"/>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a:xfrm>
            <a:off x="800100" y="6172200"/>
            <a:ext cx="4000500" cy="457200"/>
          </a:xfrm>
        </p:spPr>
        <p:txBody>
          <a:bodyPr/>
          <a:lstStyle/>
          <a:p>
            <a:endParaRPr lang="en-GB"/>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8C6D891-434F-4A76-BEFA-B825F64756C5}" type="datetimeFigureOut">
              <a:rPr lang="en-GB" smtClean="0"/>
              <a:t>24/11/2020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8C6D891-434F-4A76-BEFA-B825F64756C5}" type="datetimeFigureOut">
              <a:rPr lang="en-GB" smtClean="0"/>
              <a:t>24/11/2020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6D891-434F-4A76-BEFA-B825F64756C5}" type="datetimeFigureOut">
              <a:rPr lang="en-GB" smtClean="0"/>
              <a:t>24/11/2020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a:xfrm>
            <a:off x="914400" y="6172200"/>
            <a:ext cx="3886200" cy="457200"/>
          </a:xfrm>
        </p:spPr>
        <p:txBody>
          <a:bodyPr/>
          <a:lstStyle/>
          <a:p>
            <a:endParaRPr lang="en-GB"/>
          </a:p>
        </p:txBody>
      </p:sp>
      <p:sp>
        <p:nvSpPr>
          <p:cNvPr id="7" name="Slide Number Placeholder 6"/>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8C6D891-434F-4A76-BEFA-B825F64756C5}" type="datetimeFigureOut">
              <a:rPr lang="en-GB" smtClean="0"/>
              <a:t>24/11/2020</a:t>
            </a:fld>
            <a:endParaRPr lang="en-GB"/>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GB"/>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93FEEC6-AA4F-439E-8460-3335BCFC1551}"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https://nonviolencejustpeace.net/" TargetMode="External"/><Relationship Id="rId2" Type="http://schemas.openxmlformats.org/officeDocument/2006/relationships/hyperlink" Target="https://paxchristi.org.uk/wp/wp-content/uploads/2020/09/JustpeaceNonviolence-Sept2020pdf.pdf" TargetMode="External"/><Relationship Id="rId1" Type="http://schemas.openxmlformats.org/officeDocument/2006/relationships/slideLayout" Target="../slideLayouts/slideLayout2.xml"/><Relationship Id="rId5" Type="http://schemas.openxmlformats.org/officeDocument/2006/relationships/hyperlink" Target="https://paxchristi.org.uk/" TargetMode="External"/><Relationship Id="rId4" Type="http://schemas.openxmlformats.org/officeDocument/2006/relationships/hyperlink" Target="https://paxchristi.ne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2.vatican.va/content/francesco/en/messages/peace/documents/papa-francesco_20161208_messaggio-l-giornata-mondiale-pace-2017.html#_ftn8" TargetMode="External"/><Relationship Id="rId2" Type="http://schemas.openxmlformats.org/officeDocument/2006/relationships/hyperlink" Target="https://w2.vatican.va/content/francesco/en/messages/peace/documents/papa-francesco_20161208_messaggio-l-giornata-mondiale-pace-2017.html#_ftn7"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2.vatican.va/content/francesco/en/messages/peace/documents/papa-francesco_20161208_messaggio-l-giornata-mondiale-pace-2017.html#_ftn11" TargetMode="External"/><Relationship Id="rId7" Type="http://schemas.openxmlformats.org/officeDocument/2006/relationships/hyperlink" Target="https://w2.vatican.va/content/francesco/en/messages/peace/documents/papa-francesco_20161208_messaggio-l-giornata-mondiale-pace-2017.html#_ftn15" TargetMode="External"/><Relationship Id="rId2" Type="http://schemas.openxmlformats.org/officeDocument/2006/relationships/hyperlink" Target="https://w2.vatican.va/content/francesco/en/messages/peace/documents/papa-francesco_20161208_messaggio-l-giornata-mondiale-pace-2017.html#_ftn10" TargetMode="External"/><Relationship Id="rId1" Type="http://schemas.openxmlformats.org/officeDocument/2006/relationships/slideLayout" Target="../slideLayouts/slideLayout2.xml"/><Relationship Id="rId6" Type="http://schemas.openxmlformats.org/officeDocument/2006/relationships/hyperlink" Target="https://w2.vatican.va/content/francesco/en/messages/peace/documents/papa-francesco_20161208_messaggio-l-giornata-mondiale-pace-2017.html#_ftn14" TargetMode="External"/><Relationship Id="rId5" Type="http://schemas.openxmlformats.org/officeDocument/2006/relationships/hyperlink" Target="https://w2.vatican.va/content/francesco/en/messages/peace/documents/papa-francesco_20161208_messaggio-l-giornata-mondiale-pace-2017.html#_ftn13" TargetMode="External"/><Relationship Id="rId4" Type="http://schemas.openxmlformats.org/officeDocument/2006/relationships/hyperlink" Target="https://w2.vatican.va/content/francesco/en/messages/peace/documents/papa-francesco_20161208_messaggio-l-giornata-mondiale-pace-2017.html#_ftn12"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43808" y="1700808"/>
            <a:ext cx="2952328" cy="1600200"/>
          </a:xfrm>
        </p:spPr>
        <p:txBody>
          <a:bodyPr/>
          <a:lstStyle/>
          <a:p>
            <a:r>
              <a:rPr lang="en-GB" sz="4000" dirty="0" smtClean="0">
                <a:solidFill>
                  <a:schemeClr val="bg1"/>
                </a:solidFill>
              </a:rPr>
              <a:t>A project of </a:t>
            </a:r>
          </a:p>
          <a:p>
            <a:endParaRPr lang="en-GB" dirty="0"/>
          </a:p>
          <a:p>
            <a:endParaRPr lang="en-GB" dirty="0"/>
          </a:p>
        </p:txBody>
      </p:sp>
      <p:sp>
        <p:nvSpPr>
          <p:cNvPr id="2" name="Title 1"/>
          <p:cNvSpPr>
            <a:spLocks noGrp="1"/>
          </p:cNvSpPr>
          <p:nvPr>
            <p:ph type="ctrTitle"/>
          </p:nvPr>
        </p:nvSpPr>
        <p:spPr>
          <a:xfrm>
            <a:off x="323528" y="3501008"/>
            <a:ext cx="8229600" cy="1584176"/>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Making active nonviolence </a:t>
            </a:r>
            <a:br>
              <a:rPr lang="en-GB" dirty="0" smtClean="0">
                <a:solidFill>
                  <a:srgbClr val="0070C0"/>
                </a:solidFill>
                <a:latin typeface="Calibri" panose="020F0502020204030204" pitchFamily="34" charset="0"/>
                <a:cs typeface="Calibri" panose="020F0502020204030204" pitchFamily="34" charset="0"/>
              </a:rPr>
            </a:br>
            <a:r>
              <a:rPr lang="en-GB" dirty="0" smtClean="0">
                <a:solidFill>
                  <a:srgbClr val="0070C0"/>
                </a:solidFill>
                <a:latin typeface="Calibri" panose="020F0502020204030204" pitchFamily="34" charset="0"/>
                <a:cs typeface="Calibri" panose="020F0502020204030204" pitchFamily="34" charset="0"/>
              </a:rPr>
              <a:t>our way of life </a:t>
            </a:r>
            <a:br>
              <a:rPr lang="en-GB" dirty="0" smtClean="0">
                <a:solidFill>
                  <a:srgbClr val="0070C0"/>
                </a:solidFill>
                <a:latin typeface="Calibri" panose="020F0502020204030204" pitchFamily="34" charset="0"/>
                <a:cs typeface="Calibri" panose="020F0502020204030204" pitchFamily="34" charset="0"/>
              </a:rPr>
            </a:br>
            <a:r>
              <a:rPr lang="en-GB" sz="3100" i="1" dirty="0" smtClean="0">
                <a:solidFill>
                  <a:srgbClr val="0070C0"/>
                </a:solidFill>
                <a:latin typeface="Calibri" panose="020F0502020204030204" pitchFamily="34" charset="0"/>
                <a:cs typeface="Calibri" panose="020F0502020204030204" pitchFamily="34" charset="0"/>
              </a:rPr>
              <a:t>Session 4 – </a:t>
            </a:r>
            <a:r>
              <a:rPr lang="en-GB" sz="3100" i="1" dirty="0">
                <a:solidFill>
                  <a:srgbClr val="0070C0"/>
                </a:solidFill>
                <a:latin typeface="Arial" panose="020B0604020202020204" pitchFamily="34" charset="0"/>
                <a:cs typeface="Arial" panose="020B0604020202020204" pitchFamily="34" charset="0"/>
              </a:rPr>
              <a:t>Acting with a force more </a:t>
            </a:r>
            <a:r>
              <a:rPr lang="en-GB" sz="3100" i="1" dirty="0" smtClean="0">
                <a:solidFill>
                  <a:srgbClr val="0070C0"/>
                </a:solidFill>
                <a:latin typeface="Arial" panose="020B0604020202020204" pitchFamily="34" charset="0"/>
                <a:cs typeface="Arial" panose="020B0604020202020204" pitchFamily="34" charset="0"/>
              </a:rPr>
              <a:t>powerful</a:t>
            </a:r>
            <a:br>
              <a:rPr lang="en-GB" sz="3100" i="1" dirty="0" smtClean="0">
                <a:solidFill>
                  <a:srgbClr val="0070C0"/>
                </a:solidFill>
                <a:latin typeface="Arial" panose="020B0604020202020204" pitchFamily="34" charset="0"/>
                <a:cs typeface="Arial" panose="020B0604020202020204" pitchFamily="34" charset="0"/>
              </a:rPr>
            </a:br>
            <a:r>
              <a:rPr lang="en-GB" sz="3100" i="1" dirty="0" smtClean="0">
                <a:solidFill>
                  <a:srgbClr val="0070C0"/>
                </a:solidFill>
                <a:latin typeface="Arial" panose="020B0604020202020204" pitchFamily="34" charset="0"/>
                <a:cs typeface="Arial" panose="020B0604020202020204" pitchFamily="34" charset="0"/>
              </a:rPr>
              <a:t> </a:t>
            </a:r>
            <a:r>
              <a:rPr lang="en-GB" sz="3100" i="1" dirty="0">
                <a:solidFill>
                  <a:srgbClr val="0070C0"/>
                </a:solidFill>
                <a:latin typeface="Arial" panose="020B0604020202020204" pitchFamily="34" charset="0"/>
                <a:cs typeface="Arial" panose="020B0604020202020204" pitchFamily="34" charset="0"/>
              </a:rPr>
              <a:t>than </a:t>
            </a:r>
            <a:r>
              <a:rPr lang="en-GB" sz="3100" i="1" dirty="0" smtClean="0">
                <a:solidFill>
                  <a:srgbClr val="0070C0"/>
                </a:solidFill>
                <a:latin typeface="Arial" panose="020B0604020202020204" pitchFamily="34" charset="0"/>
                <a:cs typeface="Arial" panose="020B0604020202020204" pitchFamily="34" charset="0"/>
              </a:rPr>
              <a:t>violence</a:t>
            </a:r>
            <a:endParaRPr lang="en-GB" sz="3100" i="1" dirty="0">
              <a:solidFill>
                <a:srgbClr val="0070C0"/>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321707"/>
            <a:ext cx="2016224" cy="183832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184" y="1376772"/>
            <a:ext cx="2364542" cy="1728192"/>
          </a:xfrm>
          <a:prstGeom prst="rect">
            <a:avLst/>
          </a:prstGeom>
        </p:spPr>
      </p:pic>
    </p:spTree>
    <p:extLst>
      <p:ext uri="{BB962C8B-B14F-4D97-AF65-F5344CB8AC3E}">
        <p14:creationId xmlns:p14="http://schemas.microsoft.com/office/powerpoint/2010/main" val="952647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7772400" cy="1656184"/>
          </a:xfrm>
        </p:spPr>
        <p:txBody>
          <a:bodyPr>
            <a:normAutofit fontScale="90000"/>
          </a:bodyPr>
          <a:lstStyle/>
          <a:p>
            <a:r>
              <a:rPr lang="en-GB" dirty="0">
                <a:solidFill>
                  <a:srgbClr val="0070C0"/>
                </a:solidFill>
                <a:latin typeface="Arial" panose="020B0604020202020204" pitchFamily="34" charset="0"/>
                <a:cs typeface="Arial" panose="020B0604020202020204" pitchFamily="34" charset="0"/>
              </a:rPr>
              <a:t>Date and time of next gathering…</a:t>
            </a:r>
            <a:br>
              <a:rPr lang="en-GB" dirty="0">
                <a:solidFill>
                  <a:srgbClr val="0070C0"/>
                </a:solidFill>
                <a:latin typeface="Arial" panose="020B0604020202020204" pitchFamily="34" charset="0"/>
                <a:cs typeface="Arial" panose="020B0604020202020204" pitchFamily="34" charset="0"/>
              </a:rPr>
            </a:br>
            <a:r>
              <a:rPr lang="en-GB" dirty="0" smtClean="0">
                <a:solidFill>
                  <a:srgbClr val="0070C0"/>
                </a:solidFill>
                <a:latin typeface="Arial" panose="020B0604020202020204" pitchFamily="34" charset="0"/>
                <a:cs typeface="Arial" panose="020B0604020202020204" pitchFamily="34" charset="0"/>
              </a:rPr>
              <a:t/>
            </a:r>
            <a:br>
              <a:rPr lang="en-GB" dirty="0" smtClean="0">
                <a:solidFill>
                  <a:srgbClr val="0070C0"/>
                </a:solidFill>
                <a:latin typeface="Arial" panose="020B0604020202020204" pitchFamily="34" charset="0"/>
                <a:cs typeface="Arial" panose="020B0604020202020204" pitchFamily="34" charset="0"/>
              </a:rPr>
            </a:br>
            <a:r>
              <a:rPr lang="en-GB" dirty="0" smtClean="0">
                <a:solidFill>
                  <a:srgbClr val="0070C0"/>
                </a:solidFill>
                <a:latin typeface="Arial" panose="020B0604020202020204" pitchFamily="34" charset="0"/>
                <a:cs typeface="Arial" panose="020B0604020202020204" pitchFamily="34" charset="0"/>
              </a:rPr>
              <a:t>Resources </a:t>
            </a:r>
            <a:endParaRPr lang="en-GB" dirty="0">
              <a:solidFill>
                <a:srgbClr val="0070C0"/>
              </a:solidFill>
              <a:latin typeface="Arial" panose="020B0604020202020204" pitchFamily="34" charset="0"/>
              <a:cs typeface="Arial" panose="020B0604020202020204" pitchFamily="34" charset="0"/>
            </a:endParaRPr>
          </a:p>
        </p:txBody>
      </p:sp>
      <p:sp>
        <p:nvSpPr>
          <p:cNvPr id="4" name="TextBox 3"/>
          <p:cNvSpPr txBox="1"/>
          <p:nvPr/>
        </p:nvSpPr>
        <p:spPr>
          <a:xfrm>
            <a:off x="395536" y="2996952"/>
            <a:ext cx="7765488" cy="3293209"/>
          </a:xfrm>
          <a:prstGeom prst="rect">
            <a:avLst/>
          </a:prstGeom>
          <a:noFill/>
        </p:spPr>
        <p:txBody>
          <a:bodyPr wrap="square" rtlCol="0">
            <a:spAutoFit/>
          </a:bodyPr>
          <a:lstStyle/>
          <a:p>
            <a:r>
              <a:rPr lang="en-GB" sz="2800" dirty="0" smtClean="0">
                <a:solidFill>
                  <a:srgbClr val="0070C0"/>
                </a:solidFill>
                <a:latin typeface="Arial" panose="020B0604020202020204" pitchFamily="34" charset="0"/>
                <a:cs typeface="Arial" panose="020B0604020202020204" pitchFamily="34" charset="0"/>
              </a:rPr>
              <a:t>Websites</a:t>
            </a:r>
          </a:p>
          <a:p>
            <a:r>
              <a:rPr lang="en-GB" sz="2400" dirty="0" smtClean="0">
                <a:latin typeface="Calibri" panose="020F0502020204030204" pitchFamily="34" charset="0"/>
                <a:cs typeface="Calibri" panose="020F0502020204030204" pitchFamily="34" charset="0"/>
              </a:rPr>
              <a:t>Latest Justpeace newsletter</a:t>
            </a:r>
          </a:p>
          <a:p>
            <a:r>
              <a:rPr lang="en-GB" sz="1600" dirty="0">
                <a:latin typeface="Calibri" panose="020F0502020204030204" pitchFamily="34" charset="0"/>
                <a:cs typeface="Calibri" panose="020F0502020204030204" pitchFamily="34" charset="0"/>
                <a:hlinkClick r:id="rId2"/>
              </a:rPr>
              <a:t>https://</a:t>
            </a:r>
            <a:r>
              <a:rPr lang="en-GB" sz="1600" dirty="0" smtClean="0">
                <a:latin typeface="Calibri" panose="020F0502020204030204" pitchFamily="34" charset="0"/>
                <a:cs typeface="Calibri" panose="020F0502020204030204" pitchFamily="34" charset="0"/>
                <a:hlinkClick r:id="rId2"/>
              </a:rPr>
              <a:t>paxchristi.org.uk/wp/wp-content/uploads/2020/09/JustpeaceNonviolence-Sept2020pdf.pdf</a:t>
            </a:r>
            <a:endParaRPr lang="en-GB" sz="1600" dirty="0" smtClean="0">
              <a:latin typeface="Calibri" panose="020F0502020204030204" pitchFamily="34" charset="0"/>
              <a:cs typeface="Calibri" panose="020F0502020204030204" pitchFamily="34" charset="0"/>
            </a:endParaRPr>
          </a:p>
          <a:p>
            <a:endParaRPr lang="en-GB" sz="1600" dirty="0" smtClean="0">
              <a:latin typeface="Calibri" panose="020F0502020204030204" pitchFamily="34" charset="0"/>
              <a:cs typeface="Calibri" panose="020F050202020403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Catholic Nonviolence Initiative: </a:t>
            </a:r>
            <a:r>
              <a:rPr lang="en-GB" dirty="0">
                <a:latin typeface="Arial" panose="020B0604020202020204" pitchFamily="34" charset="0"/>
                <a:cs typeface="Arial" panose="020B0604020202020204" pitchFamily="34" charset="0"/>
                <a:hlinkClick r:id="rId3"/>
              </a:rPr>
              <a:t>https://nonviolencejustpeace.net</a:t>
            </a:r>
            <a:r>
              <a:rPr lang="en-GB" dirty="0" smtClean="0">
                <a:latin typeface="Arial" panose="020B0604020202020204" pitchFamily="34" charset="0"/>
                <a:cs typeface="Arial" panose="020B0604020202020204" pitchFamily="34" charset="0"/>
                <a:hlinkClick r:id="rId3"/>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International : </a:t>
            </a:r>
            <a:r>
              <a:rPr lang="en-GB" dirty="0">
                <a:latin typeface="Arial" panose="020B0604020202020204" pitchFamily="34" charset="0"/>
                <a:cs typeface="Arial" panose="020B0604020202020204" pitchFamily="34" charset="0"/>
                <a:hlinkClick r:id="rId4"/>
              </a:rPr>
              <a:t>https://paxchristi.net</a:t>
            </a:r>
            <a:r>
              <a:rPr lang="en-GB" dirty="0" smtClean="0">
                <a:latin typeface="Arial" panose="020B0604020202020204" pitchFamily="34" charset="0"/>
                <a:cs typeface="Arial" panose="020B0604020202020204" pitchFamily="34" charset="0"/>
                <a:hlinkClick r:id="rId4"/>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England and Wales : </a:t>
            </a:r>
            <a:r>
              <a:rPr lang="en-GB" dirty="0">
                <a:latin typeface="Arial" panose="020B0604020202020204" pitchFamily="34" charset="0"/>
                <a:cs typeface="Arial" panose="020B0604020202020204" pitchFamily="34" charset="0"/>
                <a:hlinkClick r:id="rId5"/>
              </a:rPr>
              <a:t>https://paxchristi.org.uk/</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2648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7772400" cy="629843"/>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Welcome and introduction </a:t>
            </a:r>
            <a:endParaRPr lang="en-GB" dirty="0">
              <a:solidFill>
                <a:srgbClr val="0070C0"/>
              </a:solidFill>
              <a:latin typeface="Calibri" panose="020F0502020204030204" pitchFamily="34" charset="0"/>
              <a:cs typeface="Calibri" panose="020F0502020204030204" pitchFamily="34" charset="0"/>
            </a:endParaRPr>
          </a:p>
        </p:txBody>
      </p:sp>
      <p:sp>
        <p:nvSpPr>
          <p:cNvPr id="7" name="Text Box 2"/>
          <p:cNvSpPr txBox="1">
            <a:spLocks noChangeArrowheads="1"/>
          </p:cNvSpPr>
          <p:nvPr/>
        </p:nvSpPr>
        <p:spPr bwMode="auto">
          <a:xfrm>
            <a:off x="827584" y="882943"/>
            <a:ext cx="4320480" cy="1354460"/>
          </a:xfrm>
          <a:prstGeom prst="rect">
            <a:avLst/>
          </a:prstGeom>
          <a:solidFill>
            <a:srgbClr val="FFFFFF"/>
          </a:solidFill>
          <a:ln w="9525">
            <a:solidFill>
              <a:srgbClr val="0070C0"/>
            </a:solidFill>
            <a:miter lim="800000"/>
            <a:headEnd/>
            <a:tailEnd/>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val="1"/>
            </a:ext>
          </a:extLst>
        </p:spPr>
        <p:txBody>
          <a:bodyPr rot="0" vert="horz" wrap="square" lIns="91440" tIns="45720" rIns="91440" bIns="45720" anchor="t" anchorCtr="0" upright="1">
            <a:noAutofit/>
          </a:bodyPr>
          <a:lstStyle/>
          <a:p>
            <a:pPr>
              <a:lnSpc>
                <a:spcPct val="115000"/>
              </a:lnSpc>
              <a:spcAft>
                <a:spcPts val="0"/>
              </a:spcAft>
            </a:pPr>
            <a:r>
              <a:rPr lang="en-GB" sz="2000" b="1" i="1" dirty="0">
                <a:solidFill>
                  <a:srgbClr val="0070C0"/>
                </a:solidFill>
                <a:effectLst/>
                <a:latin typeface="Calibri"/>
                <a:ea typeface="Verdana"/>
              </a:rPr>
              <a:t>Being the People of God, means being God’s leaven in this our humanity, </a:t>
            </a:r>
            <a:r>
              <a:rPr lang="en-GB" sz="2000" b="1" i="1" dirty="0" smtClean="0">
                <a:solidFill>
                  <a:srgbClr val="0070C0"/>
                </a:solidFill>
                <a:effectLst/>
                <a:latin typeface="Calibri"/>
                <a:ea typeface="Verdana"/>
              </a:rPr>
              <a:t/>
            </a:r>
            <a:br>
              <a:rPr lang="en-GB" sz="2000" b="1" i="1" dirty="0" smtClean="0">
                <a:solidFill>
                  <a:srgbClr val="0070C0"/>
                </a:solidFill>
                <a:effectLst/>
                <a:latin typeface="Calibri"/>
                <a:ea typeface="Verdana"/>
              </a:rPr>
            </a:br>
            <a:r>
              <a:rPr lang="en-GB" sz="1600" b="1" dirty="0" smtClean="0">
                <a:solidFill>
                  <a:srgbClr val="0070C0"/>
                </a:solidFill>
                <a:effectLst/>
                <a:latin typeface="Calibri"/>
                <a:ea typeface="Verdana"/>
              </a:rPr>
              <a:t>Pope </a:t>
            </a:r>
            <a:r>
              <a:rPr lang="en-GB" sz="1600" b="1" dirty="0">
                <a:solidFill>
                  <a:srgbClr val="0070C0"/>
                </a:solidFill>
                <a:effectLst/>
                <a:latin typeface="Calibri"/>
                <a:ea typeface="Verdana"/>
              </a:rPr>
              <a:t>Francis</a:t>
            </a:r>
            <a:endParaRPr lang="en-GB" sz="1600" dirty="0">
              <a:effectLst/>
              <a:latin typeface="Arial"/>
              <a:ea typeface="Aria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8416" y="119194"/>
            <a:ext cx="3412056" cy="3412056"/>
          </a:xfrm>
          <a:prstGeom prst="rect">
            <a:avLst/>
          </a:prstGeom>
        </p:spPr>
      </p:pic>
      <p:sp>
        <p:nvSpPr>
          <p:cNvPr id="4" name="TextBox 3"/>
          <p:cNvSpPr txBox="1"/>
          <p:nvPr/>
        </p:nvSpPr>
        <p:spPr>
          <a:xfrm>
            <a:off x="755576" y="3140968"/>
            <a:ext cx="4392488" cy="523220"/>
          </a:xfrm>
          <a:prstGeom prst="rect">
            <a:avLst/>
          </a:prstGeom>
          <a:noFill/>
        </p:spPr>
        <p:txBody>
          <a:bodyPr wrap="square" rtlCol="0">
            <a:spAutoFit/>
          </a:bodyPr>
          <a:lstStyle/>
          <a:p>
            <a:r>
              <a:rPr lang="en-GB" sz="2800" dirty="0" smtClean="0">
                <a:solidFill>
                  <a:srgbClr val="0070C0"/>
                </a:solidFill>
                <a:latin typeface="Calibri" panose="020F0502020204030204" pitchFamily="34" charset="0"/>
                <a:cs typeface="Calibri" panose="020F0502020204030204" pitchFamily="34" charset="0"/>
              </a:rPr>
              <a:t>Learning from last week</a:t>
            </a:r>
            <a:endParaRPr lang="en-GB" sz="2800" dirty="0">
              <a:solidFill>
                <a:srgbClr val="0070C0"/>
              </a:solidFill>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3939649"/>
            <a:ext cx="3384708" cy="2448272"/>
          </a:xfrm>
          <a:prstGeom prst="rect">
            <a:avLst/>
          </a:prstGeom>
        </p:spPr>
      </p:pic>
    </p:spTree>
    <p:extLst>
      <p:ext uri="{BB962C8B-B14F-4D97-AF65-F5344CB8AC3E}">
        <p14:creationId xmlns:p14="http://schemas.microsoft.com/office/powerpoint/2010/main" val="1434716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291264" cy="850106"/>
          </a:xfrm>
        </p:spPr>
        <p:txBody>
          <a:bodyPr>
            <a:normAutofit/>
          </a:bodyPr>
          <a:lstStyle/>
          <a:p>
            <a:r>
              <a:rPr lang="en-GB" sz="3200" dirty="0" smtClean="0">
                <a:solidFill>
                  <a:srgbClr val="0070C0"/>
                </a:solidFill>
                <a:latin typeface="Arial" panose="020B0604020202020204" pitchFamily="34" charset="0"/>
                <a:cs typeface="Arial" panose="020B0604020202020204" pitchFamily="34" charset="0"/>
              </a:rPr>
              <a:t>Making active nonviolence our way of life</a:t>
            </a:r>
            <a:endParaRPr lang="en-GB" sz="3200" dirty="0">
              <a:solidFill>
                <a:srgbClr val="0070C0"/>
              </a:solidFill>
              <a:latin typeface="Arial" panose="020B0604020202020204" pitchFamily="34" charset="0"/>
              <a:cs typeface="Arial" panose="020B0604020202020204" pitchFamily="34" charset="0"/>
            </a:endParaRPr>
          </a:p>
        </p:txBody>
      </p:sp>
      <p:pic>
        <p:nvPicPr>
          <p:cNvPr id="1026" name="Picture 2" descr="https://lh4.googleusercontent.com/0KooHrKBxlz2tXFpuWNY0DyyRBQgSUkStl6ILHxiSj52dp5DqQTJDt6XeIT9OsjHPQtDJPYb_tIEySf5vUqlJTX_Dio7A5qAURnCO0DRDhZ7qGVLqAjb1C9nXssYLBHXfl5whkLdfXs"/>
          <p:cNvPicPr>
            <a:picLocks noChangeAspect="1" noChangeArrowheads="1"/>
          </p:cNvPicPr>
          <p:nvPr/>
        </p:nvPicPr>
        <p:blipFill rotWithShape="1">
          <a:blip r:embed="rId2">
            <a:extLst>
              <a:ext uri="{28A0092B-C50C-407E-A947-70E740481C1C}">
                <a14:useLocalDpi xmlns:a14="http://schemas.microsoft.com/office/drawing/2010/main" val="0"/>
              </a:ext>
            </a:extLst>
          </a:blip>
          <a:srcRect l="6002" t="3760" r="3862" b="7813"/>
          <a:stretch/>
        </p:blipFill>
        <p:spPr bwMode="auto">
          <a:xfrm>
            <a:off x="438410" y="1791222"/>
            <a:ext cx="4334005" cy="3820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292080" y="1556792"/>
            <a:ext cx="3600400" cy="4401205"/>
          </a:xfrm>
          <a:prstGeom prst="rect">
            <a:avLst/>
          </a:prstGeom>
          <a:noFill/>
        </p:spPr>
        <p:txBody>
          <a:bodyPr wrap="square" rtlCol="0">
            <a:spAutoFit/>
          </a:bodyPr>
          <a:lstStyle/>
          <a:p>
            <a:r>
              <a:rPr lang="en-GB" sz="1600" dirty="0" smtClean="0">
                <a:solidFill>
                  <a:srgbClr val="0070C0"/>
                </a:solidFill>
                <a:latin typeface="Arial" panose="020B0604020202020204" pitchFamily="34" charset="0"/>
                <a:cs typeface="Arial" panose="020B0604020202020204" pitchFamily="34" charset="0"/>
              </a:rPr>
              <a:t>5 session discussion/reflection resource for groups</a:t>
            </a:r>
            <a:r>
              <a:rPr lang="en-GB" sz="1600" b="1" dirty="0" smtClean="0">
                <a:solidFill>
                  <a:srgbClr val="0070C0"/>
                </a:solidFill>
                <a:latin typeface="Arial" panose="020B0604020202020204" pitchFamily="34" charset="0"/>
                <a:cs typeface="Arial" panose="020B0604020202020204" pitchFamily="34" charset="0"/>
              </a:rPr>
              <a:t/>
            </a:r>
            <a:br>
              <a:rPr lang="en-GB" sz="1600" b="1" dirty="0" smtClean="0">
                <a:solidFill>
                  <a:srgbClr val="0070C0"/>
                </a:solidFill>
                <a:latin typeface="Arial" panose="020B0604020202020204" pitchFamily="34" charset="0"/>
                <a:cs typeface="Arial" panose="020B0604020202020204" pitchFamily="34" charset="0"/>
              </a:rPr>
            </a:br>
            <a:endParaRPr lang="en-GB" sz="1600" b="1" dirty="0" smtClean="0">
              <a:solidFill>
                <a:srgbClr val="0070C0"/>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Cultivating </a:t>
            </a:r>
            <a:r>
              <a:rPr lang="en-GB" sz="1600" dirty="0" smtClean="0">
                <a:solidFill>
                  <a:prstClr val="black"/>
                </a:solidFill>
                <a:latin typeface="Arial" panose="020B0604020202020204" pitchFamily="34" charset="0"/>
                <a:cs typeface="Arial" panose="020B0604020202020204" pitchFamily="34" charset="0"/>
              </a:rPr>
              <a:t>Nonviolence</a:t>
            </a:r>
            <a:br>
              <a:rPr lang="en-GB" sz="1600" dirty="0" smtClean="0">
                <a:solidFill>
                  <a:prstClr val="black"/>
                </a:solidFill>
                <a:latin typeface="Arial" panose="020B0604020202020204" pitchFamily="34" charset="0"/>
                <a:cs typeface="Arial" panose="020B0604020202020204" pitchFamily="34" charset="0"/>
              </a:rPr>
            </a:br>
            <a:r>
              <a:rPr lang="en-GB" sz="1600" dirty="0" smtClean="0">
                <a:solidFill>
                  <a:prstClr val="black"/>
                </a:solidFill>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GB" sz="1600" dirty="0" smtClean="0">
                <a:latin typeface="Arial" panose="020B0604020202020204" pitchFamily="34" charset="0"/>
                <a:cs typeface="Arial" panose="020B0604020202020204" pitchFamily="34" charset="0"/>
              </a:rPr>
              <a:t>Seeing </a:t>
            </a:r>
            <a:r>
              <a:rPr lang="en-GB" sz="1600" dirty="0">
                <a:latin typeface="Arial" panose="020B0604020202020204" pitchFamily="34" charset="0"/>
                <a:cs typeface="Arial" panose="020B0604020202020204" pitchFamily="34" charset="0"/>
              </a:rPr>
              <a:t>Violence in our World Today </a:t>
            </a:r>
            <a:r>
              <a:rPr lang="en-GB" sz="1600" dirty="0" smtClean="0">
                <a:latin typeface="Arial" panose="020B0604020202020204" pitchFamily="34" charset="0"/>
                <a:cs typeface="Arial" panose="020B0604020202020204" pitchFamily="34" charset="0"/>
              </a:rPr>
              <a:t/>
            </a:r>
            <a:br>
              <a:rPr lang="en-GB" sz="1600" dirty="0" smtClean="0">
                <a:latin typeface="Arial" panose="020B0604020202020204" pitchFamily="34" charset="0"/>
                <a:cs typeface="Arial" panose="020B0604020202020204" pitchFamily="34" charset="0"/>
              </a:rPr>
            </a:br>
            <a:endParaRPr lang="en-GB" sz="1600" dirty="0" smtClean="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latin typeface="Arial" panose="020B0604020202020204" pitchFamily="34" charset="0"/>
                <a:cs typeface="Arial" panose="020B0604020202020204" pitchFamily="34" charset="0"/>
              </a:rPr>
              <a:t>Discerning </a:t>
            </a:r>
            <a:r>
              <a:rPr lang="en-GB" sz="1600" dirty="0">
                <a:latin typeface="Arial" panose="020B0604020202020204" pitchFamily="34" charset="0"/>
                <a:cs typeface="Arial" panose="020B0604020202020204" pitchFamily="34" charset="0"/>
              </a:rPr>
              <a:t>and Judging </a:t>
            </a:r>
            <a:r>
              <a:rPr lang="en-GB" sz="1600" dirty="0" smtClean="0">
                <a:latin typeface="Arial" panose="020B0604020202020204" pitchFamily="34" charset="0"/>
                <a:cs typeface="Arial" panose="020B0604020202020204" pitchFamily="34" charset="0"/>
              </a:rPr>
              <a:t> </a:t>
            </a:r>
            <a:r>
              <a:rPr lang="en-GB" sz="1600" i="1" dirty="0" smtClean="0">
                <a:latin typeface="Arial" panose="020B0604020202020204" pitchFamily="34" charset="0"/>
                <a:cs typeface="Arial" panose="020B0604020202020204" pitchFamily="34" charset="0"/>
              </a:rPr>
              <a:t>based </a:t>
            </a:r>
            <a:r>
              <a:rPr lang="en-GB" sz="1600" i="1" dirty="0">
                <a:latin typeface="Arial" panose="020B0604020202020204" pitchFamily="34" charset="0"/>
                <a:cs typeface="Arial" panose="020B0604020202020204" pitchFamily="34" charset="0"/>
              </a:rPr>
              <a:t>on the Good News of Jesus </a:t>
            </a:r>
            <a:r>
              <a:rPr lang="en-GB" sz="1600" i="1" dirty="0" smtClean="0">
                <a:latin typeface="Arial" panose="020B0604020202020204" pitchFamily="34" charset="0"/>
                <a:cs typeface="Arial" panose="020B0604020202020204" pitchFamily="34" charset="0"/>
              </a:rPr>
              <a:t/>
            </a:r>
            <a:br>
              <a:rPr lang="en-GB" sz="1600" i="1" dirty="0" smtClean="0">
                <a:latin typeface="Arial" panose="020B0604020202020204" pitchFamily="34" charset="0"/>
                <a:cs typeface="Arial" panose="020B0604020202020204" pitchFamily="34" charset="0"/>
              </a:rPr>
            </a:br>
            <a:endParaRPr lang="en-GB" sz="1600" i="1" dirty="0" smtClean="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srgbClr val="0070C0"/>
                </a:solidFill>
                <a:latin typeface="Arial" panose="020B0604020202020204" pitchFamily="34" charset="0"/>
                <a:cs typeface="Arial" panose="020B0604020202020204" pitchFamily="34" charset="0"/>
              </a:rPr>
              <a:t>Acting </a:t>
            </a:r>
            <a:r>
              <a:rPr lang="en-GB" sz="1600" dirty="0">
                <a:solidFill>
                  <a:srgbClr val="0070C0"/>
                </a:solidFill>
                <a:latin typeface="Arial" panose="020B0604020202020204" pitchFamily="34" charset="0"/>
                <a:cs typeface="Arial" panose="020B0604020202020204" pitchFamily="34" charset="0"/>
              </a:rPr>
              <a:t>with a force more powerful than violence </a:t>
            </a:r>
            <a:r>
              <a:rPr lang="en-GB" sz="1600" dirty="0" smtClean="0">
                <a:solidFill>
                  <a:srgbClr val="0070C0"/>
                </a:solidFill>
                <a:latin typeface="Arial" panose="020B0604020202020204" pitchFamily="34" charset="0"/>
                <a:cs typeface="Arial" panose="020B0604020202020204" pitchFamily="34" charset="0"/>
              </a:rPr>
              <a:t/>
            </a:r>
            <a:br>
              <a:rPr lang="en-GB" sz="1600" dirty="0" smtClean="0">
                <a:solidFill>
                  <a:srgbClr val="0070C0"/>
                </a:solidFill>
                <a:latin typeface="Arial" panose="020B0604020202020204" pitchFamily="34" charset="0"/>
                <a:cs typeface="Arial" panose="020B0604020202020204" pitchFamily="34" charset="0"/>
              </a:rPr>
            </a:br>
            <a:endParaRPr lang="en-GB" sz="1600" dirty="0" smtClean="0">
              <a:solidFill>
                <a:srgbClr val="0070C0"/>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Invitation </a:t>
            </a:r>
            <a:r>
              <a:rPr lang="en-GB" sz="1600" dirty="0">
                <a:solidFill>
                  <a:prstClr val="black"/>
                </a:solidFill>
                <a:latin typeface="Arial" panose="020B0604020202020204" pitchFamily="34" charset="0"/>
                <a:cs typeface="Arial" panose="020B0604020202020204" pitchFamily="34" charset="0"/>
              </a:rPr>
              <a:t>to take up “active nonviolence” </a:t>
            </a:r>
            <a:r>
              <a:rPr lang="en-GB" sz="1600" dirty="0" smtClean="0">
                <a:solidFill>
                  <a:prstClr val="black"/>
                </a:solidFill>
                <a:latin typeface="Arial" panose="020B0604020202020204" pitchFamily="34" charset="0"/>
                <a:cs typeface="Arial" panose="020B0604020202020204" pitchFamily="34" charset="0"/>
              </a:rPr>
              <a:t> </a:t>
            </a:r>
          </a:p>
          <a:p>
            <a:endParaRPr lang="en-GB"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795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772400" cy="778098"/>
          </a:xfrm>
        </p:spPr>
        <p:txBody>
          <a:bodyPr>
            <a:normAutofit/>
          </a:bodyPr>
          <a:lstStyle/>
          <a:p>
            <a:r>
              <a:rPr lang="en-GB" dirty="0" smtClean="0">
                <a:solidFill>
                  <a:srgbClr val="0070C0"/>
                </a:solidFill>
                <a:latin typeface="Calibri" panose="020F0502020204030204" pitchFamily="34" charset="0"/>
                <a:cs typeface="Calibri" panose="020F0502020204030204" pitchFamily="34" charset="0"/>
              </a:rPr>
              <a:t>Gathering prayer </a:t>
            </a:r>
            <a:endParaRPr lang="en-GB" dirty="0">
              <a:solidFill>
                <a:srgbClr val="0070C0"/>
              </a:solidFill>
              <a:latin typeface="Calibri" panose="020F0502020204030204" pitchFamily="34" charset="0"/>
              <a:cs typeface="Calibri" panose="020F0502020204030204" pitchFamily="34" charset="0"/>
            </a:endParaRPr>
          </a:p>
        </p:txBody>
      </p:sp>
      <p:sp>
        <p:nvSpPr>
          <p:cNvPr id="3" name="Content Placeholder 2"/>
          <p:cNvSpPr>
            <a:spLocks noGrp="1"/>
          </p:cNvSpPr>
          <p:nvPr>
            <p:ph sz="quarter" idx="1"/>
          </p:nvPr>
        </p:nvSpPr>
        <p:spPr>
          <a:xfrm>
            <a:off x="467544" y="1052736"/>
            <a:ext cx="8219256" cy="5328592"/>
          </a:xfrm>
        </p:spPr>
        <p:txBody>
          <a:bodyPr>
            <a:normAutofit fontScale="62500" lnSpcReduction="20000"/>
          </a:bodyPr>
          <a:lstStyle/>
          <a:p>
            <a:pPr marL="0" indent="0">
              <a:buNone/>
            </a:pPr>
            <a:r>
              <a:rPr lang="en-GB" dirty="0">
                <a:latin typeface="Calibri" panose="020F0502020204030204" pitchFamily="34" charset="0"/>
                <a:cs typeface="Calibri" panose="020F0502020204030204" pitchFamily="34" charset="0"/>
              </a:rPr>
              <a:t>Spirit of God, we long to mend the broken circle. We long to heal the fractures in the world around us and within our souls.</a:t>
            </a:r>
          </a:p>
          <a:p>
            <a:pPr marL="0" indent="0">
              <a:buNone/>
            </a:pPr>
            <a:r>
              <a:rPr lang="en-GB" dirty="0">
                <a:latin typeface="Calibri" panose="020F0502020204030204" pitchFamily="34" charset="0"/>
                <a:cs typeface="Calibri" panose="020F0502020204030204" pitchFamily="34" charset="0"/>
              </a:rPr>
              <a:t>To learn from one another the ways of living fully alive.</a:t>
            </a:r>
          </a:p>
          <a:p>
            <a:pPr marL="0" indent="0">
              <a:buNone/>
            </a:pPr>
            <a:r>
              <a:rPr lang="en-GB" dirty="0">
                <a:latin typeface="Calibri" panose="020F0502020204030204" pitchFamily="34" charset="0"/>
                <a:cs typeface="Calibri" panose="020F0502020204030204" pitchFamily="34" charset="0"/>
              </a:rPr>
              <a:t>To transform those parts of ourselves and our world that block our making contact with our deepest reality and with the deepest, richest and most sacred dimensions of all other beings.</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a:t>
            </a:r>
            <a:r>
              <a:rPr lang="en-GB" dirty="0">
                <a:latin typeface="Calibri" panose="020F0502020204030204" pitchFamily="34" charset="0"/>
                <a:cs typeface="Calibri" panose="020F0502020204030204" pitchFamily="34" charset="0"/>
              </a:rPr>
              <a:t> </a:t>
            </a:r>
          </a:p>
          <a:p>
            <a:pPr marL="0" indent="0">
              <a:buNone/>
            </a:pP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Spirit </a:t>
            </a:r>
            <a:r>
              <a:rPr lang="en-GB" dirty="0">
                <a:latin typeface="Calibri" panose="020F0502020204030204" pitchFamily="34" charset="0"/>
                <a:cs typeface="Calibri" panose="020F0502020204030204" pitchFamily="34" charset="0"/>
              </a:rPr>
              <a:t>of God, we long to see reality.</a:t>
            </a:r>
          </a:p>
          <a:p>
            <a:pPr marL="0" indent="0">
              <a:buNone/>
            </a:pPr>
            <a:r>
              <a:rPr lang="en-GB" dirty="0">
                <a:latin typeface="Calibri" panose="020F0502020204030204" pitchFamily="34" charset="0"/>
                <a:cs typeface="Calibri" panose="020F0502020204030204" pitchFamily="34" charset="0"/>
              </a:rPr>
              <a:t>To contact our deepest yearning for a world pulsing with </a:t>
            </a:r>
            <a:r>
              <a:rPr lang="en-GB" dirty="0" smtClean="0">
                <a:latin typeface="Calibri" panose="020F0502020204030204" pitchFamily="34" charset="0"/>
                <a:cs typeface="Calibri" panose="020F0502020204030204" pitchFamily="34" charset="0"/>
              </a:rPr>
              <a:t>justice and </a:t>
            </a:r>
            <a:r>
              <a:rPr lang="en-GB" dirty="0">
                <a:latin typeface="Calibri" panose="020F0502020204030204" pitchFamily="34" charset="0"/>
                <a:cs typeface="Calibri" panose="020F0502020204030204" pitchFamily="34" charset="0"/>
              </a:rPr>
              <a:t>truth.</a:t>
            </a:r>
          </a:p>
          <a:p>
            <a:pPr marL="0" indent="0">
              <a:buNone/>
            </a:pPr>
            <a:r>
              <a:rPr lang="en-GB" dirty="0">
                <a:latin typeface="Calibri" panose="020F0502020204030204" pitchFamily="34" charset="0"/>
                <a:cs typeface="Calibri" panose="020F0502020204030204" pitchFamily="34" charset="0"/>
              </a:rPr>
              <a:t>To dream of a society where we all sit down at the Great Feast,</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where every person eats until they are full.</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 </a:t>
            </a:r>
            <a:endParaRPr lang="en-GB" dirty="0">
              <a:latin typeface="Calibri" panose="020F0502020204030204" pitchFamily="34" charset="0"/>
              <a:cs typeface="Calibri" panose="020F0502020204030204" pitchFamily="34" charset="0"/>
            </a:endParaRPr>
          </a:p>
          <a:p>
            <a:pPr marL="0" indent="0">
              <a:buNone/>
            </a:pPr>
            <a:r>
              <a:rPr lang="en-GB" b="1" dirty="0">
                <a:latin typeface="Calibri" panose="020F0502020204030204" pitchFamily="34" charset="0"/>
                <a:cs typeface="Calibri" panose="020F0502020204030204" pitchFamily="34" charset="0"/>
              </a:rPr>
              <a:t> </a:t>
            </a:r>
            <a:endParaRPr lang="en-GB"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Spirit of God, we long to discover anew the courage deep within us.</a:t>
            </a:r>
          </a:p>
          <a:p>
            <a:pPr marL="0" indent="0">
              <a:buNone/>
            </a:pPr>
            <a:r>
              <a:rPr lang="en-GB" dirty="0">
                <a:latin typeface="Calibri" panose="020F0502020204030204" pitchFamily="34" charset="0"/>
                <a:cs typeface="Calibri" panose="020F0502020204030204" pitchFamily="34" charset="0"/>
              </a:rPr>
              <a:t>To see and to listen.  To discover our true selves.</a:t>
            </a:r>
          </a:p>
          <a:p>
            <a:pPr marL="0" indent="0">
              <a:buNone/>
            </a:pPr>
            <a:r>
              <a:rPr lang="en-GB" dirty="0">
                <a:latin typeface="Calibri" panose="020F0502020204030204" pitchFamily="34" charset="0"/>
                <a:cs typeface="Calibri" panose="020F0502020204030204" pitchFamily="34" charset="0"/>
              </a:rPr>
              <a:t>To take steps to stop the cycle of violence in our homes, in our work-places, in our neighbourhoods, in our country and in our entire world.</a:t>
            </a:r>
          </a:p>
          <a:p>
            <a:pPr marL="0" indent="0">
              <a:buNone/>
            </a:pPr>
            <a:endParaRPr lang="en-GB" dirty="0"/>
          </a:p>
        </p:txBody>
      </p:sp>
    </p:spTree>
    <p:extLst>
      <p:ext uri="{BB962C8B-B14F-4D97-AF65-F5344CB8AC3E}">
        <p14:creationId xmlns:p14="http://schemas.microsoft.com/office/powerpoint/2010/main" val="4125500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772400" cy="72008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Reading for today – Session 4</a:t>
            </a:r>
            <a:endParaRPr lang="en-GB" dirty="0">
              <a:solidFill>
                <a:srgbClr val="0070C0"/>
              </a:solidFill>
              <a:latin typeface="Calibri" panose="020F0502020204030204" pitchFamily="34" charset="0"/>
              <a:cs typeface="Calibri" panose="020F0502020204030204" pitchFamily="34" charset="0"/>
            </a:endParaRPr>
          </a:p>
        </p:txBody>
      </p:sp>
      <p:sp>
        <p:nvSpPr>
          <p:cNvPr id="5" name="TextBox 4"/>
          <p:cNvSpPr txBox="1"/>
          <p:nvPr/>
        </p:nvSpPr>
        <p:spPr>
          <a:xfrm>
            <a:off x="251520" y="980728"/>
            <a:ext cx="8784976" cy="5909310"/>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4. Nonviolence is sometimes taken to mean surrender, lack of involvement and passivity, but this is not the case. When Mother Teresa received the Nobel Peace Prize in 1979, she clearly stated her own message of active nonviolence: “We in our family don’t need bombs and guns, to destroy to bring peace – just get together, love one another… And we will be able to overcome all the evil that is in the world”.</a:t>
            </a:r>
            <a:r>
              <a:rPr lang="en-GB" u="sng" dirty="0">
                <a:latin typeface="Calibri" panose="020F0502020204030204" pitchFamily="34" charset="0"/>
                <a:cs typeface="Calibri" panose="020F0502020204030204" pitchFamily="34" charset="0"/>
                <a:hlinkClick r:id="rId2"/>
              </a:rPr>
              <a:t>[7]</a:t>
            </a:r>
            <a:r>
              <a:rPr lang="en-GB" dirty="0">
                <a:latin typeface="Calibri" panose="020F0502020204030204" pitchFamily="34" charset="0"/>
                <a:cs typeface="Calibri" panose="020F0502020204030204" pitchFamily="34" charset="0"/>
              </a:rPr>
              <a:t> For the force of arms is deceptive. “While weapons traffickers do their work, there are poor peacemakers who give their lives to help one person, then another and another and another”; for such peacemakers, Mother Teresa is “a symbol, an icon of our times”.</a:t>
            </a:r>
            <a:r>
              <a:rPr lang="en-GB" u="sng" dirty="0">
                <a:latin typeface="Calibri" panose="020F0502020204030204" pitchFamily="34" charset="0"/>
                <a:cs typeface="Calibri" panose="020F0502020204030204" pitchFamily="34" charset="0"/>
                <a:hlinkClick r:id="rId3"/>
              </a:rPr>
              <a:t>[8]</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WDP 2017, 4</a:t>
            </a:r>
            <a:r>
              <a:rPr lang="en-GB" dirty="0" smtClean="0">
                <a:latin typeface="Calibri" panose="020F0502020204030204" pitchFamily="34" charset="0"/>
                <a:cs typeface="Calibri" panose="020F0502020204030204" pitchFamily="34" charset="0"/>
              </a:rPr>
              <a:t>)</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The decisive and consistent practice of nonviolence has produced impressive results. The achievements of Mahatma Gandhi and Khan Abdul </a:t>
            </a:r>
            <a:r>
              <a:rPr lang="en-GB" dirty="0" err="1">
                <a:latin typeface="Calibri" panose="020F0502020204030204" pitchFamily="34" charset="0"/>
                <a:cs typeface="Calibri" panose="020F0502020204030204" pitchFamily="34" charset="0"/>
              </a:rPr>
              <a:t>Ghaffar</a:t>
            </a:r>
            <a:r>
              <a:rPr lang="en-GB" dirty="0">
                <a:latin typeface="Calibri" panose="020F0502020204030204" pitchFamily="34" charset="0"/>
                <a:cs typeface="Calibri" panose="020F0502020204030204" pitchFamily="34" charset="0"/>
              </a:rPr>
              <a:t> </a:t>
            </a:r>
            <a:r>
              <a:rPr lang="en-GB" dirty="0" smtClean="0">
                <a:latin typeface="Calibri" panose="020F0502020204030204" pitchFamily="34" charset="0"/>
                <a:cs typeface="Calibri" panose="020F0502020204030204" pitchFamily="34" charset="0"/>
              </a:rPr>
              <a:t>Khan</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in </a:t>
            </a:r>
            <a:r>
              <a:rPr lang="en-GB" dirty="0">
                <a:latin typeface="Calibri" panose="020F0502020204030204" pitchFamily="34" charset="0"/>
                <a:cs typeface="Calibri" panose="020F0502020204030204" pitchFamily="34" charset="0"/>
              </a:rPr>
              <a:t>the liberation of India, and of Dr Martin Luther King Jr in combating racial discrimination will never be forgotten.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endParaRPr lang="en-GB" dirty="0" smtClean="0">
              <a:latin typeface="Calibri" panose="020F0502020204030204" pitchFamily="34" charset="0"/>
              <a:cs typeface="Calibri" panose="020F0502020204030204" pitchFamily="34" charset="0"/>
            </a:endParaRPr>
          </a:p>
          <a:p>
            <a:r>
              <a:rPr lang="en-GB" dirty="0" smtClean="0">
                <a:latin typeface="Calibri" panose="020F0502020204030204" pitchFamily="34" charset="0"/>
                <a:cs typeface="Calibri" panose="020F0502020204030204" pitchFamily="34" charset="0"/>
              </a:rPr>
              <a:t>Women </a:t>
            </a:r>
            <a:r>
              <a:rPr lang="en-GB" dirty="0">
                <a:latin typeface="Calibri" panose="020F0502020204030204" pitchFamily="34" charset="0"/>
                <a:cs typeface="Calibri" panose="020F0502020204030204" pitchFamily="34" charset="0"/>
              </a:rPr>
              <a:t>in particular are often leaders of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nonviolence</a:t>
            </a:r>
            <a:r>
              <a:rPr lang="en-GB" dirty="0">
                <a:latin typeface="Calibri" panose="020F0502020204030204" pitchFamily="34" charset="0"/>
                <a:cs typeface="Calibri" panose="020F0502020204030204" pitchFamily="34" charset="0"/>
              </a:rPr>
              <a:t>, as for example, was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err="1" smtClean="0">
                <a:latin typeface="Calibri" panose="020F0502020204030204" pitchFamily="34" charset="0"/>
                <a:cs typeface="Calibri" panose="020F0502020204030204" pitchFamily="34" charset="0"/>
              </a:rPr>
              <a:t>Leymah</a:t>
            </a:r>
            <a:r>
              <a:rPr lang="en-GB" dirty="0" smtClean="0">
                <a:latin typeface="Calibri" panose="020F0502020204030204" pitchFamily="34" charset="0"/>
                <a:cs typeface="Calibri" panose="020F0502020204030204" pitchFamily="34" charset="0"/>
              </a:rPr>
              <a:t> </a:t>
            </a:r>
            <a:r>
              <a:rPr lang="en-GB" dirty="0" err="1">
                <a:latin typeface="Calibri" panose="020F0502020204030204" pitchFamily="34" charset="0"/>
                <a:cs typeface="Calibri" panose="020F0502020204030204" pitchFamily="34" charset="0"/>
              </a:rPr>
              <a:t>Gbowee</a:t>
            </a:r>
            <a:r>
              <a:rPr lang="en-GB" dirty="0">
                <a:latin typeface="Calibri" panose="020F0502020204030204" pitchFamily="34" charset="0"/>
                <a:cs typeface="Calibri" panose="020F0502020204030204" pitchFamily="34" charset="0"/>
              </a:rPr>
              <a:t> and the thousands of Liberian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women</a:t>
            </a:r>
            <a:r>
              <a:rPr lang="en-GB" dirty="0">
                <a:latin typeface="Calibri" panose="020F0502020204030204" pitchFamily="34" charset="0"/>
                <a:cs typeface="Calibri" panose="020F0502020204030204" pitchFamily="34" charset="0"/>
              </a:rPr>
              <a:t>, who organized pray-ins and nonviolent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protest </a:t>
            </a:r>
            <a:r>
              <a:rPr lang="en-GB" dirty="0">
                <a:latin typeface="Calibri" panose="020F0502020204030204" pitchFamily="34" charset="0"/>
                <a:cs typeface="Calibri" panose="020F0502020204030204" pitchFamily="34" charset="0"/>
              </a:rPr>
              <a:t>that resulted in high-level peace talks </a:t>
            </a:r>
            <a:r>
              <a:rPr lang="en-GB" dirty="0" smtClean="0">
                <a:latin typeface="Calibri" panose="020F0502020204030204" pitchFamily="34" charset="0"/>
                <a:cs typeface="Calibri" panose="020F0502020204030204" pitchFamily="34" charset="0"/>
              </a:rPr>
              <a:t>to</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end the second civil war in Liberia.</a:t>
            </a:r>
          </a:p>
          <a:p>
            <a:endParaRPr lang="en-GB"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4404905"/>
            <a:ext cx="3676650"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6966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11560" y="476672"/>
            <a:ext cx="7772400" cy="4572000"/>
          </a:xfrm>
        </p:spPr>
        <p:txBody>
          <a:bodyPr>
            <a:noAutofit/>
          </a:bodyPr>
          <a:lstStyle/>
          <a:p>
            <a:pPr marL="0" indent="0">
              <a:buNone/>
            </a:pPr>
            <a:r>
              <a:rPr lang="en-GB" sz="1700" dirty="0" smtClean="0">
                <a:latin typeface="Calibri" panose="020F0502020204030204" pitchFamily="34" charset="0"/>
                <a:cs typeface="Calibri" panose="020F0502020204030204" pitchFamily="34" charset="0"/>
              </a:rPr>
              <a:t>Nor can we forget the eventful decade that ended with the fall of Communist regimes in Europe. The Christian communities made their own contribution by their insistent prayer and courageous action. Particularly influential were the ministry and teaching of Saint John Paul II. Reflecting on the events of 1989 in his 1991 Encyclical </a:t>
            </a:r>
            <a:r>
              <a:rPr lang="en-GB" sz="1700" i="1" dirty="0" err="1" smtClean="0">
                <a:latin typeface="Calibri" panose="020F0502020204030204" pitchFamily="34" charset="0"/>
                <a:cs typeface="Calibri" panose="020F0502020204030204" pitchFamily="34" charset="0"/>
              </a:rPr>
              <a:t>Centesimus</a:t>
            </a:r>
            <a:r>
              <a:rPr lang="en-GB" sz="1700" i="1" dirty="0" smtClean="0">
                <a:latin typeface="Calibri" panose="020F0502020204030204" pitchFamily="34" charset="0"/>
                <a:cs typeface="Calibri" panose="020F0502020204030204" pitchFamily="34" charset="0"/>
              </a:rPr>
              <a:t> </a:t>
            </a:r>
            <a:r>
              <a:rPr lang="en-GB" sz="1700" i="1" dirty="0" err="1" smtClean="0">
                <a:latin typeface="Calibri" panose="020F0502020204030204" pitchFamily="34" charset="0"/>
                <a:cs typeface="Calibri" panose="020F0502020204030204" pitchFamily="34" charset="0"/>
              </a:rPr>
              <a:t>Annus</a:t>
            </a:r>
            <a:r>
              <a:rPr lang="en-GB" sz="1700" dirty="0" smtClean="0">
                <a:latin typeface="Calibri" panose="020F0502020204030204" pitchFamily="34" charset="0"/>
                <a:cs typeface="Calibri" panose="020F0502020204030204" pitchFamily="34" charset="0"/>
              </a:rPr>
              <a:t>, my predecessor highlighted the fact that momentous change in the lives of people, nations and states had come about “by means of peaceful protest, using only the weapons of truth and justice”.</a:t>
            </a:r>
            <a:r>
              <a:rPr lang="en-GB" sz="1700" u="sng" dirty="0" smtClean="0">
                <a:latin typeface="Calibri" panose="020F0502020204030204" pitchFamily="34" charset="0"/>
                <a:cs typeface="Calibri" panose="020F0502020204030204" pitchFamily="34" charset="0"/>
                <a:hlinkClick r:id="rId2"/>
              </a:rPr>
              <a:t>[10]</a:t>
            </a:r>
            <a:r>
              <a:rPr lang="en-GB" sz="1700" dirty="0" smtClean="0">
                <a:latin typeface="Calibri" panose="020F0502020204030204" pitchFamily="34" charset="0"/>
                <a:cs typeface="Calibri" panose="020F0502020204030204" pitchFamily="34" charset="0"/>
              </a:rPr>
              <a:t> This peaceful political transition was made possible in part “by the non-violent commitment of people who, while always refusing to yield to the force of power, succeeded time after time in finding effective ways of bearing witness to the truth”. Pope John Paul went on to say: “May people learn to fight for justice without violence, renouncing class struggle in their internal disputes and war in international ones”.</a:t>
            </a:r>
            <a:r>
              <a:rPr lang="en-GB" sz="1700" u="sng" dirty="0" smtClean="0">
                <a:latin typeface="Calibri" panose="020F0502020204030204" pitchFamily="34" charset="0"/>
                <a:cs typeface="Calibri" panose="020F0502020204030204" pitchFamily="34" charset="0"/>
                <a:hlinkClick r:id="rId3"/>
              </a:rPr>
              <a:t>[11]</a:t>
            </a:r>
            <a:endParaRPr lang="en-GB" sz="1700" u="sng" dirty="0" smtClean="0">
              <a:latin typeface="Calibri" panose="020F0502020204030204" pitchFamily="34" charset="0"/>
              <a:cs typeface="Calibri" panose="020F0502020204030204" pitchFamily="34" charset="0"/>
            </a:endParaRPr>
          </a:p>
          <a:p>
            <a:pPr marL="0" indent="0">
              <a:buNone/>
            </a:pPr>
            <a:r>
              <a:rPr lang="en-GB" sz="1700" dirty="0" smtClean="0">
                <a:latin typeface="Calibri" panose="020F0502020204030204" pitchFamily="34" charset="0"/>
                <a:cs typeface="Calibri" panose="020F0502020204030204" pitchFamily="34" charset="0"/>
              </a:rPr>
              <a:t>The Church has been involved in nonviolent peacebuilding strategies in many countries, engaging even the most violent parties in efforts to build a just and lasting peace.</a:t>
            </a:r>
          </a:p>
          <a:p>
            <a:pPr marL="0" indent="0">
              <a:buNone/>
            </a:pPr>
            <a:r>
              <a:rPr lang="en-GB" sz="1700" dirty="0" smtClean="0">
                <a:latin typeface="Calibri" panose="020F0502020204030204" pitchFamily="34" charset="0"/>
                <a:cs typeface="Calibri" panose="020F0502020204030204" pitchFamily="34" charset="0"/>
              </a:rPr>
              <a:t>Such efforts on behalf of the victims of injustice and violence are not the legacy of the Catholic Church alone, but are typical of many religious traditions, for which “compassion and nonviolence are essential elements pointing to the way of life”.</a:t>
            </a:r>
            <a:r>
              <a:rPr lang="en-GB" sz="1700" u="sng" dirty="0" smtClean="0">
                <a:latin typeface="Calibri" panose="020F0502020204030204" pitchFamily="34" charset="0"/>
                <a:cs typeface="Calibri" panose="020F0502020204030204" pitchFamily="34" charset="0"/>
                <a:hlinkClick r:id="rId4"/>
              </a:rPr>
              <a:t>[12]</a:t>
            </a:r>
            <a:r>
              <a:rPr lang="en-GB" sz="1700" dirty="0" smtClean="0">
                <a:latin typeface="Calibri" panose="020F0502020204030204" pitchFamily="34" charset="0"/>
                <a:cs typeface="Calibri" panose="020F0502020204030204" pitchFamily="34" charset="0"/>
              </a:rPr>
              <a:t> I emphatically reaffirm that “no religion is terrorist”.</a:t>
            </a:r>
            <a:r>
              <a:rPr lang="en-GB" sz="1700" u="sng" dirty="0" smtClean="0">
                <a:latin typeface="Calibri" panose="020F0502020204030204" pitchFamily="34" charset="0"/>
                <a:cs typeface="Calibri" panose="020F0502020204030204" pitchFamily="34" charset="0"/>
                <a:hlinkClick r:id="rId5"/>
              </a:rPr>
              <a:t>[13]</a:t>
            </a:r>
            <a:r>
              <a:rPr lang="en-GB" sz="1700" dirty="0" smtClean="0">
                <a:latin typeface="Calibri" panose="020F0502020204030204" pitchFamily="34" charset="0"/>
                <a:cs typeface="Calibri" panose="020F0502020204030204" pitchFamily="34" charset="0"/>
              </a:rPr>
              <a:t> Violence profanes the name of God.</a:t>
            </a:r>
            <a:r>
              <a:rPr lang="en-GB" sz="1700" u="sng" dirty="0" smtClean="0">
                <a:latin typeface="Calibri" panose="020F0502020204030204" pitchFamily="34" charset="0"/>
                <a:cs typeface="Calibri" panose="020F0502020204030204" pitchFamily="34" charset="0"/>
                <a:hlinkClick r:id="rId6"/>
              </a:rPr>
              <a:t>[14]</a:t>
            </a:r>
            <a:r>
              <a:rPr lang="en-GB" sz="1700" dirty="0" smtClean="0">
                <a:latin typeface="Calibri" panose="020F0502020204030204" pitchFamily="34" charset="0"/>
                <a:cs typeface="Calibri" panose="020F0502020204030204" pitchFamily="34" charset="0"/>
              </a:rPr>
              <a:t> Let us never tire of repeating: “The name of God cannot be used to justify violence. Peace alone is holy. Peace alone is holy, not war!”</a:t>
            </a:r>
            <a:r>
              <a:rPr lang="en-GB" sz="1700" u="sng" dirty="0" smtClean="0">
                <a:latin typeface="Calibri" panose="020F0502020204030204" pitchFamily="34" charset="0"/>
                <a:cs typeface="Calibri" panose="020F0502020204030204" pitchFamily="34" charset="0"/>
                <a:hlinkClick r:id="rId7"/>
              </a:rPr>
              <a:t>[15]</a:t>
            </a:r>
            <a:r>
              <a:rPr lang="en-GB" sz="1700" u="sng" dirty="0" smtClean="0">
                <a:latin typeface="Calibri" panose="020F0502020204030204" pitchFamily="34" charset="0"/>
                <a:cs typeface="Calibri" panose="020F0502020204030204" pitchFamily="34" charset="0"/>
              </a:rPr>
              <a:t> </a:t>
            </a:r>
            <a:r>
              <a:rPr lang="en-GB" sz="1700" dirty="0" smtClean="0">
                <a:latin typeface="Calibri" panose="020F0502020204030204" pitchFamily="34" charset="0"/>
                <a:cs typeface="Calibri" panose="020F0502020204030204" pitchFamily="34" charset="0"/>
              </a:rPr>
              <a:t>(</a:t>
            </a:r>
            <a:r>
              <a:rPr lang="en-GB" sz="1700" i="1" dirty="0" smtClean="0">
                <a:latin typeface="Calibri" panose="020F0502020204030204" pitchFamily="34" charset="0"/>
                <a:cs typeface="Calibri" panose="020F0502020204030204" pitchFamily="34" charset="0"/>
              </a:rPr>
              <a:t>WDP 2017, 4</a:t>
            </a:r>
            <a:r>
              <a:rPr lang="en-GB" sz="1700" dirty="0" smtClean="0">
                <a:latin typeface="Calibri" panose="020F0502020204030204" pitchFamily="34" charset="0"/>
                <a:cs typeface="Calibri" panose="020F0502020204030204" pitchFamily="34" charset="0"/>
              </a:rPr>
              <a:t>)</a:t>
            </a:r>
          </a:p>
          <a:p>
            <a:pPr marL="0" indent="0">
              <a:buNone/>
            </a:pPr>
            <a:endParaRPr lang="en-GB" sz="1800" dirty="0"/>
          </a:p>
        </p:txBody>
      </p:sp>
    </p:spTree>
    <p:extLst>
      <p:ext uri="{BB962C8B-B14F-4D97-AF65-F5344CB8AC3E}">
        <p14:creationId xmlns:p14="http://schemas.microsoft.com/office/powerpoint/2010/main" val="374468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solidFill>
                  <a:schemeClr val="accent1"/>
                </a:solidFill>
                <a:latin typeface="Calibri" panose="020F0502020204030204" pitchFamily="34" charset="0"/>
                <a:cs typeface="Calibri" panose="020F0502020204030204" pitchFamily="34" charset="0"/>
              </a:rPr>
              <a:t>Discussion for today </a:t>
            </a:r>
            <a:endParaRPr lang="en-GB" dirty="0">
              <a:solidFill>
                <a:schemeClr val="accent1"/>
              </a:solidFill>
              <a:latin typeface="Calibri" panose="020F0502020204030204" pitchFamily="34" charset="0"/>
              <a:cs typeface="Calibri" panose="020F0502020204030204" pitchFamily="34" charset="0"/>
            </a:endParaRPr>
          </a:p>
        </p:txBody>
      </p:sp>
      <p:sp>
        <p:nvSpPr>
          <p:cNvPr id="5" name="Content Placeholder 4"/>
          <p:cNvSpPr>
            <a:spLocks noGrp="1"/>
          </p:cNvSpPr>
          <p:nvPr>
            <p:ph sz="quarter" idx="1"/>
          </p:nvPr>
        </p:nvSpPr>
        <p:spPr>
          <a:xfrm>
            <a:off x="899592" y="1484784"/>
            <a:ext cx="7618040" cy="4246984"/>
          </a:xfrm>
        </p:spPr>
        <p:txBody>
          <a:bodyPr>
            <a:normAutofit lnSpcReduction="10000"/>
          </a:bodyPr>
          <a:lstStyle/>
          <a:p>
            <a:pPr lvl="0"/>
            <a:r>
              <a:rPr lang="en-GB" dirty="0" smtClean="0">
                <a:latin typeface="Calibri" panose="020F0502020204030204" pitchFamily="34" charset="0"/>
                <a:cs typeface="Calibri" panose="020F0502020204030204" pitchFamily="34" charset="0"/>
              </a:rPr>
              <a:t>Can you think of a person or group  you know/have read about who has used nonviolence in the face of conflict or injustice? What approach did they take? </a:t>
            </a:r>
          </a:p>
          <a:p>
            <a:pPr lvl="0"/>
            <a:endParaRPr lang="en-GB" dirty="0">
              <a:latin typeface="Calibri" panose="020F0502020204030204" pitchFamily="34" charset="0"/>
              <a:cs typeface="Calibri" panose="020F0502020204030204" pitchFamily="34" charset="0"/>
            </a:endParaRPr>
          </a:p>
          <a:p>
            <a:r>
              <a:rPr lang="en-GB" dirty="0" smtClean="0">
                <a:latin typeface="Calibri" panose="020F0502020204030204" pitchFamily="34" charset="0"/>
                <a:cs typeface="Calibri" panose="020F0502020204030204" pitchFamily="34" charset="0"/>
              </a:rPr>
              <a:t>What opportunities might we have to share good news stories of nonviolence in schools, our churches, communities?  </a:t>
            </a:r>
          </a:p>
          <a:p>
            <a:endParaRPr lang="en-GB" dirty="0">
              <a:latin typeface="Calibri" panose="020F0502020204030204" pitchFamily="34" charset="0"/>
              <a:cs typeface="Calibri" panose="020F0502020204030204" pitchFamily="34" charset="0"/>
            </a:endParaRPr>
          </a:p>
          <a:p>
            <a:pPr marL="0" lvl="0" indent="0" algn="ctr">
              <a:buNone/>
            </a:pPr>
            <a:r>
              <a:rPr lang="en-GB" sz="2400" i="1" dirty="0">
                <a:latin typeface="Calibri" panose="020F0502020204030204" pitchFamily="34" charset="0"/>
                <a:cs typeface="Calibri" panose="020F0502020204030204" pitchFamily="34" charset="0"/>
              </a:rPr>
              <a:t>Be ready </a:t>
            </a:r>
            <a:r>
              <a:rPr lang="en-GB" sz="2400" i="1">
                <a:latin typeface="Calibri" panose="020F0502020204030204" pitchFamily="34" charset="0"/>
                <a:cs typeface="Calibri" panose="020F0502020204030204" pitchFamily="34" charset="0"/>
              </a:rPr>
              <a:t>to </a:t>
            </a:r>
            <a:r>
              <a:rPr lang="en-GB" sz="2400" i="1" smtClean="0">
                <a:latin typeface="Calibri" panose="020F0502020204030204" pitchFamily="34" charset="0"/>
                <a:cs typeface="Calibri" panose="020F0502020204030204" pitchFamily="34" charset="0"/>
              </a:rPr>
              <a:t>bring </a:t>
            </a:r>
            <a:r>
              <a:rPr lang="en-GB" sz="2400" i="1" dirty="0">
                <a:latin typeface="Calibri" panose="020F0502020204030204" pitchFamily="34" charset="0"/>
                <a:cs typeface="Calibri" panose="020F0502020204030204" pitchFamily="34" charset="0"/>
              </a:rPr>
              <a:t>some of your ‘learning’ back</a:t>
            </a:r>
            <a:br>
              <a:rPr lang="en-GB" sz="2400" i="1" dirty="0">
                <a:latin typeface="Calibri" panose="020F0502020204030204" pitchFamily="34" charset="0"/>
                <a:cs typeface="Calibri" panose="020F0502020204030204" pitchFamily="34" charset="0"/>
              </a:rPr>
            </a:br>
            <a:r>
              <a:rPr lang="en-GB" sz="2400" i="1" dirty="0">
                <a:latin typeface="Calibri" panose="020F0502020204030204" pitchFamily="34" charset="0"/>
                <a:cs typeface="Calibri" panose="020F0502020204030204" pitchFamily="34" charset="0"/>
              </a:rPr>
              <a:t>to the large group</a:t>
            </a:r>
          </a:p>
          <a:p>
            <a:pPr marL="0" indent="0" algn="ctr">
              <a:buNone/>
            </a:pPr>
            <a:endParaRPr lang="en-GB"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5786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700808"/>
            <a:ext cx="7772400" cy="114300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What did we learn?</a:t>
            </a:r>
            <a:br>
              <a:rPr lang="en-GB" dirty="0" smtClean="0">
                <a:solidFill>
                  <a:srgbClr val="0070C0"/>
                </a:solidFill>
                <a:latin typeface="Calibri" panose="020F0502020204030204" pitchFamily="34" charset="0"/>
                <a:cs typeface="Calibri" panose="020F0502020204030204" pitchFamily="34" charset="0"/>
              </a:rPr>
            </a:br>
            <a:r>
              <a:rPr lang="en-GB" dirty="0">
                <a:solidFill>
                  <a:schemeClr val="tx2">
                    <a:lumMod val="60000"/>
                    <a:lumOff val="40000"/>
                  </a:schemeClr>
                </a:solidFill>
                <a:latin typeface="Calibri" panose="020F0502020204030204" pitchFamily="34" charset="0"/>
                <a:cs typeface="Calibri" panose="020F0502020204030204" pitchFamily="34" charset="0"/>
              </a:rPr>
              <a:t/>
            </a:r>
            <a:br>
              <a:rPr lang="en-GB" dirty="0">
                <a:solidFill>
                  <a:schemeClr val="tx2">
                    <a:lumMod val="60000"/>
                    <a:lumOff val="40000"/>
                  </a:schemeClr>
                </a:solidFill>
                <a:latin typeface="Calibri" panose="020F0502020204030204" pitchFamily="34" charset="0"/>
                <a:cs typeface="Calibri" panose="020F0502020204030204" pitchFamily="34" charset="0"/>
              </a:rPr>
            </a:br>
            <a:endParaRPr lang="en-GB" i="1" dirty="0">
              <a:solidFill>
                <a:schemeClr val="tx2">
                  <a:lumMod val="60000"/>
                  <a:lumOff val="40000"/>
                </a:schemeClr>
              </a:solidFill>
              <a:latin typeface="Calibri" panose="020F0502020204030204" pitchFamily="34" charset="0"/>
              <a:cs typeface="Calibri" panose="020F050202020403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166748"/>
            <a:ext cx="6363990" cy="329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501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291264" cy="778098"/>
          </a:xfrm>
        </p:spPr>
        <p:txBody>
          <a:bodyPr/>
          <a:lstStyle/>
          <a:p>
            <a:r>
              <a:rPr lang="en-GB" b="1" dirty="0" smtClean="0">
                <a:solidFill>
                  <a:srgbClr val="0070C0"/>
                </a:solidFill>
              </a:rPr>
              <a:t>Prayer</a:t>
            </a:r>
            <a:endParaRPr lang="en-GB" b="1" dirty="0">
              <a:solidFill>
                <a:srgbClr val="0070C0"/>
              </a:solidFill>
            </a:endParaRPr>
          </a:p>
        </p:txBody>
      </p:sp>
      <p:sp>
        <p:nvSpPr>
          <p:cNvPr id="3" name="Content Placeholder 2"/>
          <p:cNvSpPr>
            <a:spLocks noGrp="1"/>
          </p:cNvSpPr>
          <p:nvPr>
            <p:ph sz="quarter" idx="1"/>
          </p:nvPr>
        </p:nvSpPr>
        <p:spPr>
          <a:xfrm>
            <a:off x="323528" y="980728"/>
            <a:ext cx="8363272" cy="5688632"/>
          </a:xfrm>
        </p:spPr>
        <p:txBody>
          <a:bodyPr>
            <a:normAutofit/>
          </a:bodyPr>
          <a:lstStyle/>
          <a:p>
            <a:pPr marL="0" indent="0">
              <a:buNone/>
            </a:pPr>
            <a:r>
              <a:rPr lang="en-GB" sz="2000" dirty="0" smtClean="0">
                <a:latin typeface="Calibri" panose="020F0502020204030204" pitchFamily="34" charset="0"/>
                <a:cs typeface="Calibri" panose="020F0502020204030204" pitchFamily="34" charset="0"/>
              </a:rPr>
              <a:t>O God of Mercy and Compassion, open our hearts to your grace.</a:t>
            </a:r>
          </a:p>
          <a:p>
            <a:pPr marL="0" indent="0">
              <a:buNone/>
            </a:pPr>
            <a:r>
              <a:rPr lang="en-GB" sz="2000" dirty="0" smtClean="0">
                <a:latin typeface="Calibri" panose="020F0502020204030204" pitchFamily="34" charset="0"/>
                <a:cs typeface="Calibri" panose="020F0502020204030204" pitchFamily="34" charset="0"/>
              </a:rPr>
              <a:t>We ask you to:</a:t>
            </a:r>
          </a:p>
          <a:p>
            <a:pPr marL="0" indent="0">
              <a:buNone/>
            </a:pPr>
            <a:r>
              <a:rPr lang="en-GB" sz="2000" dirty="0" smtClean="0">
                <a:latin typeface="Calibri" panose="020F0502020204030204" pitchFamily="34" charset="0"/>
                <a:cs typeface="Calibri" panose="020F0502020204030204" pitchFamily="34" charset="0"/>
              </a:rPr>
              <a:t>Bless us with courage to embrace nonviolence in our everyday lives;</a:t>
            </a:r>
          </a:p>
          <a:p>
            <a:pPr marL="0" indent="0">
              <a:buNone/>
            </a:pPr>
            <a:r>
              <a:rPr lang="en-GB" sz="2000" dirty="0" smtClean="0">
                <a:latin typeface="Calibri" panose="020F0502020204030204" pitchFamily="34" charset="0"/>
                <a:cs typeface="Calibri" panose="020F0502020204030204" pitchFamily="34" charset="0"/>
              </a:rPr>
              <a:t>Bless us with vision to seek alternatives when violence appears as the only solution;</a:t>
            </a:r>
          </a:p>
          <a:p>
            <a:pPr marL="0" indent="0">
              <a:buNone/>
            </a:pPr>
            <a:r>
              <a:rPr lang="en-GB" sz="2000" dirty="0" smtClean="0">
                <a:latin typeface="Calibri" panose="020F0502020204030204" pitchFamily="34" charset="0"/>
                <a:cs typeface="Calibri" panose="020F0502020204030204" pitchFamily="34" charset="0"/>
              </a:rPr>
              <a:t>Encourage us to look deeply at our own complicity that allows violence to continue in our own hearts and in our world;</a:t>
            </a:r>
          </a:p>
          <a:p>
            <a:pPr marL="0" indent="0">
              <a:buNone/>
            </a:pPr>
            <a:r>
              <a:rPr lang="en-GB" sz="2000" dirty="0" smtClean="0">
                <a:latin typeface="Calibri" panose="020F0502020204030204" pitchFamily="34" charset="0"/>
                <a:cs typeface="Calibri" panose="020F0502020204030204" pitchFamily="34" charset="0"/>
              </a:rPr>
              <a:t>Bless us with insight to see the roots of</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violence inherent in our community/</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society;</a:t>
            </a:r>
          </a:p>
          <a:p>
            <a:pPr marL="0" indent="0">
              <a:buNone/>
            </a:pPr>
            <a:r>
              <a:rPr lang="en-GB" sz="2000" dirty="0" smtClean="0">
                <a:latin typeface="Calibri" panose="020F0502020204030204" pitchFamily="34" charset="0"/>
                <a:cs typeface="Calibri" panose="020F0502020204030204" pitchFamily="34" charset="0"/>
              </a:rPr>
              <a:t>Bless us with the tenacity to stay </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committed to the struggle to shape</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a more peaceful, nonviolent world</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for all your people.</a:t>
            </a:r>
          </a:p>
          <a:p>
            <a:pPr marL="0" indent="0">
              <a:buNone/>
            </a:pPr>
            <a:endParaRPr lang="en-GB" sz="2000" dirty="0">
              <a:latin typeface="Calibri" panose="020F0502020204030204" pitchFamily="34" charset="0"/>
              <a:cs typeface="Calibri" panose="020F0502020204030204" pitchFamily="34" charset="0"/>
            </a:endParaRPr>
          </a:p>
          <a:p>
            <a:pPr marL="0" indent="0">
              <a:buNone/>
            </a:pPr>
            <a:r>
              <a:rPr lang="en-GB" sz="2000" i="1" dirty="0" smtClean="0">
                <a:latin typeface="Calibri" panose="020F0502020204030204" pitchFamily="34" charset="0"/>
                <a:cs typeface="Calibri" panose="020F0502020204030204" pitchFamily="34" charset="0"/>
              </a:rPr>
              <a:t>Sisters of Mercy, USA</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3717032"/>
            <a:ext cx="3977630" cy="2662759"/>
          </a:xfrm>
          <a:prstGeom prst="rect">
            <a:avLst/>
          </a:prstGeom>
          <a:effectLst>
            <a:glow rad="228600">
              <a:schemeClr val="accent1">
                <a:satMod val="175000"/>
                <a:alpha val="40000"/>
              </a:schemeClr>
            </a:glow>
          </a:effectLst>
        </p:spPr>
      </p:pic>
    </p:spTree>
    <p:extLst>
      <p:ext uri="{BB962C8B-B14F-4D97-AF65-F5344CB8AC3E}">
        <p14:creationId xmlns:p14="http://schemas.microsoft.com/office/powerpoint/2010/main" val="10586026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1060</TotalTime>
  <Words>810</Words>
  <Application>Microsoft Office PowerPoint</Application>
  <PresentationFormat>On-screen Show (4:3)</PresentationFormat>
  <Paragraphs>67</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Equity</vt:lpstr>
      <vt:lpstr>Making active nonviolence  our way of life  Session 4 – Acting with a force more powerful  than violence</vt:lpstr>
      <vt:lpstr>Welcome and introduction </vt:lpstr>
      <vt:lpstr>Making active nonviolence our way of life</vt:lpstr>
      <vt:lpstr>Gathering prayer </vt:lpstr>
      <vt:lpstr>Reading for today – Session 4</vt:lpstr>
      <vt:lpstr>PowerPoint Presentation</vt:lpstr>
      <vt:lpstr>Discussion for today </vt:lpstr>
      <vt:lpstr>What did we learn?  </vt:lpstr>
      <vt:lpstr>Prayer</vt:lpstr>
      <vt:lpstr>Date and time of next gathering…  Resources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Nonviolence Initiative</dc:title>
  <dc:creator>Pat Gaffney</dc:creator>
  <cp:lastModifiedBy>Pat Gaffney</cp:lastModifiedBy>
  <cp:revision>78</cp:revision>
  <cp:lastPrinted>2020-08-27T08:23:23Z</cp:lastPrinted>
  <dcterms:created xsi:type="dcterms:W3CDTF">2020-07-18T14:04:56Z</dcterms:created>
  <dcterms:modified xsi:type="dcterms:W3CDTF">2020-11-24T16:48:52Z</dcterms:modified>
</cp:coreProperties>
</file>