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13"/>
  </p:notesMasterIdLst>
  <p:handoutMasterIdLst>
    <p:handoutMasterId r:id="rId14"/>
  </p:handoutMasterIdLst>
  <p:sldIdLst>
    <p:sldId id="256" r:id="rId2"/>
    <p:sldId id="262" r:id="rId3"/>
    <p:sldId id="282" r:id="rId4"/>
    <p:sldId id="264" r:id="rId5"/>
    <p:sldId id="265" r:id="rId6"/>
    <p:sldId id="283" r:id="rId7"/>
    <p:sldId id="266" r:id="rId8"/>
    <p:sldId id="268" r:id="rId9"/>
    <p:sldId id="286" r:id="rId10"/>
    <p:sldId id="287" r:id="rId11"/>
    <p:sldId id="280" r:id="rId12"/>
  </p:sldIdLst>
  <p:sldSz cx="9144000" cy="6858000" type="screen4x3"/>
  <p:notesSz cx="6858000" cy="97234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1334" y="-259"/>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8617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86172"/>
          </a:xfrm>
          <a:prstGeom prst="rect">
            <a:avLst/>
          </a:prstGeom>
        </p:spPr>
        <p:txBody>
          <a:bodyPr vert="horz" lIns="91440" tIns="45720" rIns="91440" bIns="45720" rtlCol="0"/>
          <a:lstStyle>
            <a:lvl1pPr algn="r">
              <a:defRPr sz="1200"/>
            </a:lvl1pPr>
          </a:lstStyle>
          <a:p>
            <a:fld id="{027F97EB-62CD-4162-AE87-2C5EDD454508}" type="datetimeFigureOut">
              <a:rPr lang="en-GB" smtClean="0"/>
              <a:t>24/11/2020</a:t>
            </a:fld>
            <a:endParaRPr lang="en-GB"/>
          </a:p>
        </p:txBody>
      </p:sp>
      <p:sp>
        <p:nvSpPr>
          <p:cNvPr id="4" name="Footer Placeholder 3"/>
          <p:cNvSpPr>
            <a:spLocks noGrp="1"/>
          </p:cNvSpPr>
          <p:nvPr>
            <p:ph type="ftr" sz="quarter" idx="2"/>
          </p:nvPr>
        </p:nvSpPr>
        <p:spPr>
          <a:xfrm>
            <a:off x="0" y="9235578"/>
            <a:ext cx="2971800" cy="48617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9235578"/>
            <a:ext cx="2971800" cy="486172"/>
          </a:xfrm>
          <a:prstGeom prst="rect">
            <a:avLst/>
          </a:prstGeom>
        </p:spPr>
        <p:txBody>
          <a:bodyPr vert="horz" lIns="91440" tIns="45720" rIns="91440" bIns="45720" rtlCol="0" anchor="b"/>
          <a:lstStyle>
            <a:lvl1pPr algn="r">
              <a:defRPr sz="1200"/>
            </a:lvl1pPr>
          </a:lstStyle>
          <a:p>
            <a:fld id="{A014EF16-23CE-4382-887C-F9D728292514}" type="slidenum">
              <a:rPr lang="en-GB" smtClean="0"/>
              <a:t>‹#›</a:t>
            </a:fld>
            <a:endParaRPr lang="en-GB"/>
          </a:p>
        </p:txBody>
      </p:sp>
    </p:spTree>
    <p:extLst>
      <p:ext uri="{BB962C8B-B14F-4D97-AF65-F5344CB8AC3E}">
        <p14:creationId xmlns:p14="http://schemas.microsoft.com/office/powerpoint/2010/main" val="13990624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8617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86172"/>
          </a:xfrm>
          <a:prstGeom prst="rect">
            <a:avLst/>
          </a:prstGeom>
        </p:spPr>
        <p:txBody>
          <a:bodyPr vert="horz" lIns="91440" tIns="45720" rIns="91440" bIns="45720" rtlCol="0"/>
          <a:lstStyle>
            <a:lvl1pPr algn="r">
              <a:defRPr sz="1200"/>
            </a:lvl1pPr>
          </a:lstStyle>
          <a:p>
            <a:fld id="{88B10711-8B48-49A4-A918-C56BF9333000}" type="datetimeFigureOut">
              <a:rPr lang="en-GB" smtClean="0"/>
              <a:t>24/11/2020</a:t>
            </a:fld>
            <a:endParaRPr lang="en-GB"/>
          </a:p>
        </p:txBody>
      </p:sp>
      <p:sp>
        <p:nvSpPr>
          <p:cNvPr id="4" name="Slide Image Placeholder 3"/>
          <p:cNvSpPr>
            <a:spLocks noGrp="1" noRot="1" noChangeAspect="1"/>
          </p:cNvSpPr>
          <p:nvPr>
            <p:ph type="sldImg" idx="2"/>
          </p:nvPr>
        </p:nvSpPr>
        <p:spPr>
          <a:xfrm>
            <a:off x="998538" y="728663"/>
            <a:ext cx="4860925" cy="36464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618633"/>
            <a:ext cx="5486400" cy="437554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235578"/>
            <a:ext cx="2971800" cy="48617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9235578"/>
            <a:ext cx="2971800" cy="486172"/>
          </a:xfrm>
          <a:prstGeom prst="rect">
            <a:avLst/>
          </a:prstGeom>
        </p:spPr>
        <p:txBody>
          <a:bodyPr vert="horz" lIns="91440" tIns="45720" rIns="91440" bIns="45720" rtlCol="0" anchor="b"/>
          <a:lstStyle>
            <a:lvl1pPr algn="r">
              <a:defRPr sz="1200"/>
            </a:lvl1pPr>
          </a:lstStyle>
          <a:p>
            <a:fld id="{6E819ACB-9E90-4A19-B646-1D09D28DC688}" type="slidenum">
              <a:rPr lang="en-GB" smtClean="0"/>
              <a:t>‹#›</a:t>
            </a:fld>
            <a:endParaRPr lang="en-GB"/>
          </a:p>
        </p:txBody>
      </p:sp>
    </p:spTree>
    <p:extLst>
      <p:ext uri="{BB962C8B-B14F-4D97-AF65-F5344CB8AC3E}">
        <p14:creationId xmlns:p14="http://schemas.microsoft.com/office/powerpoint/2010/main" val="23532901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a:p>
            <a:r>
              <a:rPr lang="en-GB" dirty="0" smtClean="0"/>
              <a:t>Before slide: </a:t>
            </a:r>
          </a:p>
          <a:p>
            <a:r>
              <a:rPr lang="en-GB" dirty="0" smtClean="0"/>
              <a:t>Welcome from Theresa.  Zoom</a:t>
            </a:r>
            <a:r>
              <a:rPr lang="en-GB" baseline="0" dirty="0" smtClean="0"/>
              <a:t> housekeeping.  Pass over to Pat – slide </a:t>
            </a:r>
            <a:endParaRPr lang="en-GB" dirty="0"/>
          </a:p>
        </p:txBody>
      </p:sp>
      <p:sp>
        <p:nvSpPr>
          <p:cNvPr id="4" name="Slide Number Placeholder 3"/>
          <p:cNvSpPr>
            <a:spLocks noGrp="1"/>
          </p:cNvSpPr>
          <p:nvPr>
            <p:ph type="sldNum" sz="quarter" idx="10"/>
          </p:nvPr>
        </p:nvSpPr>
        <p:spPr/>
        <p:txBody>
          <a:bodyPr/>
          <a:lstStyle/>
          <a:p>
            <a:fld id="{6E819ACB-9E90-4A19-B646-1D09D28DC688}" type="slidenum">
              <a:rPr lang="en-GB" smtClean="0"/>
              <a:t>1</a:t>
            </a:fld>
            <a:endParaRPr lang="en-GB"/>
          </a:p>
        </p:txBody>
      </p:sp>
    </p:spTree>
    <p:extLst>
      <p:ext uri="{BB962C8B-B14F-4D97-AF65-F5344CB8AC3E}">
        <p14:creationId xmlns:p14="http://schemas.microsoft.com/office/powerpoint/2010/main" val="39145757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998538" y="739775"/>
            <a:ext cx="4859337" cy="36449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618250"/>
            <a:ext cx="5486040" cy="4375164"/>
          </a:xfrm>
        </p:spPr>
        <p:txBody>
          <a:bodyPr/>
          <a:lstStyle/>
          <a:p>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938213" y="863600"/>
            <a:ext cx="5681662" cy="4262438"/>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800" y="4618633"/>
            <a:ext cx="5486400" cy="276999"/>
          </a:xfrm>
        </p:spPr>
        <p:txBody>
          <a:bodyPr>
            <a:spAutoFit/>
          </a:bodyPr>
          <a:lstStyle/>
          <a:p>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98C6D891-434F-4A76-BEFA-B825F64756C5}" type="datetimeFigureOut">
              <a:rPr lang="en-GB" smtClean="0"/>
              <a:t>24/11/2020</a:t>
            </a:fld>
            <a:endParaRPr lang="en-GB"/>
          </a:p>
        </p:txBody>
      </p:sp>
      <p:sp>
        <p:nvSpPr>
          <p:cNvPr id="17" name="Footer Placeholder 16"/>
          <p:cNvSpPr>
            <a:spLocks noGrp="1"/>
          </p:cNvSpPr>
          <p:nvPr>
            <p:ph type="ftr" sz="quarter" idx="11"/>
          </p:nvPr>
        </p:nvSpPr>
        <p:spPr/>
        <p:txBody>
          <a:bodyPr/>
          <a:lstStyle/>
          <a:p>
            <a:endParaRPr lang="en-GB"/>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E93FEEC6-AA4F-439E-8460-3335BCFC1551}" type="slidenum">
              <a:rPr lang="en-GB" smtClean="0"/>
              <a:t>‹#›</a:t>
            </a:fld>
            <a:endParaRPr lang="en-GB"/>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8C6D891-434F-4A76-BEFA-B825F64756C5}" type="datetimeFigureOut">
              <a:rPr lang="en-GB" smtClean="0"/>
              <a:t>24/11/2020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93FEEC6-AA4F-439E-8460-3335BCFC1551}"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8C6D891-434F-4A76-BEFA-B825F64756C5}" type="datetimeFigureOut">
              <a:rPr lang="en-GB" smtClean="0"/>
              <a:t>24/11/2020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93FEEC6-AA4F-439E-8460-3335BCFC1551}"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98C6D891-434F-4A76-BEFA-B825F64756C5}" type="datetimeFigureOut">
              <a:rPr lang="en-GB" smtClean="0"/>
              <a:t>24/11/2020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93FEEC6-AA4F-439E-8460-3335BCFC1551}" type="slidenum">
              <a:rPr lang="en-GB" smtClean="0"/>
              <a:t>‹#›</a:t>
            </a:fld>
            <a:endParaRPr lang="en-GB"/>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98C6D891-434F-4A76-BEFA-B825F64756C5}" type="datetimeFigureOut">
              <a:rPr lang="en-GB" smtClean="0"/>
              <a:t>24/11/2020</a:t>
            </a:fld>
            <a:endParaRPr lang="en-GB"/>
          </a:p>
        </p:txBody>
      </p:sp>
      <p:sp>
        <p:nvSpPr>
          <p:cNvPr id="5" name="Footer Placeholder 4"/>
          <p:cNvSpPr>
            <a:spLocks noGrp="1"/>
          </p:cNvSpPr>
          <p:nvPr>
            <p:ph type="ftr" sz="quarter" idx="11"/>
          </p:nvPr>
        </p:nvSpPr>
        <p:spPr>
          <a:xfrm>
            <a:off x="800100" y="6172200"/>
            <a:ext cx="4000500" cy="457200"/>
          </a:xfrm>
        </p:spPr>
        <p:txBody>
          <a:bodyPr/>
          <a:lstStyle/>
          <a:p>
            <a:endParaRPr lang="en-GB"/>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E93FEEC6-AA4F-439E-8460-3335BCFC1551}" type="slidenum">
              <a:rPr lang="en-GB" smtClean="0"/>
              <a:t>‹#›</a:t>
            </a:fld>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98C6D891-434F-4A76-BEFA-B825F64756C5}" type="datetimeFigureOut">
              <a:rPr lang="en-GB" smtClean="0"/>
              <a:t>24/11/2020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93FEEC6-AA4F-439E-8460-3335BCFC1551}" type="slidenum">
              <a:rPr lang="en-GB" smtClean="0"/>
              <a:t>‹#›</a:t>
            </a:fld>
            <a:endParaRPr lang="en-GB"/>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98C6D891-434F-4A76-BEFA-B825F64756C5}" type="datetimeFigureOut">
              <a:rPr lang="en-GB" smtClean="0"/>
              <a:t>24/11/2020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93FEEC6-AA4F-439E-8460-3335BCFC1551}" type="slidenum">
              <a:rPr lang="en-GB" smtClean="0"/>
              <a:t>‹#›</a:t>
            </a:fld>
            <a:endParaRPr lang="en-GB"/>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98C6D891-434F-4A76-BEFA-B825F64756C5}" type="datetimeFigureOut">
              <a:rPr lang="en-GB" smtClean="0"/>
              <a:t>24/11/2020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93FEEC6-AA4F-439E-8460-3335BCFC1551}"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C6D891-434F-4A76-BEFA-B825F64756C5}" type="datetimeFigureOut">
              <a:rPr lang="en-GB" smtClean="0"/>
              <a:t>24/11/2020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93FEEC6-AA4F-439E-8460-3335BCFC1551}"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8C6D891-434F-4A76-BEFA-B825F64756C5}" type="datetimeFigureOut">
              <a:rPr lang="en-GB" smtClean="0"/>
              <a:t>24/11/2020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93FEEC6-AA4F-439E-8460-3335BCFC1551}" type="slidenum">
              <a:rPr lang="en-GB" smtClean="0"/>
              <a:t>‹#›</a:t>
            </a:fld>
            <a:endParaRPr lang="en-GB"/>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8C6D891-434F-4A76-BEFA-B825F64756C5}" type="datetimeFigureOut">
              <a:rPr lang="en-GB" smtClean="0"/>
              <a:t>24/11/2020</a:t>
            </a:fld>
            <a:endParaRPr lang="en-GB"/>
          </a:p>
        </p:txBody>
      </p:sp>
      <p:sp>
        <p:nvSpPr>
          <p:cNvPr id="6" name="Footer Placeholder 5"/>
          <p:cNvSpPr>
            <a:spLocks noGrp="1"/>
          </p:cNvSpPr>
          <p:nvPr>
            <p:ph type="ftr" sz="quarter" idx="11"/>
          </p:nvPr>
        </p:nvSpPr>
        <p:spPr>
          <a:xfrm>
            <a:off x="914400" y="6172200"/>
            <a:ext cx="3886200" cy="457200"/>
          </a:xfrm>
        </p:spPr>
        <p:txBody>
          <a:bodyPr/>
          <a:lstStyle/>
          <a:p>
            <a:endParaRPr lang="en-GB"/>
          </a:p>
        </p:txBody>
      </p:sp>
      <p:sp>
        <p:nvSpPr>
          <p:cNvPr id="7" name="Slide Number Placeholder 6"/>
          <p:cNvSpPr>
            <a:spLocks noGrp="1"/>
          </p:cNvSpPr>
          <p:nvPr>
            <p:ph type="sldNum" sz="quarter" idx="12"/>
          </p:nvPr>
        </p:nvSpPr>
        <p:spPr>
          <a:xfrm>
            <a:off x="146304" y="6208776"/>
            <a:ext cx="457200" cy="457200"/>
          </a:xfrm>
        </p:spPr>
        <p:txBody>
          <a:bodyPr/>
          <a:lstStyle/>
          <a:p>
            <a:fld id="{E93FEEC6-AA4F-439E-8460-3335BCFC1551}" type="slidenum">
              <a:rPr lang="en-GB" smtClean="0"/>
              <a:t>‹#›</a:t>
            </a:fld>
            <a:endParaRPr lang="en-GB"/>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98C6D891-434F-4A76-BEFA-B825F64756C5}" type="datetimeFigureOut">
              <a:rPr lang="en-GB" smtClean="0"/>
              <a:t>24/11/2020</a:t>
            </a:fld>
            <a:endParaRPr lang="en-GB"/>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GB"/>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E93FEEC6-AA4F-439E-8460-3335BCFC1551}"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nonviolencejustpeace.net/" TargetMode="External"/><Relationship Id="rId2" Type="http://schemas.openxmlformats.org/officeDocument/2006/relationships/hyperlink" Target="https://paxchristi.org.uk/wp/wp-content/uploads/2020/09/JustpeaceNonviolence-Sept2020pdf.pdf" TargetMode="External"/><Relationship Id="rId1" Type="http://schemas.openxmlformats.org/officeDocument/2006/relationships/slideLayout" Target="../slideLayouts/slideLayout2.xml"/><Relationship Id="rId5" Type="http://schemas.openxmlformats.org/officeDocument/2006/relationships/hyperlink" Target="https://paxchristi.org.uk/" TargetMode="External"/><Relationship Id="rId4" Type="http://schemas.openxmlformats.org/officeDocument/2006/relationships/hyperlink" Target="https://paxchristi.net/"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2.vatican.va/content/francesco/en/messages/peace/documents/papa-francesco_20161208_messaggio-l-giornata-mondiale-pace-2017.html#_ftn20"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2.vatican.va/content/francesco/en/messages/peace/documents/papa-francesco_20161208_messaggio-l-giornata-mondiale-pace-2017.html#_ftn22" TargetMode="External"/><Relationship Id="rId2" Type="http://schemas.openxmlformats.org/officeDocument/2006/relationships/hyperlink" Target="https://w2.vatican.va/content/francesco/en/messages/peace/documents/papa-francesco_20161208_messaggio-l-giornata-mondiale-pace-2017.html#_ftn21"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10.jpg"/><Relationship Id="rId4"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43808" y="1700808"/>
            <a:ext cx="2952328" cy="1600200"/>
          </a:xfrm>
        </p:spPr>
        <p:txBody>
          <a:bodyPr/>
          <a:lstStyle/>
          <a:p>
            <a:r>
              <a:rPr lang="en-GB" sz="4000" dirty="0" smtClean="0">
                <a:solidFill>
                  <a:schemeClr val="bg1"/>
                </a:solidFill>
              </a:rPr>
              <a:t>A project of </a:t>
            </a:r>
          </a:p>
          <a:p>
            <a:endParaRPr lang="en-GB" dirty="0"/>
          </a:p>
          <a:p>
            <a:endParaRPr lang="en-GB" dirty="0"/>
          </a:p>
        </p:txBody>
      </p:sp>
      <p:sp>
        <p:nvSpPr>
          <p:cNvPr id="2" name="Title 1"/>
          <p:cNvSpPr>
            <a:spLocks noGrp="1"/>
          </p:cNvSpPr>
          <p:nvPr>
            <p:ph type="ctrTitle"/>
          </p:nvPr>
        </p:nvSpPr>
        <p:spPr>
          <a:xfrm>
            <a:off x="323528" y="3501008"/>
            <a:ext cx="8229600" cy="1584176"/>
          </a:xfrm>
        </p:spPr>
        <p:txBody>
          <a:bodyPr>
            <a:normAutofit fontScale="90000"/>
          </a:bodyPr>
          <a:lstStyle/>
          <a:p>
            <a:r>
              <a:rPr lang="en-GB" dirty="0" smtClean="0">
                <a:solidFill>
                  <a:srgbClr val="0070C0"/>
                </a:solidFill>
                <a:latin typeface="Calibri" panose="020F0502020204030204" pitchFamily="34" charset="0"/>
                <a:cs typeface="Calibri" panose="020F0502020204030204" pitchFamily="34" charset="0"/>
              </a:rPr>
              <a:t>Making active nonviolence </a:t>
            </a:r>
            <a:br>
              <a:rPr lang="en-GB" dirty="0" smtClean="0">
                <a:solidFill>
                  <a:srgbClr val="0070C0"/>
                </a:solidFill>
                <a:latin typeface="Calibri" panose="020F0502020204030204" pitchFamily="34" charset="0"/>
                <a:cs typeface="Calibri" panose="020F0502020204030204" pitchFamily="34" charset="0"/>
              </a:rPr>
            </a:br>
            <a:r>
              <a:rPr lang="en-GB" dirty="0" smtClean="0">
                <a:solidFill>
                  <a:srgbClr val="0070C0"/>
                </a:solidFill>
                <a:latin typeface="Calibri" panose="020F0502020204030204" pitchFamily="34" charset="0"/>
                <a:cs typeface="Calibri" panose="020F0502020204030204" pitchFamily="34" charset="0"/>
              </a:rPr>
              <a:t>our way of life </a:t>
            </a:r>
            <a:br>
              <a:rPr lang="en-GB" dirty="0" smtClean="0">
                <a:solidFill>
                  <a:srgbClr val="0070C0"/>
                </a:solidFill>
                <a:latin typeface="Calibri" panose="020F0502020204030204" pitchFamily="34" charset="0"/>
                <a:cs typeface="Calibri" panose="020F0502020204030204" pitchFamily="34" charset="0"/>
              </a:rPr>
            </a:br>
            <a:r>
              <a:rPr lang="en-GB" sz="3100" i="1" dirty="0" smtClean="0">
                <a:solidFill>
                  <a:srgbClr val="0070C0"/>
                </a:solidFill>
                <a:latin typeface="Calibri" panose="020F0502020204030204" pitchFamily="34" charset="0"/>
                <a:cs typeface="Calibri" panose="020F0502020204030204" pitchFamily="34" charset="0"/>
              </a:rPr>
              <a:t>Session </a:t>
            </a:r>
            <a:r>
              <a:rPr lang="en-GB" sz="3100" i="1" dirty="0">
                <a:solidFill>
                  <a:srgbClr val="0070C0"/>
                </a:solidFill>
                <a:latin typeface="Calibri" panose="020F0502020204030204" pitchFamily="34" charset="0"/>
                <a:cs typeface="Calibri" panose="020F0502020204030204" pitchFamily="34" charset="0"/>
              </a:rPr>
              <a:t>5</a:t>
            </a:r>
            <a:r>
              <a:rPr lang="en-GB" sz="3100" i="1" dirty="0" smtClean="0">
                <a:solidFill>
                  <a:srgbClr val="0070C0"/>
                </a:solidFill>
                <a:latin typeface="Calibri" panose="020F0502020204030204" pitchFamily="34" charset="0"/>
                <a:cs typeface="Calibri" panose="020F0502020204030204" pitchFamily="34" charset="0"/>
              </a:rPr>
              <a:t>– </a:t>
            </a:r>
            <a:r>
              <a:rPr lang="en-GB" sz="3200" dirty="0">
                <a:solidFill>
                  <a:srgbClr val="0070C0"/>
                </a:solidFill>
                <a:latin typeface="Calibri" panose="020F0502020204030204" pitchFamily="34" charset="0"/>
                <a:cs typeface="Calibri" panose="020F0502020204030204" pitchFamily="34" charset="0"/>
              </a:rPr>
              <a:t>Invitation to take up “active nonviolence”  </a:t>
            </a:r>
            <a:br>
              <a:rPr lang="en-GB" sz="3200" dirty="0">
                <a:solidFill>
                  <a:srgbClr val="0070C0"/>
                </a:solidFill>
                <a:latin typeface="Calibri" panose="020F0502020204030204" pitchFamily="34" charset="0"/>
                <a:cs typeface="Calibri" panose="020F0502020204030204" pitchFamily="34" charset="0"/>
              </a:rPr>
            </a:br>
            <a:endParaRPr lang="en-GB" sz="3100" i="1" dirty="0">
              <a:solidFill>
                <a:srgbClr val="0070C0"/>
              </a:solidFill>
              <a:latin typeface="Calibri" panose="020F0502020204030204" pitchFamily="34" charset="0"/>
              <a:cs typeface="Calibri" panose="020F0502020204030204"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1321707"/>
            <a:ext cx="2016224" cy="1838322"/>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28184" y="1376772"/>
            <a:ext cx="2364542" cy="1728192"/>
          </a:xfrm>
          <a:prstGeom prst="rect">
            <a:avLst/>
          </a:prstGeom>
        </p:spPr>
      </p:pic>
    </p:spTree>
    <p:extLst>
      <p:ext uri="{BB962C8B-B14F-4D97-AF65-F5344CB8AC3E}">
        <p14:creationId xmlns:p14="http://schemas.microsoft.com/office/powerpoint/2010/main" val="9526472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lum/>
            <a:alphaModFix/>
          </a:blip>
          <a:srcRect/>
          <a:stretch>
            <a:fillRect/>
          </a:stretch>
        </p:blipFill>
        <p:spPr>
          <a:xfrm>
            <a:off x="0" y="0"/>
            <a:ext cx="9144000" cy="6746399"/>
          </a:xfrm>
          <a:prstGeom prst="rect">
            <a:avLst/>
          </a:prstGeom>
          <a:noFill/>
          <a:ln>
            <a:noFill/>
          </a:ln>
        </p:spPr>
      </p:pic>
    </p:spTree>
    <p:extLst>
      <p:ext uri="{BB962C8B-B14F-4D97-AF65-F5344CB8AC3E}">
        <p14:creationId xmlns:p14="http://schemas.microsoft.com/office/powerpoint/2010/main" val="20683401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332656"/>
            <a:ext cx="7772400" cy="1143000"/>
          </a:xfrm>
        </p:spPr>
        <p:txBody>
          <a:bodyPr>
            <a:normAutofit/>
          </a:bodyPr>
          <a:lstStyle/>
          <a:p>
            <a:r>
              <a:rPr lang="en-GB" dirty="0" smtClean="0">
                <a:solidFill>
                  <a:srgbClr val="0070C0"/>
                </a:solidFill>
                <a:latin typeface="Arial" panose="020B0604020202020204" pitchFamily="34" charset="0"/>
                <a:cs typeface="Arial" panose="020B0604020202020204" pitchFamily="34" charset="0"/>
              </a:rPr>
              <a:t>Resources </a:t>
            </a:r>
            <a:endParaRPr lang="en-GB" dirty="0">
              <a:solidFill>
                <a:srgbClr val="0070C0"/>
              </a:solidFill>
              <a:latin typeface="Arial" panose="020B0604020202020204" pitchFamily="34" charset="0"/>
              <a:cs typeface="Arial" panose="020B0604020202020204" pitchFamily="34" charset="0"/>
            </a:endParaRPr>
          </a:p>
        </p:txBody>
      </p:sp>
      <p:sp>
        <p:nvSpPr>
          <p:cNvPr id="4" name="TextBox 3"/>
          <p:cNvSpPr txBox="1"/>
          <p:nvPr/>
        </p:nvSpPr>
        <p:spPr>
          <a:xfrm>
            <a:off x="395536" y="2996952"/>
            <a:ext cx="7765488" cy="3293209"/>
          </a:xfrm>
          <a:prstGeom prst="rect">
            <a:avLst/>
          </a:prstGeom>
          <a:noFill/>
        </p:spPr>
        <p:txBody>
          <a:bodyPr wrap="square" rtlCol="0">
            <a:spAutoFit/>
          </a:bodyPr>
          <a:lstStyle/>
          <a:p>
            <a:r>
              <a:rPr lang="en-GB" sz="2800" dirty="0" smtClean="0">
                <a:solidFill>
                  <a:srgbClr val="0070C0"/>
                </a:solidFill>
                <a:latin typeface="Arial" panose="020B0604020202020204" pitchFamily="34" charset="0"/>
                <a:cs typeface="Arial" panose="020B0604020202020204" pitchFamily="34" charset="0"/>
              </a:rPr>
              <a:t>Websites</a:t>
            </a:r>
          </a:p>
          <a:p>
            <a:r>
              <a:rPr lang="en-GB" sz="2400" dirty="0" smtClean="0">
                <a:latin typeface="Calibri" panose="020F0502020204030204" pitchFamily="34" charset="0"/>
                <a:cs typeface="Calibri" panose="020F0502020204030204" pitchFamily="34" charset="0"/>
              </a:rPr>
              <a:t>Latest Justpeace newsletter</a:t>
            </a:r>
          </a:p>
          <a:p>
            <a:r>
              <a:rPr lang="en-GB" sz="1600" dirty="0">
                <a:latin typeface="Calibri" panose="020F0502020204030204" pitchFamily="34" charset="0"/>
                <a:cs typeface="Calibri" panose="020F0502020204030204" pitchFamily="34" charset="0"/>
                <a:hlinkClick r:id="rId2"/>
              </a:rPr>
              <a:t>https://</a:t>
            </a:r>
            <a:r>
              <a:rPr lang="en-GB" sz="1600" dirty="0" smtClean="0">
                <a:latin typeface="Calibri" panose="020F0502020204030204" pitchFamily="34" charset="0"/>
                <a:cs typeface="Calibri" panose="020F0502020204030204" pitchFamily="34" charset="0"/>
                <a:hlinkClick r:id="rId2"/>
              </a:rPr>
              <a:t>paxchristi.org.uk/wp/wp-content/uploads/2020/09/JustpeaceNonviolence-Sept2020pdf.pdf</a:t>
            </a:r>
            <a:endParaRPr lang="en-GB" sz="1600" dirty="0" smtClean="0">
              <a:latin typeface="Calibri" panose="020F0502020204030204" pitchFamily="34" charset="0"/>
              <a:cs typeface="Calibri" panose="020F0502020204030204" pitchFamily="34" charset="0"/>
            </a:endParaRPr>
          </a:p>
          <a:p>
            <a:endParaRPr lang="en-GB" sz="1600" dirty="0" smtClean="0">
              <a:latin typeface="Calibri" panose="020F0502020204030204" pitchFamily="34" charset="0"/>
              <a:cs typeface="Calibri" panose="020F0502020204030204" pitchFamily="34" charset="0"/>
            </a:endParaRPr>
          </a:p>
          <a:p>
            <a:endParaRPr lang="en-GB" dirty="0">
              <a:latin typeface="Arial" panose="020B0604020202020204" pitchFamily="34" charset="0"/>
              <a:cs typeface="Arial" panose="020B0604020202020204" pitchFamily="34" charset="0"/>
            </a:endParaRPr>
          </a:p>
          <a:p>
            <a:r>
              <a:rPr lang="en-GB" dirty="0" smtClean="0">
                <a:latin typeface="Arial" panose="020B0604020202020204" pitchFamily="34" charset="0"/>
                <a:cs typeface="Arial" panose="020B0604020202020204" pitchFamily="34" charset="0"/>
              </a:rPr>
              <a:t>Catholic Nonviolence Initiative: </a:t>
            </a:r>
            <a:r>
              <a:rPr lang="en-GB" dirty="0">
                <a:latin typeface="Arial" panose="020B0604020202020204" pitchFamily="34" charset="0"/>
                <a:cs typeface="Arial" panose="020B0604020202020204" pitchFamily="34" charset="0"/>
                <a:hlinkClick r:id="rId3"/>
              </a:rPr>
              <a:t>https://nonviolencejustpeace.net</a:t>
            </a:r>
            <a:r>
              <a:rPr lang="en-GB" dirty="0" smtClean="0">
                <a:latin typeface="Arial" panose="020B0604020202020204" pitchFamily="34" charset="0"/>
                <a:cs typeface="Arial" panose="020B0604020202020204" pitchFamily="34" charset="0"/>
                <a:hlinkClick r:id="rId3"/>
              </a:rPr>
              <a:t>/</a:t>
            </a:r>
            <a:endParaRPr lang="en-GB" dirty="0" smtClean="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dirty="0" smtClean="0">
                <a:latin typeface="Arial" panose="020B0604020202020204" pitchFamily="34" charset="0"/>
                <a:cs typeface="Arial" panose="020B0604020202020204" pitchFamily="34" charset="0"/>
              </a:rPr>
              <a:t>Pax Christi International : </a:t>
            </a:r>
            <a:r>
              <a:rPr lang="en-GB" dirty="0">
                <a:latin typeface="Arial" panose="020B0604020202020204" pitchFamily="34" charset="0"/>
                <a:cs typeface="Arial" panose="020B0604020202020204" pitchFamily="34" charset="0"/>
                <a:hlinkClick r:id="rId4"/>
              </a:rPr>
              <a:t>https://paxchristi.net</a:t>
            </a:r>
            <a:r>
              <a:rPr lang="en-GB" dirty="0" smtClean="0">
                <a:latin typeface="Arial" panose="020B0604020202020204" pitchFamily="34" charset="0"/>
                <a:cs typeface="Arial" panose="020B0604020202020204" pitchFamily="34" charset="0"/>
                <a:hlinkClick r:id="rId4"/>
              </a:rPr>
              <a:t>/</a:t>
            </a:r>
            <a:endParaRPr lang="en-GB" dirty="0" smtClean="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dirty="0" smtClean="0">
                <a:latin typeface="Arial" panose="020B0604020202020204" pitchFamily="34" charset="0"/>
                <a:cs typeface="Arial" panose="020B0604020202020204" pitchFamily="34" charset="0"/>
              </a:rPr>
              <a:t>Pax Christi England and Wales : </a:t>
            </a:r>
            <a:r>
              <a:rPr lang="en-GB" dirty="0">
                <a:latin typeface="Arial" panose="020B0604020202020204" pitchFamily="34" charset="0"/>
                <a:cs typeface="Arial" panose="020B0604020202020204" pitchFamily="34" charset="0"/>
                <a:hlinkClick r:id="rId5"/>
              </a:rPr>
              <a:t>https://paxchristi.org.uk/</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226482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88640"/>
            <a:ext cx="7772400" cy="629843"/>
          </a:xfrm>
        </p:spPr>
        <p:txBody>
          <a:bodyPr>
            <a:normAutofit fontScale="90000"/>
          </a:bodyPr>
          <a:lstStyle/>
          <a:p>
            <a:r>
              <a:rPr lang="en-GB" dirty="0" smtClean="0">
                <a:solidFill>
                  <a:srgbClr val="0070C0"/>
                </a:solidFill>
                <a:latin typeface="Calibri" panose="020F0502020204030204" pitchFamily="34" charset="0"/>
                <a:cs typeface="Calibri" panose="020F0502020204030204" pitchFamily="34" charset="0"/>
              </a:rPr>
              <a:t>Welcome and introduction </a:t>
            </a:r>
            <a:endParaRPr lang="en-GB" dirty="0">
              <a:solidFill>
                <a:srgbClr val="0070C0"/>
              </a:solidFill>
              <a:latin typeface="Calibri" panose="020F0502020204030204" pitchFamily="34" charset="0"/>
              <a:cs typeface="Calibri" panose="020F0502020204030204" pitchFamily="34" charset="0"/>
            </a:endParaRPr>
          </a:p>
        </p:txBody>
      </p:sp>
      <p:sp>
        <p:nvSpPr>
          <p:cNvPr id="7" name="Text Box 2"/>
          <p:cNvSpPr txBox="1">
            <a:spLocks noChangeArrowheads="1"/>
          </p:cNvSpPr>
          <p:nvPr/>
        </p:nvSpPr>
        <p:spPr bwMode="auto">
          <a:xfrm>
            <a:off x="827584" y="882943"/>
            <a:ext cx="4320480" cy="1354460"/>
          </a:xfrm>
          <a:prstGeom prst="rect">
            <a:avLst/>
          </a:prstGeom>
          <a:solidFill>
            <a:srgbClr val="FFFFFF"/>
          </a:solidFill>
          <a:ln w="9525">
            <a:solidFill>
              <a:srgbClr val="0070C0"/>
            </a:solidFill>
            <a:miter lim="800000"/>
            <a:headEnd/>
            <a:tailEnd/>
          </a:ln>
          <a:effectLst>
            <a:outerShdw blurRad="50800" dist="50800" dir="5400000" algn="ctr" rotWithShape="0">
              <a:schemeClr val="accent1">
                <a:lumMod val="60000"/>
                <a:lumOff val="40000"/>
              </a:schemeClr>
            </a:outerShdw>
          </a:effectLst>
          <a:extLst>
            <a:ext uri="{53640926-AAD7-44D8-BBD7-CCE9431645EC}">
              <a14:shadowObscured xmlns:a14="http://schemas.microsoft.com/office/drawing/2010/main" val="1"/>
            </a:ext>
          </a:extLst>
        </p:spPr>
        <p:txBody>
          <a:bodyPr rot="0" vert="horz" wrap="square" lIns="91440" tIns="45720" rIns="91440" bIns="45720" anchor="t" anchorCtr="0" upright="1">
            <a:noAutofit/>
          </a:bodyPr>
          <a:lstStyle/>
          <a:p>
            <a:pPr>
              <a:lnSpc>
                <a:spcPct val="115000"/>
              </a:lnSpc>
              <a:spcAft>
                <a:spcPts val="0"/>
              </a:spcAft>
            </a:pPr>
            <a:r>
              <a:rPr lang="en-GB" sz="2000" b="1" i="1" dirty="0">
                <a:solidFill>
                  <a:srgbClr val="0070C0"/>
                </a:solidFill>
                <a:effectLst/>
                <a:latin typeface="Calibri"/>
                <a:ea typeface="Verdana"/>
              </a:rPr>
              <a:t>Being the People of God, means being God’s leaven in this our humanity, </a:t>
            </a:r>
            <a:r>
              <a:rPr lang="en-GB" sz="2000" b="1" i="1" dirty="0" smtClean="0">
                <a:solidFill>
                  <a:srgbClr val="0070C0"/>
                </a:solidFill>
                <a:effectLst/>
                <a:latin typeface="Calibri"/>
                <a:ea typeface="Verdana"/>
              </a:rPr>
              <a:t/>
            </a:r>
            <a:br>
              <a:rPr lang="en-GB" sz="2000" b="1" i="1" dirty="0" smtClean="0">
                <a:solidFill>
                  <a:srgbClr val="0070C0"/>
                </a:solidFill>
                <a:effectLst/>
                <a:latin typeface="Calibri"/>
                <a:ea typeface="Verdana"/>
              </a:rPr>
            </a:br>
            <a:r>
              <a:rPr lang="en-GB" sz="1600" b="1" dirty="0" smtClean="0">
                <a:solidFill>
                  <a:srgbClr val="0070C0"/>
                </a:solidFill>
                <a:effectLst/>
                <a:latin typeface="Calibri"/>
                <a:ea typeface="Verdana"/>
              </a:rPr>
              <a:t>Pope </a:t>
            </a:r>
            <a:r>
              <a:rPr lang="en-GB" sz="1600" b="1" dirty="0">
                <a:solidFill>
                  <a:srgbClr val="0070C0"/>
                </a:solidFill>
                <a:effectLst/>
                <a:latin typeface="Calibri"/>
                <a:ea typeface="Verdana"/>
              </a:rPr>
              <a:t>Francis</a:t>
            </a:r>
            <a:endParaRPr lang="en-GB" sz="1600" dirty="0">
              <a:effectLst/>
              <a:latin typeface="Arial"/>
              <a:ea typeface="Arial"/>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08416" y="119194"/>
            <a:ext cx="2934591" cy="2934591"/>
          </a:xfrm>
          <a:prstGeom prst="rect">
            <a:avLst/>
          </a:prstGeom>
        </p:spPr>
      </p:pic>
      <p:sp>
        <p:nvSpPr>
          <p:cNvPr id="4" name="TextBox 3"/>
          <p:cNvSpPr txBox="1"/>
          <p:nvPr/>
        </p:nvSpPr>
        <p:spPr>
          <a:xfrm>
            <a:off x="323528" y="2530565"/>
            <a:ext cx="4392488" cy="523220"/>
          </a:xfrm>
          <a:prstGeom prst="rect">
            <a:avLst/>
          </a:prstGeom>
          <a:noFill/>
        </p:spPr>
        <p:txBody>
          <a:bodyPr wrap="square" rtlCol="0">
            <a:spAutoFit/>
          </a:bodyPr>
          <a:lstStyle/>
          <a:p>
            <a:r>
              <a:rPr lang="en-GB" sz="2800" dirty="0" smtClean="0">
                <a:solidFill>
                  <a:srgbClr val="0070C0"/>
                </a:solidFill>
                <a:latin typeface="Calibri" panose="020F0502020204030204" pitchFamily="34" charset="0"/>
                <a:cs typeface="Calibri" panose="020F0502020204030204" pitchFamily="34" charset="0"/>
              </a:rPr>
              <a:t>Learning from last week</a:t>
            </a:r>
            <a:endParaRPr lang="en-GB" sz="2800" dirty="0">
              <a:solidFill>
                <a:srgbClr val="0070C0"/>
              </a:solidFill>
              <a:latin typeface="Calibri" panose="020F0502020204030204" pitchFamily="34" charset="0"/>
              <a:cs typeface="Calibri" panose="020F0502020204030204" pitchFamily="34" charset="0"/>
            </a:endParaRP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1364" y="3140968"/>
            <a:ext cx="3816424" cy="3201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347163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74638"/>
            <a:ext cx="8291264" cy="850106"/>
          </a:xfrm>
        </p:spPr>
        <p:txBody>
          <a:bodyPr>
            <a:normAutofit/>
          </a:bodyPr>
          <a:lstStyle/>
          <a:p>
            <a:r>
              <a:rPr lang="en-GB" sz="3200" dirty="0" smtClean="0">
                <a:solidFill>
                  <a:srgbClr val="0070C0"/>
                </a:solidFill>
                <a:latin typeface="Arial" panose="020B0604020202020204" pitchFamily="34" charset="0"/>
                <a:cs typeface="Arial" panose="020B0604020202020204" pitchFamily="34" charset="0"/>
              </a:rPr>
              <a:t>Making active nonviolence our way of life</a:t>
            </a:r>
            <a:endParaRPr lang="en-GB" sz="3200" dirty="0">
              <a:solidFill>
                <a:srgbClr val="0070C0"/>
              </a:solidFill>
              <a:latin typeface="Arial" panose="020B0604020202020204" pitchFamily="34" charset="0"/>
              <a:cs typeface="Arial" panose="020B0604020202020204" pitchFamily="34" charset="0"/>
            </a:endParaRPr>
          </a:p>
        </p:txBody>
      </p:sp>
      <p:pic>
        <p:nvPicPr>
          <p:cNvPr id="1026" name="Picture 2" descr="https://lh4.googleusercontent.com/0KooHrKBxlz2tXFpuWNY0DyyRBQgSUkStl6ILHxiSj52dp5DqQTJDt6XeIT9OsjHPQtDJPYb_tIEySf5vUqlJTX_Dio7A5qAURnCO0DRDhZ7qGVLqAjb1C9nXssYLBHXfl5whkLdfXs"/>
          <p:cNvPicPr>
            <a:picLocks noChangeAspect="1" noChangeArrowheads="1"/>
          </p:cNvPicPr>
          <p:nvPr/>
        </p:nvPicPr>
        <p:blipFill rotWithShape="1">
          <a:blip r:embed="rId2">
            <a:extLst>
              <a:ext uri="{28A0092B-C50C-407E-A947-70E740481C1C}">
                <a14:useLocalDpi xmlns:a14="http://schemas.microsoft.com/office/drawing/2010/main" val="0"/>
              </a:ext>
            </a:extLst>
          </a:blip>
          <a:srcRect l="6002" t="3760" r="3862" b="7813"/>
          <a:stretch/>
        </p:blipFill>
        <p:spPr bwMode="auto">
          <a:xfrm>
            <a:off x="438410" y="1791222"/>
            <a:ext cx="4334005" cy="382043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5292080" y="1556792"/>
            <a:ext cx="3600400" cy="4401205"/>
          </a:xfrm>
          <a:prstGeom prst="rect">
            <a:avLst/>
          </a:prstGeom>
          <a:noFill/>
        </p:spPr>
        <p:txBody>
          <a:bodyPr wrap="square" rtlCol="0">
            <a:spAutoFit/>
          </a:bodyPr>
          <a:lstStyle/>
          <a:p>
            <a:r>
              <a:rPr lang="en-GB" sz="1600" dirty="0" smtClean="0">
                <a:solidFill>
                  <a:srgbClr val="0070C0"/>
                </a:solidFill>
                <a:latin typeface="Arial" panose="020B0604020202020204" pitchFamily="34" charset="0"/>
                <a:cs typeface="Arial" panose="020B0604020202020204" pitchFamily="34" charset="0"/>
              </a:rPr>
              <a:t>5 session discussion/reflection resource for groups</a:t>
            </a:r>
            <a:r>
              <a:rPr lang="en-GB" sz="1600" b="1" dirty="0" smtClean="0">
                <a:solidFill>
                  <a:srgbClr val="0070C0"/>
                </a:solidFill>
                <a:latin typeface="Arial" panose="020B0604020202020204" pitchFamily="34" charset="0"/>
                <a:cs typeface="Arial" panose="020B0604020202020204" pitchFamily="34" charset="0"/>
              </a:rPr>
              <a:t/>
            </a:r>
            <a:br>
              <a:rPr lang="en-GB" sz="1600" b="1" dirty="0" smtClean="0">
                <a:solidFill>
                  <a:srgbClr val="0070C0"/>
                </a:solidFill>
                <a:latin typeface="Arial" panose="020B0604020202020204" pitchFamily="34" charset="0"/>
                <a:cs typeface="Arial" panose="020B0604020202020204" pitchFamily="34" charset="0"/>
              </a:rPr>
            </a:br>
            <a:endParaRPr lang="en-GB" sz="1600" b="1" dirty="0" smtClean="0">
              <a:solidFill>
                <a:srgbClr val="0070C0"/>
              </a:solidFill>
              <a:latin typeface="Arial" panose="020B0604020202020204" pitchFamily="34" charset="0"/>
              <a:cs typeface="Arial" panose="020B0604020202020204" pitchFamily="34" charset="0"/>
            </a:endParaRPr>
          </a:p>
          <a:p>
            <a:pPr marL="285750" indent="-285750" fontAlgn="base">
              <a:buFont typeface="Arial" panose="020B0604020202020204" pitchFamily="34" charset="0"/>
              <a:buChar char="•"/>
            </a:pPr>
            <a:r>
              <a:rPr lang="en-GB" sz="1600" dirty="0">
                <a:solidFill>
                  <a:prstClr val="black"/>
                </a:solidFill>
                <a:latin typeface="Arial" panose="020B0604020202020204" pitchFamily="34" charset="0"/>
                <a:cs typeface="Arial" panose="020B0604020202020204" pitchFamily="34" charset="0"/>
              </a:rPr>
              <a:t>Cultivating </a:t>
            </a:r>
            <a:r>
              <a:rPr lang="en-GB" sz="1600" dirty="0" smtClean="0">
                <a:solidFill>
                  <a:prstClr val="black"/>
                </a:solidFill>
                <a:latin typeface="Arial" panose="020B0604020202020204" pitchFamily="34" charset="0"/>
                <a:cs typeface="Arial" panose="020B0604020202020204" pitchFamily="34" charset="0"/>
              </a:rPr>
              <a:t>Nonviolence</a:t>
            </a:r>
            <a:br>
              <a:rPr lang="en-GB" sz="1600" dirty="0" smtClean="0">
                <a:solidFill>
                  <a:prstClr val="black"/>
                </a:solidFill>
                <a:latin typeface="Arial" panose="020B0604020202020204" pitchFamily="34" charset="0"/>
                <a:cs typeface="Arial" panose="020B0604020202020204" pitchFamily="34" charset="0"/>
              </a:rPr>
            </a:br>
            <a:r>
              <a:rPr lang="en-GB" sz="1600" dirty="0" smtClean="0">
                <a:solidFill>
                  <a:prstClr val="black"/>
                </a:solidFill>
                <a:latin typeface="Arial" panose="020B0604020202020204" pitchFamily="34" charset="0"/>
                <a:cs typeface="Arial" panose="020B0604020202020204" pitchFamily="34" charset="0"/>
              </a:rPr>
              <a:t> </a:t>
            </a:r>
          </a:p>
          <a:p>
            <a:pPr marL="285750" indent="-285750" fontAlgn="base">
              <a:buFont typeface="Arial" panose="020B0604020202020204" pitchFamily="34" charset="0"/>
              <a:buChar char="•"/>
            </a:pPr>
            <a:r>
              <a:rPr lang="en-GB" sz="1600" dirty="0" smtClean="0">
                <a:latin typeface="Arial" panose="020B0604020202020204" pitchFamily="34" charset="0"/>
                <a:cs typeface="Arial" panose="020B0604020202020204" pitchFamily="34" charset="0"/>
              </a:rPr>
              <a:t>Seeing </a:t>
            </a:r>
            <a:r>
              <a:rPr lang="en-GB" sz="1600" dirty="0">
                <a:latin typeface="Arial" panose="020B0604020202020204" pitchFamily="34" charset="0"/>
                <a:cs typeface="Arial" panose="020B0604020202020204" pitchFamily="34" charset="0"/>
              </a:rPr>
              <a:t>Violence in our World Today </a:t>
            </a:r>
            <a:r>
              <a:rPr lang="en-GB" sz="1600" dirty="0" smtClean="0">
                <a:latin typeface="Arial" panose="020B0604020202020204" pitchFamily="34" charset="0"/>
                <a:cs typeface="Arial" panose="020B0604020202020204" pitchFamily="34" charset="0"/>
              </a:rPr>
              <a:t/>
            </a:r>
            <a:br>
              <a:rPr lang="en-GB" sz="1600" dirty="0" smtClean="0">
                <a:latin typeface="Arial" panose="020B0604020202020204" pitchFamily="34" charset="0"/>
                <a:cs typeface="Arial" panose="020B0604020202020204" pitchFamily="34" charset="0"/>
              </a:rPr>
            </a:br>
            <a:endParaRPr lang="en-GB" sz="1600" dirty="0" smtClean="0">
              <a:latin typeface="Arial" panose="020B0604020202020204" pitchFamily="34" charset="0"/>
              <a:cs typeface="Arial" panose="020B0604020202020204" pitchFamily="34" charset="0"/>
            </a:endParaRPr>
          </a:p>
          <a:p>
            <a:pPr marL="285750" indent="-285750" fontAlgn="base">
              <a:buFont typeface="Arial" panose="020B0604020202020204" pitchFamily="34" charset="0"/>
              <a:buChar char="•"/>
            </a:pPr>
            <a:r>
              <a:rPr lang="en-GB" sz="1600" dirty="0" smtClean="0">
                <a:latin typeface="Arial" panose="020B0604020202020204" pitchFamily="34" charset="0"/>
                <a:cs typeface="Arial" panose="020B0604020202020204" pitchFamily="34" charset="0"/>
              </a:rPr>
              <a:t>Discerning </a:t>
            </a:r>
            <a:r>
              <a:rPr lang="en-GB" sz="1600" dirty="0">
                <a:latin typeface="Arial" panose="020B0604020202020204" pitchFamily="34" charset="0"/>
                <a:cs typeface="Arial" panose="020B0604020202020204" pitchFamily="34" charset="0"/>
              </a:rPr>
              <a:t>and Judging </a:t>
            </a:r>
            <a:r>
              <a:rPr lang="en-GB" sz="1600" dirty="0" smtClean="0">
                <a:latin typeface="Arial" panose="020B0604020202020204" pitchFamily="34" charset="0"/>
                <a:cs typeface="Arial" panose="020B0604020202020204" pitchFamily="34" charset="0"/>
              </a:rPr>
              <a:t> </a:t>
            </a:r>
            <a:r>
              <a:rPr lang="en-GB" sz="1600" i="1" dirty="0" smtClean="0">
                <a:latin typeface="Arial" panose="020B0604020202020204" pitchFamily="34" charset="0"/>
                <a:cs typeface="Arial" panose="020B0604020202020204" pitchFamily="34" charset="0"/>
              </a:rPr>
              <a:t>based </a:t>
            </a:r>
            <a:r>
              <a:rPr lang="en-GB" sz="1600" i="1" dirty="0">
                <a:latin typeface="Arial" panose="020B0604020202020204" pitchFamily="34" charset="0"/>
                <a:cs typeface="Arial" panose="020B0604020202020204" pitchFamily="34" charset="0"/>
              </a:rPr>
              <a:t>on the Good News of Jesus </a:t>
            </a:r>
            <a:r>
              <a:rPr lang="en-GB" sz="1600" i="1" dirty="0" smtClean="0">
                <a:latin typeface="Arial" panose="020B0604020202020204" pitchFamily="34" charset="0"/>
                <a:cs typeface="Arial" panose="020B0604020202020204" pitchFamily="34" charset="0"/>
              </a:rPr>
              <a:t/>
            </a:r>
            <a:br>
              <a:rPr lang="en-GB" sz="1600" i="1" dirty="0" smtClean="0">
                <a:latin typeface="Arial" panose="020B0604020202020204" pitchFamily="34" charset="0"/>
                <a:cs typeface="Arial" panose="020B0604020202020204" pitchFamily="34" charset="0"/>
              </a:rPr>
            </a:br>
            <a:endParaRPr lang="en-GB" sz="1600" i="1" dirty="0" smtClean="0">
              <a:latin typeface="Arial" panose="020B0604020202020204" pitchFamily="34" charset="0"/>
              <a:cs typeface="Arial" panose="020B0604020202020204" pitchFamily="34" charset="0"/>
            </a:endParaRPr>
          </a:p>
          <a:p>
            <a:pPr marL="285750" indent="-285750" fontAlgn="base">
              <a:buFont typeface="Arial" panose="020B0604020202020204" pitchFamily="34" charset="0"/>
              <a:buChar char="•"/>
            </a:pPr>
            <a:r>
              <a:rPr lang="en-GB" sz="1600" dirty="0" smtClean="0">
                <a:latin typeface="Arial" panose="020B0604020202020204" pitchFamily="34" charset="0"/>
                <a:cs typeface="Arial" panose="020B0604020202020204" pitchFamily="34" charset="0"/>
              </a:rPr>
              <a:t>Acting </a:t>
            </a:r>
            <a:r>
              <a:rPr lang="en-GB" sz="1600" dirty="0">
                <a:latin typeface="Arial" panose="020B0604020202020204" pitchFamily="34" charset="0"/>
                <a:cs typeface="Arial" panose="020B0604020202020204" pitchFamily="34" charset="0"/>
              </a:rPr>
              <a:t>with a force more powerful than violence </a:t>
            </a:r>
            <a:r>
              <a:rPr lang="en-GB" sz="1600" dirty="0" smtClean="0">
                <a:latin typeface="Arial" panose="020B0604020202020204" pitchFamily="34" charset="0"/>
                <a:cs typeface="Arial" panose="020B0604020202020204" pitchFamily="34" charset="0"/>
              </a:rPr>
              <a:t/>
            </a:r>
            <a:br>
              <a:rPr lang="en-GB" sz="1600" dirty="0" smtClean="0">
                <a:latin typeface="Arial" panose="020B0604020202020204" pitchFamily="34" charset="0"/>
                <a:cs typeface="Arial" panose="020B0604020202020204" pitchFamily="34" charset="0"/>
              </a:rPr>
            </a:br>
            <a:endParaRPr lang="en-GB" sz="1600" dirty="0" smtClean="0">
              <a:latin typeface="Arial" panose="020B0604020202020204" pitchFamily="34" charset="0"/>
              <a:cs typeface="Arial" panose="020B0604020202020204" pitchFamily="34" charset="0"/>
            </a:endParaRPr>
          </a:p>
          <a:p>
            <a:pPr marL="285750" indent="-285750" fontAlgn="base">
              <a:buFont typeface="Arial" panose="020B0604020202020204" pitchFamily="34" charset="0"/>
              <a:buChar char="•"/>
            </a:pPr>
            <a:r>
              <a:rPr lang="en-GB" sz="1600" dirty="0" smtClean="0">
                <a:solidFill>
                  <a:srgbClr val="0070C0"/>
                </a:solidFill>
                <a:latin typeface="Arial" panose="020B0604020202020204" pitchFamily="34" charset="0"/>
                <a:cs typeface="Arial" panose="020B0604020202020204" pitchFamily="34" charset="0"/>
              </a:rPr>
              <a:t>Invitation </a:t>
            </a:r>
            <a:r>
              <a:rPr lang="en-GB" sz="1600" dirty="0">
                <a:solidFill>
                  <a:srgbClr val="0070C0"/>
                </a:solidFill>
                <a:latin typeface="Arial" panose="020B0604020202020204" pitchFamily="34" charset="0"/>
                <a:cs typeface="Arial" panose="020B0604020202020204" pitchFamily="34" charset="0"/>
              </a:rPr>
              <a:t>to take up “active nonviolence” </a:t>
            </a:r>
            <a:r>
              <a:rPr lang="en-GB" sz="1600" dirty="0" smtClean="0">
                <a:solidFill>
                  <a:srgbClr val="0070C0"/>
                </a:solidFill>
                <a:latin typeface="Arial" panose="020B0604020202020204" pitchFamily="34" charset="0"/>
                <a:cs typeface="Arial" panose="020B0604020202020204" pitchFamily="34" charset="0"/>
              </a:rPr>
              <a:t> </a:t>
            </a:r>
          </a:p>
          <a:p>
            <a:endParaRPr lang="en-GB" sz="24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177951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60648"/>
            <a:ext cx="7772400" cy="778098"/>
          </a:xfrm>
        </p:spPr>
        <p:txBody>
          <a:bodyPr>
            <a:normAutofit/>
          </a:bodyPr>
          <a:lstStyle/>
          <a:p>
            <a:r>
              <a:rPr lang="en-GB" dirty="0" smtClean="0">
                <a:solidFill>
                  <a:srgbClr val="0070C0"/>
                </a:solidFill>
                <a:latin typeface="Calibri" panose="020F0502020204030204" pitchFamily="34" charset="0"/>
                <a:cs typeface="Calibri" panose="020F0502020204030204" pitchFamily="34" charset="0"/>
              </a:rPr>
              <a:t>Gathering prayer </a:t>
            </a:r>
            <a:endParaRPr lang="en-GB" dirty="0">
              <a:solidFill>
                <a:srgbClr val="0070C0"/>
              </a:solidFill>
              <a:latin typeface="Calibri" panose="020F0502020204030204" pitchFamily="34" charset="0"/>
              <a:cs typeface="Calibri" panose="020F0502020204030204" pitchFamily="34" charset="0"/>
            </a:endParaRPr>
          </a:p>
        </p:txBody>
      </p:sp>
      <p:sp>
        <p:nvSpPr>
          <p:cNvPr id="3" name="Content Placeholder 2"/>
          <p:cNvSpPr>
            <a:spLocks noGrp="1"/>
          </p:cNvSpPr>
          <p:nvPr>
            <p:ph sz="quarter" idx="1"/>
          </p:nvPr>
        </p:nvSpPr>
        <p:spPr>
          <a:xfrm>
            <a:off x="467544" y="1052736"/>
            <a:ext cx="8219256" cy="5328592"/>
          </a:xfrm>
        </p:spPr>
        <p:txBody>
          <a:bodyPr>
            <a:normAutofit fontScale="62500" lnSpcReduction="20000"/>
          </a:bodyPr>
          <a:lstStyle/>
          <a:p>
            <a:pPr marL="0" indent="0">
              <a:buNone/>
            </a:pPr>
            <a:r>
              <a:rPr lang="en-GB" dirty="0">
                <a:latin typeface="Calibri" panose="020F0502020204030204" pitchFamily="34" charset="0"/>
                <a:cs typeface="Calibri" panose="020F0502020204030204" pitchFamily="34" charset="0"/>
              </a:rPr>
              <a:t>Spirit of God, we long to mend the broken circle. We long to heal the fractures in the world around us and within our souls.</a:t>
            </a:r>
          </a:p>
          <a:p>
            <a:pPr marL="0" indent="0">
              <a:buNone/>
            </a:pPr>
            <a:r>
              <a:rPr lang="en-GB" dirty="0">
                <a:latin typeface="Calibri" panose="020F0502020204030204" pitchFamily="34" charset="0"/>
                <a:cs typeface="Calibri" panose="020F0502020204030204" pitchFamily="34" charset="0"/>
              </a:rPr>
              <a:t>To learn from one another the ways of living fully alive.</a:t>
            </a:r>
          </a:p>
          <a:p>
            <a:pPr marL="0" indent="0">
              <a:buNone/>
            </a:pPr>
            <a:r>
              <a:rPr lang="en-GB" dirty="0">
                <a:latin typeface="Calibri" panose="020F0502020204030204" pitchFamily="34" charset="0"/>
                <a:cs typeface="Calibri" panose="020F0502020204030204" pitchFamily="34" charset="0"/>
              </a:rPr>
              <a:t>To transform those parts of ourselves and our world that block our making contact with our deepest reality and with the deepest, richest and most sacred dimensions of all other beings.</a:t>
            </a:r>
          </a:p>
          <a:p>
            <a:pPr marL="0" indent="0">
              <a:buNone/>
            </a:pPr>
            <a:endParaRPr lang="en-GB" b="1" dirty="0" smtClean="0">
              <a:latin typeface="Calibri" panose="020F0502020204030204" pitchFamily="34" charset="0"/>
              <a:cs typeface="Calibri" panose="020F0502020204030204" pitchFamily="34" charset="0"/>
            </a:endParaRPr>
          </a:p>
          <a:p>
            <a:pPr marL="0" indent="0">
              <a:buNone/>
            </a:pPr>
            <a:r>
              <a:rPr lang="en-GB" b="1" dirty="0" smtClean="0">
                <a:latin typeface="Calibri" panose="020F0502020204030204" pitchFamily="34" charset="0"/>
                <a:cs typeface="Calibri" panose="020F0502020204030204" pitchFamily="34" charset="0"/>
              </a:rPr>
              <a:t>Silence</a:t>
            </a:r>
            <a:r>
              <a:rPr lang="en-GB" dirty="0">
                <a:latin typeface="Calibri" panose="020F0502020204030204" pitchFamily="34" charset="0"/>
                <a:cs typeface="Calibri" panose="020F0502020204030204" pitchFamily="34" charset="0"/>
              </a:rPr>
              <a:t> </a:t>
            </a:r>
          </a:p>
          <a:p>
            <a:pPr marL="0" indent="0">
              <a:buNone/>
            </a:pPr>
            <a:r>
              <a:rPr lang="en-GB" dirty="0" smtClean="0">
                <a:latin typeface="Calibri" panose="020F0502020204030204" pitchFamily="34" charset="0"/>
                <a:cs typeface="Calibri" panose="020F0502020204030204" pitchFamily="34" charset="0"/>
              </a:rPr>
              <a:t/>
            </a:r>
            <a:br>
              <a:rPr lang="en-GB" dirty="0" smtClean="0">
                <a:latin typeface="Calibri" panose="020F0502020204030204" pitchFamily="34" charset="0"/>
                <a:cs typeface="Calibri" panose="020F0502020204030204" pitchFamily="34" charset="0"/>
              </a:rPr>
            </a:br>
            <a:r>
              <a:rPr lang="en-GB" dirty="0" smtClean="0">
                <a:latin typeface="Calibri" panose="020F0502020204030204" pitchFamily="34" charset="0"/>
                <a:cs typeface="Calibri" panose="020F0502020204030204" pitchFamily="34" charset="0"/>
              </a:rPr>
              <a:t>Spirit </a:t>
            </a:r>
            <a:r>
              <a:rPr lang="en-GB" dirty="0">
                <a:latin typeface="Calibri" panose="020F0502020204030204" pitchFamily="34" charset="0"/>
                <a:cs typeface="Calibri" panose="020F0502020204030204" pitchFamily="34" charset="0"/>
              </a:rPr>
              <a:t>of God, we long to see reality.</a:t>
            </a:r>
          </a:p>
          <a:p>
            <a:pPr marL="0" indent="0">
              <a:buNone/>
            </a:pPr>
            <a:r>
              <a:rPr lang="en-GB" dirty="0">
                <a:latin typeface="Calibri" panose="020F0502020204030204" pitchFamily="34" charset="0"/>
                <a:cs typeface="Calibri" panose="020F0502020204030204" pitchFamily="34" charset="0"/>
              </a:rPr>
              <a:t>To contact our deepest yearning for a world pulsing with </a:t>
            </a:r>
            <a:r>
              <a:rPr lang="en-GB" dirty="0" smtClean="0">
                <a:latin typeface="Calibri" panose="020F0502020204030204" pitchFamily="34" charset="0"/>
                <a:cs typeface="Calibri" panose="020F0502020204030204" pitchFamily="34" charset="0"/>
              </a:rPr>
              <a:t>justice and </a:t>
            </a:r>
            <a:r>
              <a:rPr lang="en-GB" dirty="0">
                <a:latin typeface="Calibri" panose="020F0502020204030204" pitchFamily="34" charset="0"/>
                <a:cs typeface="Calibri" panose="020F0502020204030204" pitchFamily="34" charset="0"/>
              </a:rPr>
              <a:t>truth.</a:t>
            </a:r>
          </a:p>
          <a:p>
            <a:pPr marL="0" indent="0">
              <a:buNone/>
            </a:pPr>
            <a:r>
              <a:rPr lang="en-GB" dirty="0">
                <a:latin typeface="Calibri" panose="020F0502020204030204" pitchFamily="34" charset="0"/>
                <a:cs typeface="Calibri" panose="020F0502020204030204" pitchFamily="34" charset="0"/>
              </a:rPr>
              <a:t>To dream of a society where we all sit down at the Great Feast,</a:t>
            </a:r>
            <a:br>
              <a:rPr lang="en-GB" dirty="0">
                <a:latin typeface="Calibri" panose="020F0502020204030204" pitchFamily="34" charset="0"/>
                <a:cs typeface="Calibri" panose="020F0502020204030204" pitchFamily="34" charset="0"/>
              </a:rPr>
            </a:br>
            <a:r>
              <a:rPr lang="en-GB" dirty="0">
                <a:latin typeface="Calibri" panose="020F0502020204030204" pitchFamily="34" charset="0"/>
                <a:cs typeface="Calibri" panose="020F0502020204030204" pitchFamily="34" charset="0"/>
              </a:rPr>
              <a:t>where every person eats until they are full.</a:t>
            </a:r>
          </a:p>
          <a:p>
            <a:pPr marL="0" indent="0">
              <a:buNone/>
            </a:pPr>
            <a:endParaRPr lang="en-GB" b="1" dirty="0" smtClean="0">
              <a:latin typeface="Calibri" panose="020F0502020204030204" pitchFamily="34" charset="0"/>
              <a:cs typeface="Calibri" panose="020F0502020204030204" pitchFamily="34" charset="0"/>
            </a:endParaRPr>
          </a:p>
          <a:p>
            <a:pPr marL="0" indent="0">
              <a:buNone/>
            </a:pPr>
            <a:r>
              <a:rPr lang="en-GB" b="1" dirty="0" smtClean="0">
                <a:latin typeface="Calibri" panose="020F0502020204030204" pitchFamily="34" charset="0"/>
                <a:cs typeface="Calibri" panose="020F0502020204030204" pitchFamily="34" charset="0"/>
              </a:rPr>
              <a:t>Silence </a:t>
            </a:r>
            <a:endParaRPr lang="en-GB" dirty="0">
              <a:latin typeface="Calibri" panose="020F0502020204030204" pitchFamily="34" charset="0"/>
              <a:cs typeface="Calibri" panose="020F0502020204030204" pitchFamily="34" charset="0"/>
            </a:endParaRPr>
          </a:p>
          <a:p>
            <a:pPr marL="0" indent="0">
              <a:buNone/>
            </a:pPr>
            <a:r>
              <a:rPr lang="en-GB" b="1" dirty="0">
                <a:latin typeface="Calibri" panose="020F0502020204030204" pitchFamily="34" charset="0"/>
                <a:cs typeface="Calibri" panose="020F0502020204030204" pitchFamily="34" charset="0"/>
              </a:rPr>
              <a:t> </a:t>
            </a:r>
            <a:endParaRPr lang="en-GB" dirty="0">
              <a:latin typeface="Calibri" panose="020F0502020204030204" pitchFamily="34" charset="0"/>
              <a:cs typeface="Calibri" panose="020F0502020204030204" pitchFamily="34" charset="0"/>
            </a:endParaRPr>
          </a:p>
          <a:p>
            <a:pPr marL="0" indent="0">
              <a:buNone/>
            </a:pPr>
            <a:r>
              <a:rPr lang="en-GB" dirty="0">
                <a:latin typeface="Calibri" panose="020F0502020204030204" pitchFamily="34" charset="0"/>
                <a:cs typeface="Calibri" panose="020F0502020204030204" pitchFamily="34" charset="0"/>
              </a:rPr>
              <a:t>Spirit of God, we long to discover anew the courage deep within us.</a:t>
            </a:r>
          </a:p>
          <a:p>
            <a:pPr marL="0" indent="0">
              <a:buNone/>
            </a:pPr>
            <a:r>
              <a:rPr lang="en-GB" dirty="0">
                <a:latin typeface="Calibri" panose="020F0502020204030204" pitchFamily="34" charset="0"/>
                <a:cs typeface="Calibri" panose="020F0502020204030204" pitchFamily="34" charset="0"/>
              </a:rPr>
              <a:t>To see and to listen.  To discover our true selves.</a:t>
            </a:r>
          </a:p>
          <a:p>
            <a:pPr marL="0" indent="0">
              <a:buNone/>
            </a:pPr>
            <a:r>
              <a:rPr lang="en-GB" dirty="0">
                <a:latin typeface="Calibri" panose="020F0502020204030204" pitchFamily="34" charset="0"/>
                <a:cs typeface="Calibri" panose="020F0502020204030204" pitchFamily="34" charset="0"/>
              </a:rPr>
              <a:t>To take steps to stop the cycle of violence in our homes, in our work-places, in our neighbourhoods, in our country and in our entire world.</a:t>
            </a:r>
          </a:p>
          <a:p>
            <a:pPr marL="0" indent="0">
              <a:buNone/>
            </a:pPr>
            <a:endParaRPr lang="en-GB" dirty="0"/>
          </a:p>
        </p:txBody>
      </p:sp>
    </p:spTree>
    <p:extLst>
      <p:ext uri="{BB962C8B-B14F-4D97-AF65-F5344CB8AC3E}">
        <p14:creationId xmlns:p14="http://schemas.microsoft.com/office/powerpoint/2010/main" val="41255008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16632"/>
            <a:ext cx="7772400" cy="720080"/>
          </a:xfrm>
        </p:spPr>
        <p:txBody>
          <a:bodyPr>
            <a:normAutofit fontScale="90000"/>
          </a:bodyPr>
          <a:lstStyle/>
          <a:p>
            <a:r>
              <a:rPr lang="en-GB" dirty="0" smtClean="0">
                <a:solidFill>
                  <a:srgbClr val="0070C0"/>
                </a:solidFill>
                <a:latin typeface="Calibri" panose="020F0502020204030204" pitchFamily="34" charset="0"/>
                <a:cs typeface="Calibri" panose="020F0502020204030204" pitchFamily="34" charset="0"/>
              </a:rPr>
              <a:t>Reading for today – Session </a:t>
            </a:r>
            <a:endParaRPr lang="en-GB" dirty="0">
              <a:solidFill>
                <a:srgbClr val="0070C0"/>
              </a:solidFill>
              <a:latin typeface="Calibri" panose="020F0502020204030204" pitchFamily="34" charset="0"/>
              <a:cs typeface="Calibri" panose="020F0502020204030204" pitchFamily="34" charset="0"/>
            </a:endParaRPr>
          </a:p>
        </p:txBody>
      </p:sp>
      <p:sp>
        <p:nvSpPr>
          <p:cNvPr id="5" name="TextBox 4"/>
          <p:cNvSpPr txBox="1"/>
          <p:nvPr/>
        </p:nvSpPr>
        <p:spPr>
          <a:xfrm>
            <a:off x="107504" y="764704"/>
            <a:ext cx="8784976" cy="5355312"/>
          </a:xfrm>
          <a:prstGeom prst="rect">
            <a:avLst/>
          </a:prstGeom>
          <a:noFill/>
        </p:spPr>
        <p:txBody>
          <a:bodyPr wrap="square" rtlCol="0">
            <a:spAutoFit/>
          </a:bodyPr>
          <a:lstStyle/>
          <a:p>
            <a:r>
              <a:rPr lang="en-GB" dirty="0"/>
              <a:t>6. </a:t>
            </a:r>
            <a:r>
              <a:rPr lang="en-GB" dirty="0">
                <a:latin typeface="Calibri" panose="020F0502020204030204" pitchFamily="34" charset="0"/>
                <a:cs typeface="Calibri" panose="020F0502020204030204" pitchFamily="34" charset="0"/>
              </a:rPr>
              <a:t>Peacebuilding through active nonviolence is the natural and necessary complement to the Church’s continuing efforts to limit the use of force by the application of moral norms; she does so by her participation in the work of international institutions and through the competent contribution made by so many Christians to the drafting of legislation at all levels. Jesus himself offers a “manual” for this strategy of peacemaking in the Sermon on the Mount. The eight Beatitudes (cf. </a:t>
            </a:r>
            <a:r>
              <a:rPr lang="en-GB" i="1" dirty="0">
                <a:latin typeface="Calibri" panose="020F0502020204030204" pitchFamily="34" charset="0"/>
                <a:cs typeface="Calibri" panose="020F0502020204030204" pitchFamily="34" charset="0"/>
              </a:rPr>
              <a:t>Mt</a:t>
            </a:r>
            <a:r>
              <a:rPr lang="en-GB" dirty="0">
                <a:latin typeface="Calibri" panose="020F0502020204030204" pitchFamily="34" charset="0"/>
                <a:cs typeface="Calibri" panose="020F0502020204030204" pitchFamily="34" charset="0"/>
              </a:rPr>
              <a:t> 5:3-10) provide a portrait of the person we could describe as blessed, good and authentic. Blessed are the meek, Jesus tells us, the merciful and the peacemakers, those who are pure in heart, and those who hunger and thirst for justice</a:t>
            </a:r>
            <a:r>
              <a:rPr lang="en-GB" dirty="0" smtClean="0">
                <a:latin typeface="Calibri" panose="020F0502020204030204" pitchFamily="34" charset="0"/>
                <a:cs typeface="Calibri" panose="020F0502020204030204" pitchFamily="34" charset="0"/>
              </a:rPr>
              <a:t>.</a:t>
            </a:r>
          </a:p>
          <a:p>
            <a:endParaRPr lang="en-GB" dirty="0">
              <a:latin typeface="Calibri" panose="020F0502020204030204" pitchFamily="34" charset="0"/>
              <a:cs typeface="Calibri" panose="020F0502020204030204" pitchFamily="34" charset="0"/>
            </a:endParaRPr>
          </a:p>
          <a:p>
            <a:r>
              <a:rPr lang="en-GB" dirty="0">
                <a:latin typeface="Calibri" panose="020F0502020204030204" pitchFamily="34" charset="0"/>
                <a:cs typeface="Calibri" panose="020F0502020204030204" pitchFamily="34" charset="0"/>
              </a:rPr>
              <a:t>This is also a programme and a challenge for political and religious leaders, the heads of international institutions, and business and media executives: to apply the Beatitudes in the exercise of their respective responsibilities. It is a challenge to build up society, communities and businesses by acting as peacemakers. It is to show mercy by refusing to discard people, harm the environment, or seek to win at any cost. To do so requires “the willingness to face conflict head on, to resolve it and to make it a link in the chain of a new process”.</a:t>
            </a:r>
            <a:r>
              <a:rPr lang="en-GB" u="sng" dirty="0">
                <a:latin typeface="Calibri" panose="020F0502020204030204" pitchFamily="34" charset="0"/>
                <a:cs typeface="Calibri" panose="020F0502020204030204" pitchFamily="34" charset="0"/>
                <a:hlinkClick r:id="rId2"/>
              </a:rPr>
              <a:t>[20]</a:t>
            </a:r>
            <a:r>
              <a:rPr lang="en-GB" dirty="0">
                <a:latin typeface="Calibri" panose="020F0502020204030204" pitchFamily="34" charset="0"/>
                <a:cs typeface="Calibri" panose="020F0502020204030204" pitchFamily="34" charset="0"/>
              </a:rPr>
              <a:t> To act in this way means to choose solidarity as a way of making history and building friendship in society. Active nonviolence is a way of showing that unity is truly more powerful and more fruitful than conflict. </a:t>
            </a:r>
            <a:r>
              <a:rPr lang="en-GB" dirty="0" smtClean="0">
                <a:latin typeface="Calibri" panose="020F0502020204030204" pitchFamily="34" charset="0"/>
                <a:cs typeface="Calibri" panose="020F0502020204030204" pitchFamily="34" charset="0"/>
              </a:rPr>
              <a:t>   /over</a:t>
            </a:r>
            <a:endParaRPr lang="en-GB"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269667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a:xfrm>
            <a:off x="611560" y="476672"/>
            <a:ext cx="7772400" cy="4572000"/>
          </a:xfrm>
        </p:spPr>
        <p:txBody>
          <a:bodyPr>
            <a:noAutofit/>
          </a:bodyPr>
          <a:lstStyle/>
          <a:p>
            <a:pPr marL="0" indent="0">
              <a:buNone/>
            </a:pPr>
            <a:r>
              <a:rPr lang="en-GB" sz="1800" dirty="0" smtClean="0">
                <a:latin typeface="Calibri" panose="020F0502020204030204" pitchFamily="34" charset="0"/>
                <a:cs typeface="Calibri" panose="020F0502020204030204" pitchFamily="34" charset="0"/>
              </a:rPr>
              <a:t>Everything </a:t>
            </a:r>
            <a:r>
              <a:rPr lang="en-GB" sz="1800" dirty="0">
                <a:latin typeface="Calibri" panose="020F0502020204030204" pitchFamily="34" charset="0"/>
                <a:cs typeface="Calibri" panose="020F0502020204030204" pitchFamily="34" charset="0"/>
              </a:rPr>
              <a:t>in the world is inter-connected.</a:t>
            </a:r>
            <a:r>
              <a:rPr lang="en-GB" sz="1800" u="sng" dirty="0">
                <a:latin typeface="Calibri" panose="020F0502020204030204" pitchFamily="34" charset="0"/>
                <a:cs typeface="Calibri" panose="020F0502020204030204" pitchFamily="34" charset="0"/>
                <a:hlinkClick r:id="rId2"/>
              </a:rPr>
              <a:t>[21]</a:t>
            </a:r>
            <a:r>
              <a:rPr lang="en-GB" sz="1800" dirty="0">
                <a:latin typeface="Calibri" panose="020F0502020204030204" pitchFamily="34" charset="0"/>
                <a:cs typeface="Calibri" panose="020F0502020204030204" pitchFamily="34" charset="0"/>
              </a:rPr>
              <a:t> Certainly differences can cause frictions. But let us face them constructively and </a:t>
            </a:r>
            <a:r>
              <a:rPr lang="en-GB" sz="1800" dirty="0" err="1" smtClean="0">
                <a:latin typeface="Calibri" panose="020F0502020204030204" pitchFamily="34" charset="0"/>
                <a:cs typeface="Calibri" panose="020F0502020204030204" pitchFamily="34" charset="0"/>
              </a:rPr>
              <a:t>nonviolently</a:t>
            </a:r>
            <a:r>
              <a:rPr lang="en-GB" sz="1800" dirty="0">
                <a:latin typeface="Calibri" panose="020F0502020204030204" pitchFamily="34" charset="0"/>
                <a:cs typeface="Calibri" panose="020F0502020204030204" pitchFamily="34" charset="0"/>
              </a:rPr>
              <a:t>, </a:t>
            </a:r>
            <a:r>
              <a:rPr lang="en-GB" sz="1800" dirty="0" smtClean="0">
                <a:latin typeface="Calibri" panose="020F0502020204030204" pitchFamily="34" charset="0"/>
                <a:cs typeface="Calibri" panose="020F0502020204030204" pitchFamily="34" charset="0"/>
              </a:rPr>
              <a:t> so </a:t>
            </a:r>
            <a:r>
              <a:rPr lang="en-GB" sz="1800" dirty="0">
                <a:latin typeface="Calibri" panose="020F0502020204030204" pitchFamily="34" charset="0"/>
                <a:cs typeface="Calibri" panose="020F0502020204030204" pitchFamily="34" charset="0"/>
              </a:rPr>
              <a:t>that “tensions and oppositions can achieve a diversified and life-giving unity,” preserving “what is valid and useful on both sides”.</a:t>
            </a:r>
            <a:r>
              <a:rPr lang="en-GB" sz="1800" u="sng" dirty="0">
                <a:latin typeface="Calibri" panose="020F0502020204030204" pitchFamily="34" charset="0"/>
                <a:cs typeface="Calibri" panose="020F0502020204030204" pitchFamily="34" charset="0"/>
                <a:hlinkClick r:id="rId3"/>
              </a:rPr>
              <a:t>[22</a:t>
            </a:r>
            <a:r>
              <a:rPr lang="en-GB" sz="1800" u="sng" dirty="0" smtClean="0">
                <a:latin typeface="Calibri" panose="020F0502020204030204" pitchFamily="34" charset="0"/>
                <a:cs typeface="Calibri" panose="020F0502020204030204" pitchFamily="34" charset="0"/>
                <a:hlinkClick r:id="rId3"/>
              </a:rPr>
              <a:t>]</a:t>
            </a:r>
            <a:endParaRPr lang="en-GB" sz="1800" u="sng" dirty="0" smtClean="0">
              <a:latin typeface="Calibri" panose="020F0502020204030204" pitchFamily="34" charset="0"/>
              <a:cs typeface="Calibri" panose="020F0502020204030204" pitchFamily="34" charset="0"/>
            </a:endParaRPr>
          </a:p>
          <a:p>
            <a:pPr marL="0" indent="0">
              <a:buNone/>
            </a:pPr>
            <a:endParaRPr lang="en-GB" sz="1800" dirty="0">
              <a:latin typeface="Calibri" panose="020F0502020204030204" pitchFamily="34" charset="0"/>
              <a:cs typeface="Calibri" panose="020F0502020204030204" pitchFamily="34" charset="0"/>
            </a:endParaRPr>
          </a:p>
          <a:p>
            <a:pPr marL="0" indent="0">
              <a:buNone/>
            </a:pPr>
            <a:r>
              <a:rPr lang="en-GB" sz="1800" dirty="0">
                <a:latin typeface="Calibri" panose="020F0502020204030204" pitchFamily="34" charset="0"/>
                <a:cs typeface="Calibri" panose="020F0502020204030204" pitchFamily="34" charset="0"/>
              </a:rPr>
              <a:t>I pledge the assistance of the Church in every effort to build peace through active and creative nonviolence. (</a:t>
            </a:r>
            <a:r>
              <a:rPr lang="en-GB" sz="1800" i="1" dirty="0">
                <a:latin typeface="Calibri" panose="020F0502020204030204" pitchFamily="34" charset="0"/>
                <a:cs typeface="Calibri" panose="020F0502020204030204" pitchFamily="34" charset="0"/>
              </a:rPr>
              <a:t>WDP 2017, 6</a:t>
            </a:r>
            <a:r>
              <a:rPr lang="en-GB" sz="1800" dirty="0">
                <a:latin typeface="Calibri" panose="020F0502020204030204" pitchFamily="34" charset="0"/>
                <a:cs typeface="Calibri" panose="020F0502020204030204" pitchFamily="34" charset="0"/>
              </a:rPr>
              <a:t>)</a:t>
            </a:r>
          </a:p>
          <a:p>
            <a:pPr marL="0" indent="0">
              <a:buNone/>
            </a:pPr>
            <a:endParaRPr lang="en-GB" sz="1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44683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solidFill>
                  <a:schemeClr val="accent1"/>
                </a:solidFill>
                <a:latin typeface="Calibri" panose="020F0502020204030204" pitchFamily="34" charset="0"/>
                <a:cs typeface="Calibri" panose="020F0502020204030204" pitchFamily="34" charset="0"/>
              </a:rPr>
              <a:t>Discussion for today </a:t>
            </a:r>
            <a:endParaRPr lang="en-GB" dirty="0">
              <a:solidFill>
                <a:schemeClr val="accent1"/>
              </a:solidFill>
              <a:latin typeface="Calibri" panose="020F0502020204030204" pitchFamily="34" charset="0"/>
              <a:cs typeface="Calibri" panose="020F0502020204030204" pitchFamily="34" charset="0"/>
            </a:endParaRPr>
          </a:p>
        </p:txBody>
      </p:sp>
      <p:sp>
        <p:nvSpPr>
          <p:cNvPr id="5" name="Content Placeholder 4"/>
          <p:cNvSpPr>
            <a:spLocks noGrp="1"/>
          </p:cNvSpPr>
          <p:nvPr>
            <p:ph sz="quarter" idx="1"/>
          </p:nvPr>
        </p:nvSpPr>
        <p:spPr>
          <a:xfrm>
            <a:off x="467544" y="1772816"/>
            <a:ext cx="8064896" cy="4246984"/>
          </a:xfrm>
        </p:spPr>
        <p:txBody>
          <a:bodyPr>
            <a:normAutofit/>
          </a:bodyPr>
          <a:lstStyle/>
          <a:p>
            <a:pPr lvl="0"/>
            <a:r>
              <a:rPr lang="en-GB" dirty="0" smtClean="0">
                <a:latin typeface="Calibri" panose="020F0502020204030204" pitchFamily="34" charset="0"/>
                <a:cs typeface="Calibri" panose="020F0502020204030204" pitchFamily="34" charset="0"/>
              </a:rPr>
              <a:t>Can you think of any examples of the Church using its role/voice creatively and effectively in  situations of conflict? How can we make these better known? </a:t>
            </a:r>
          </a:p>
          <a:p>
            <a:pPr marL="0" lvl="0" indent="0">
              <a:buNone/>
            </a:pPr>
            <a:endParaRPr lang="en-GB" dirty="0">
              <a:latin typeface="Calibri" panose="020F0502020204030204" pitchFamily="34" charset="0"/>
              <a:cs typeface="Calibri" panose="020F0502020204030204" pitchFamily="34" charset="0"/>
            </a:endParaRPr>
          </a:p>
          <a:p>
            <a:r>
              <a:rPr lang="en-GB" dirty="0" smtClean="0">
                <a:latin typeface="Calibri" panose="020F0502020204030204" pitchFamily="34" charset="0"/>
                <a:cs typeface="Calibri" panose="020F0502020204030204" pitchFamily="34" charset="0"/>
              </a:rPr>
              <a:t>What hopeful or practical ideas will you take away from this course?  How might you share these?</a:t>
            </a:r>
          </a:p>
          <a:p>
            <a:pPr marL="0" indent="0">
              <a:buNone/>
            </a:pPr>
            <a:endParaRPr lang="en-GB" dirty="0" smtClean="0">
              <a:latin typeface="Calibri" panose="020F0502020204030204" pitchFamily="34" charset="0"/>
              <a:cs typeface="Calibri" panose="020F0502020204030204" pitchFamily="34" charset="0"/>
            </a:endParaRPr>
          </a:p>
          <a:p>
            <a:pPr marL="0" lvl="0" indent="0" algn="ctr">
              <a:buNone/>
            </a:pPr>
            <a:r>
              <a:rPr lang="en-GB" sz="2400" i="1" dirty="0">
                <a:latin typeface="Calibri" panose="020F0502020204030204" pitchFamily="34" charset="0"/>
                <a:cs typeface="Calibri" panose="020F0502020204030204" pitchFamily="34" charset="0"/>
              </a:rPr>
              <a:t>Be ready </a:t>
            </a:r>
            <a:r>
              <a:rPr lang="en-GB" sz="2400" i="1">
                <a:latin typeface="Calibri" panose="020F0502020204030204" pitchFamily="34" charset="0"/>
                <a:cs typeface="Calibri" panose="020F0502020204030204" pitchFamily="34" charset="0"/>
              </a:rPr>
              <a:t>to </a:t>
            </a:r>
            <a:r>
              <a:rPr lang="en-GB" sz="2400" i="1" smtClean="0">
                <a:latin typeface="Calibri" panose="020F0502020204030204" pitchFamily="34" charset="0"/>
                <a:cs typeface="Calibri" panose="020F0502020204030204" pitchFamily="34" charset="0"/>
              </a:rPr>
              <a:t>bring </a:t>
            </a:r>
            <a:r>
              <a:rPr lang="en-GB" sz="2400" i="1" dirty="0">
                <a:latin typeface="Calibri" panose="020F0502020204030204" pitchFamily="34" charset="0"/>
                <a:cs typeface="Calibri" panose="020F0502020204030204" pitchFamily="34" charset="0"/>
              </a:rPr>
              <a:t>some of your ‘learning’ back</a:t>
            </a:r>
            <a:br>
              <a:rPr lang="en-GB" sz="2400" i="1" dirty="0">
                <a:latin typeface="Calibri" panose="020F0502020204030204" pitchFamily="34" charset="0"/>
                <a:cs typeface="Calibri" panose="020F0502020204030204" pitchFamily="34" charset="0"/>
              </a:rPr>
            </a:br>
            <a:r>
              <a:rPr lang="en-GB" sz="2400" i="1" dirty="0">
                <a:latin typeface="Calibri" panose="020F0502020204030204" pitchFamily="34" charset="0"/>
                <a:cs typeface="Calibri" panose="020F0502020204030204" pitchFamily="34" charset="0"/>
              </a:rPr>
              <a:t>to the large group</a:t>
            </a:r>
          </a:p>
          <a:p>
            <a:endParaRPr lang="en-GB"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557868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700808"/>
            <a:ext cx="7772400" cy="1143000"/>
          </a:xfrm>
        </p:spPr>
        <p:txBody>
          <a:bodyPr>
            <a:normAutofit fontScale="90000"/>
          </a:bodyPr>
          <a:lstStyle/>
          <a:p>
            <a:r>
              <a:rPr lang="en-GB" dirty="0" smtClean="0">
                <a:solidFill>
                  <a:srgbClr val="0070C0"/>
                </a:solidFill>
                <a:latin typeface="Calibri" panose="020F0502020204030204" pitchFamily="34" charset="0"/>
                <a:cs typeface="Calibri" panose="020F0502020204030204" pitchFamily="34" charset="0"/>
              </a:rPr>
              <a:t>What did we learn?</a:t>
            </a:r>
            <a:br>
              <a:rPr lang="en-GB" dirty="0" smtClean="0">
                <a:solidFill>
                  <a:srgbClr val="0070C0"/>
                </a:solidFill>
                <a:latin typeface="Calibri" panose="020F0502020204030204" pitchFamily="34" charset="0"/>
                <a:cs typeface="Calibri" panose="020F0502020204030204" pitchFamily="34" charset="0"/>
              </a:rPr>
            </a:br>
            <a:r>
              <a:rPr lang="en-GB" dirty="0">
                <a:solidFill>
                  <a:schemeClr val="tx2">
                    <a:lumMod val="60000"/>
                    <a:lumOff val="40000"/>
                  </a:schemeClr>
                </a:solidFill>
                <a:latin typeface="Calibri" panose="020F0502020204030204" pitchFamily="34" charset="0"/>
                <a:cs typeface="Calibri" panose="020F0502020204030204" pitchFamily="34" charset="0"/>
              </a:rPr>
              <a:t/>
            </a:r>
            <a:br>
              <a:rPr lang="en-GB" dirty="0">
                <a:solidFill>
                  <a:schemeClr val="tx2">
                    <a:lumMod val="60000"/>
                    <a:lumOff val="40000"/>
                  </a:schemeClr>
                </a:solidFill>
                <a:latin typeface="Calibri" panose="020F0502020204030204" pitchFamily="34" charset="0"/>
                <a:cs typeface="Calibri" panose="020F0502020204030204" pitchFamily="34" charset="0"/>
              </a:rPr>
            </a:br>
            <a:endParaRPr lang="en-GB" i="1" dirty="0">
              <a:solidFill>
                <a:schemeClr val="tx2">
                  <a:lumMod val="60000"/>
                  <a:lumOff val="40000"/>
                </a:schemeClr>
              </a:solidFill>
              <a:latin typeface="Calibri" panose="020F0502020204030204" pitchFamily="34" charset="0"/>
              <a:cs typeface="Calibri" panose="020F0502020204030204" pitchFamily="34"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3166748"/>
            <a:ext cx="6363990" cy="32959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305016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lum/>
            <a:alphaModFix/>
          </a:blip>
          <a:srcRect/>
          <a:stretch>
            <a:fillRect/>
          </a:stretch>
        </p:blipFill>
        <p:spPr>
          <a:xfrm>
            <a:off x="2294640" y="195840"/>
            <a:ext cx="4041000" cy="3135240"/>
          </a:xfrm>
          <a:prstGeom prst="rect">
            <a:avLst/>
          </a:prstGeom>
          <a:noFill/>
          <a:ln>
            <a:noFill/>
          </a:ln>
        </p:spPr>
      </p:pic>
      <p:pic>
        <p:nvPicPr>
          <p:cNvPr id="3" name="Picture 2"/>
          <p:cNvPicPr>
            <a:picLocks noChangeAspect="1"/>
          </p:cNvPicPr>
          <p:nvPr/>
        </p:nvPicPr>
        <p:blipFill>
          <a:blip r:embed="rId4">
            <a:lum/>
            <a:alphaModFix/>
          </a:blip>
          <a:srcRect/>
          <a:stretch>
            <a:fillRect/>
          </a:stretch>
        </p:blipFill>
        <p:spPr>
          <a:xfrm>
            <a:off x="65160" y="3494160"/>
            <a:ext cx="4441320" cy="3069719"/>
          </a:xfrm>
          <a:prstGeom prst="rect">
            <a:avLst/>
          </a:prstGeom>
          <a:noFill/>
          <a:ln>
            <a:noFill/>
          </a:ln>
        </p:spPr>
      </p:pic>
      <p:pic>
        <p:nvPicPr>
          <p:cNvPr id="4" name="Picture 3"/>
          <p:cNvPicPr>
            <a:picLocks noChangeAspect="1"/>
          </p:cNvPicPr>
          <p:nvPr/>
        </p:nvPicPr>
        <p:blipFill>
          <a:blip r:embed="rId5">
            <a:lum/>
            <a:alphaModFix/>
          </a:blip>
          <a:srcRect/>
          <a:stretch>
            <a:fillRect/>
          </a:stretch>
        </p:blipFill>
        <p:spPr>
          <a:xfrm>
            <a:off x="4575959" y="3461400"/>
            <a:ext cx="4437000" cy="3285000"/>
          </a:xfrm>
          <a:prstGeom prst="rect">
            <a:avLst/>
          </a:prstGeom>
          <a:noFill/>
          <a:ln>
            <a:noFill/>
          </a:ln>
        </p:spPr>
      </p:pic>
    </p:spTree>
    <p:extLst>
      <p:ext uri="{BB962C8B-B14F-4D97-AF65-F5344CB8AC3E}">
        <p14:creationId xmlns:p14="http://schemas.microsoft.com/office/powerpoint/2010/main" val="35850819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1138</TotalTime>
  <Words>603</Words>
  <Application>Microsoft Office PowerPoint</Application>
  <PresentationFormat>On-screen Show (4:3)</PresentationFormat>
  <Paragraphs>56</Paragraphs>
  <Slides>11</Slides>
  <Notes>3</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Equity</vt:lpstr>
      <vt:lpstr>Making active nonviolence  our way of life  Session 5– Invitation to take up “active nonviolence”   </vt:lpstr>
      <vt:lpstr>Welcome and introduction </vt:lpstr>
      <vt:lpstr>Making active nonviolence our way of life</vt:lpstr>
      <vt:lpstr>Gathering prayer </vt:lpstr>
      <vt:lpstr>Reading for today – Session </vt:lpstr>
      <vt:lpstr>PowerPoint Presentation</vt:lpstr>
      <vt:lpstr>Discussion for today </vt:lpstr>
      <vt:lpstr>What did we learn?  </vt:lpstr>
      <vt:lpstr>PowerPoint Presentation</vt:lpstr>
      <vt:lpstr>PowerPoint Presentation</vt:lpstr>
      <vt:lpstr>Resources </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Catholic Nonviolence Initiative</dc:title>
  <dc:creator>Pat Gaffney</dc:creator>
  <cp:lastModifiedBy>Pat Gaffney</cp:lastModifiedBy>
  <cp:revision>84</cp:revision>
  <cp:lastPrinted>2020-08-27T08:23:23Z</cp:lastPrinted>
  <dcterms:created xsi:type="dcterms:W3CDTF">2020-07-18T14:04:56Z</dcterms:created>
  <dcterms:modified xsi:type="dcterms:W3CDTF">2020-11-24T16:48:18Z</dcterms:modified>
</cp:coreProperties>
</file>