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2" r:id="rId2"/>
    <p:sldId id="263" r:id="rId3"/>
    <p:sldId id="257" r:id="rId4"/>
    <p:sldId id="268" r:id="rId5"/>
    <p:sldId id="274" r:id="rId6"/>
    <p:sldId id="269" r:id="rId7"/>
    <p:sldId id="277" r:id="rId8"/>
    <p:sldId id="271" r:id="rId9"/>
    <p:sldId id="275" r:id="rId10"/>
    <p:sldId id="265" r:id="rId11"/>
    <p:sldId id="27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CC66FF"/>
    <a:srgbClr val="CC00FF"/>
    <a:srgbClr val="B207F7"/>
    <a:srgbClr val="D575FB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259" autoAdjust="0"/>
  </p:normalViewPr>
  <p:slideViewPr>
    <p:cSldViewPr snapToGrid="0">
      <p:cViewPr varScale="1">
        <p:scale>
          <a:sx n="59" d="100"/>
          <a:sy n="59" d="100"/>
        </p:scale>
        <p:origin x="9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3446D2-164C-4225-AF2B-2C66991A84CF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0F40D-39D3-42F1-83B5-B71D9B157D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47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 may want to play some quiet music and get some feedback.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40D-39D3-42F1-83B5-B71D9B157DA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272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Opinion spectrum: Students should consider whether they agree or disagree with the statement and decide where they would be along the line.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40D-39D3-42F1-83B5-B71D9B157DA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283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could be done as a written or spoken activity. Patterns, themes or categories might include: inner peace, interpersonal peace, global peace, ideas around a lack of violence, feelings or actions.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40D-39D3-42F1-83B5-B71D9B157DA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339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 may want to prompt students using answers from previous slides or talking about how it might affect us personally versus how if might look on a global level.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40D-39D3-42F1-83B5-B71D9B157DA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461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40D-39D3-42F1-83B5-B71D9B157DA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160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0F40D-39D3-42F1-83B5-B71D9B157DA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753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587C7-9AA1-406E-B231-9E75C983DA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D07F0A-B03D-4F4C-BEEF-179465106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0F517-B7A5-4A8F-8F68-16240A235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57D3-4704-4DD8-9296-EC303338BDE1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11E4E-8A4C-4363-8E06-6C25EF35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21349-3591-4018-ADCE-22B130DA5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7E9D9-8F7B-4BB8-8D60-5D45F7EEB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533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BDA89-3B51-4B6F-B83B-C6DA5A2B9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FA02F0-529C-4339-9581-BB2CF27AFA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7F2D2-C006-4892-9ED0-16388E3EE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57D3-4704-4DD8-9296-EC303338BDE1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CDABF-F1AF-43F2-8A84-E2F272322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1C661-7465-4A56-869B-E24B2284B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7E9D9-8F7B-4BB8-8D60-5D45F7EEB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292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E37923-20A3-4139-A8D0-E80F809E2A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B7470B-F3C9-4B62-A014-DD6FDFBD32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87C27B-2263-4EC0-8B52-21E1F7D74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57D3-4704-4DD8-9296-EC303338BDE1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06E20-6FFD-4DB3-AEDD-639AABBFE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9D9FF2-09BC-451E-B1A7-9403932B4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7E9D9-8F7B-4BB8-8D60-5D45F7EEB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419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022CA-6771-42C0-ADCE-EB693ACF3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1A837-EC66-485F-B4E1-1AF9429C5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C0F34-877C-48C1-A87A-F290F965D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57D3-4704-4DD8-9296-EC303338BDE1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74E8DE-0516-4689-B5FB-47AEFB97F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3D7F08-A160-42BA-B3A7-1477DA4D2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7E9D9-8F7B-4BB8-8D60-5D45F7EEB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438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803FB-1836-4B5B-94F8-C63C6F046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7479D-1403-4967-9EAE-DA5BD040A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889EA-D146-4F02-860D-7EE936CEE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57D3-4704-4DD8-9296-EC303338BDE1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4BF86-B48A-4401-A618-F71F124D3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71EE2-977C-4068-99D8-96E4C30B3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7E9D9-8F7B-4BB8-8D60-5D45F7EEB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980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764E7-2BA8-4FED-B85B-5123B4EBB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9B0C7-674A-4348-A021-6A702CE408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076132-7ED0-4421-82F1-89A0684F9A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11F842-4F04-42D8-BD15-A505CCC33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57D3-4704-4DD8-9296-EC303338BDE1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38F068-AC06-43AB-9321-534282210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1C2011-8AF8-4DF2-B7D2-914957B3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7E9D9-8F7B-4BB8-8D60-5D45F7EEB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77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09324-4A9D-4DC6-9512-DA3A2694E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CC7368-A899-4EB5-9A9B-67A3549F0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D2B873-2DA5-4E04-A578-D14DD7CFB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B7DCA4-D01F-4B74-8847-F497483110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4406AF-A50E-4E8A-86A5-BCA05D294D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9F15E4-006B-498A-BCC0-76C4AA31C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57D3-4704-4DD8-9296-EC303338BDE1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419C52-4043-4313-886D-2FBD18937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4A1688-24E9-48C4-8C0B-A63446E30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7E9D9-8F7B-4BB8-8D60-5D45F7EEB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491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13E4C-FF9C-48EB-8AF7-067BCC501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E76977-C360-43FC-946A-755DE99D7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57D3-4704-4DD8-9296-EC303338BDE1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7116D0-04E5-41E0-9429-F128DFA4D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98FCFF-4183-481B-904C-1A1631060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7E9D9-8F7B-4BB8-8D60-5D45F7EEB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14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26B21B-8EBE-4627-BF1E-FA8762B16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57D3-4704-4DD8-9296-EC303338BDE1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C56EFA-2A71-405C-B881-FE6CD6682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1A76C0-7C76-4ED6-BA3D-F9314CEAE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7E9D9-8F7B-4BB8-8D60-5D45F7EEB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128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DCE57-92CE-486D-95B6-9FD91FD51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5C1A5-2CE9-4564-AD49-AE5F778EB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C060EB-6C93-4C44-8149-5B312C81B8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72F6E9-039A-453C-B5B0-C5398539E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57D3-4704-4DD8-9296-EC303338BDE1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43313-F455-4AD3-8683-B715935E7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E014B2-3932-40AD-A96B-A5ED123C3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7E9D9-8F7B-4BB8-8D60-5D45F7EEB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460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AACBE-5068-462B-B271-6A0C40449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0A13B2-E1FE-4C96-99EC-D34E3E387A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3C1D24-D588-4B30-86BD-B97C5291C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B9D406-22C4-4E0B-A122-8E02FE8EA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57D3-4704-4DD8-9296-EC303338BDE1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4E1693-8640-4A89-84C6-522F1CC7C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3D9A0-4C84-437C-8345-377FA5F2F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7E9D9-8F7B-4BB8-8D60-5D45F7EEB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645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>
            <a:alpha val="5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243F5A-345B-4476-8C44-64065790E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34C4D-B3A1-485B-8BFD-EFA557927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BAFFC2-0291-494D-8707-45DDA76109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557D3-4704-4DD8-9296-EC303338BDE1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2129F-D350-4B19-AF1D-C2072869B7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72A73-BF3E-42C8-A6D6-F9C13246D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7E9D9-8F7B-4BB8-8D60-5D45F7EEB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107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ight, night, sunlight, morning, evening, macro, flame, romance, romantic, darkness, lamp, yellow, candle, christmas, close, lighting, deco, advent, lights, candles, background, mood, candlelight, atmospheric">
            <a:extLst>
              <a:ext uri="{FF2B5EF4-FFF2-40B4-BE49-F238E27FC236}">
                <a16:creationId xmlns:a16="http://schemas.microsoft.com/office/drawing/2014/main" id="{C8159E38-F5F3-4239-B5CC-A906AE1F8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590" y="-708060"/>
            <a:ext cx="12411181" cy="827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3EC398-D5F1-46E5-8021-E21E0F5F8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8000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Advent Activities and Reflections </a:t>
            </a:r>
          </a:p>
        </p:txBody>
      </p:sp>
    </p:spTree>
    <p:extLst>
      <p:ext uri="{BB962C8B-B14F-4D97-AF65-F5344CB8AC3E}">
        <p14:creationId xmlns:p14="http://schemas.microsoft.com/office/powerpoint/2010/main" val="3778754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46224-9F45-4270-9C80-AF3455480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486" y="267154"/>
            <a:ext cx="10515600" cy="1325563"/>
          </a:xfrm>
        </p:spPr>
        <p:txBody>
          <a:bodyPr/>
          <a:lstStyle/>
          <a:p>
            <a:r>
              <a:rPr lang="en-GB" dirty="0"/>
              <a:t>Prayer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016A3-8E28-4EA6-A52E-CF49E153B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86" y="1592717"/>
            <a:ext cx="611777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Dear Lord,</a:t>
            </a:r>
          </a:p>
          <a:p>
            <a:pPr marL="0" indent="0">
              <a:buNone/>
            </a:pPr>
            <a:r>
              <a:rPr lang="en-GB" dirty="0"/>
              <a:t>We pray for peace in our world at this time. </a:t>
            </a:r>
          </a:p>
          <a:p>
            <a:pPr marL="0" indent="0">
              <a:buNone/>
            </a:pPr>
            <a:r>
              <a:rPr lang="en-GB" dirty="0"/>
              <a:t>We pray for a world of justice, of compassion, of kindness and of mercy.</a:t>
            </a:r>
          </a:p>
          <a:p>
            <a:pPr marL="0" indent="0">
              <a:buNone/>
            </a:pPr>
            <a:r>
              <a:rPr lang="en-GB" dirty="0"/>
              <a:t>We ask that you grant us the grace to work for this more just and peaceful world. </a:t>
            </a:r>
          </a:p>
          <a:p>
            <a:pPr marL="0" indent="0">
              <a:buNone/>
            </a:pPr>
            <a:r>
              <a:rPr lang="en-GB" dirty="0"/>
              <a:t>Amen 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 descr="A picture containing object, candle, cup, table&#10;&#10;Description automatically generated">
            <a:extLst>
              <a:ext uri="{FF2B5EF4-FFF2-40B4-BE49-F238E27FC236}">
                <a16:creationId xmlns:a16="http://schemas.microsoft.com/office/drawing/2014/main" id="{F7008DF4-E8FF-4FCF-A6E6-B3AC299FD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966" y="868796"/>
            <a:ext cx="3859356" cy="5075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16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37C29F0-0D0D-4847-B24F-504FB527DF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399" y="5119488"/>
            <a:ext cx="1981200" cy="7218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F9FEDF-8975-4072-84F2-2313DEEDECDD}"/>
              </a:ext>
            </a:extLst>
          </p:cNvPr>
          <p:cNvSpPr txBox="1"/>
          <p:nvPr/>
        </p:nvSpPr>
        <p:spPr>
          <a:xfrm>
            <a:off x="272142" y="2064996"/>
            <a:ext cx="116477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Copyright</a:t>
            </a:r>
          </a:p>
          <a:p>
            <a:r>
              <a:rPr lang="en-GB" sz="18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The Scripture quotations contained herein are from the New Revised Standard Version Bible</a:t>
            </a:r>
            <a:r>
              <a:rPr lang="en-GB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© 1989,  Division of Christian Education of the National Council of Churches of Christ in the United States of America. Used by permission. All rights reserved.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6C3B71-ACF5-49F0-9488-24963B9F7F5A}"/>
              </a:ext>
            </a:extLst>
          </p:cNvPr>
          <p:cNvSpPr txBox="1"/>
          <p:nvPr/>
        </p:nvSpPr>
        <p:spPr>
          <a:xfrm>
            <a:off x="4054928" y="5934670"/>
            <a:ext cx="4082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7030A0"/>
                </a:solidFill>
              </a:rPr>
              <a:t>www.paxchristi.org.uk</a:t>
            </a:r>
          </a:p>
          <a:p>
            <a:pPr algn="ctr"/>
            <a:r>
              <a:rPr lang="en-GB" dirty="0">
                <a:solidFill>
                  <a:srgbClr val="7030A0"/>
                </a:solidFill>
              </a:rPr>
              <a:t>https://twitter.com/PaxChristiYouth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4356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18093-D2F3-459E-8F3C-2F280B8BF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37" y="755649"/>
            <a:ext cx="11287125" cy="6261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Advent is a time when we look forward to the coming of Jesus at Christmas. It’s a time to prepare ourselves spiritually and to reflect. But often we find ourselves drawn into the busyness of Christmas, with all the preparations and pre-celebrations.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Take a minute just to think about what it is we are preparing for. For some of us, it’s the celebration of the Nativity, for others it’s a time to be with family and friends, or maybe it’s a time for rest.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Take some time to have a moment of stillness for yourself in the middle of all the busyness.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Graphic 5" descr="Dandelion outline">
            <a:extLst>
              <a:ext uri="{FF2B5EF4-FFF2-40B4-BE49-F238E27FC236}">
                <a16:creationId xmlns:a16="http://schemas.microsoft.com/office/drawing/2014/main" id="{AAF23963-2173-4FCE-A383-349B848AB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9400" y="5355772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42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21065-5C4E-44C3-88F5-300E17E75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494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/>
              <a:t>Peace is a feeling </a:t>
            </a:r>
          </a:p>
        </p:txBody>
      </p:sp>
      <p:sp>
        <p:nvSpPr>
          <p:cNvPr id="3" name="Arrow: Left-Right 2">
            <a:extLst>
              <a:ext uri="{FF2B5EF4-FFF2-40B4-BE49-F238E27FC236}">
                <a16:creationId xmlns:a16="http://schemas.microsoft.com/office/drawing/2014/main" id="{1ECA6221-D81E-4D3C-B43A-F8310F632D0A}"/>
              </a:ext>
            </a:extLst>
          </p:cNvPr>
          <p:cNvSpPr/>
          <p:nvPr/>
        </p:nvSpPr>
        <p:spPr>
          <a:xfrm>
            <a:off x="1646464" y="2939143"/>
            <a:ext cx="8899071" cy="979714"/>
          </a:xfrm>
          <a:prstGeom prst="leftRightArrow">
            <a:avLst/>
          </a:prstGeom>
          <a:gradFill flip="none" rotWithShape="1">
            <a:gsLst>
              <a:gs pos="0">
                <a:srgbClr val="7030A0"/>
              </a:gs>
              <a:gs pos="50000">
                <a:srgbClr val="B207F7"/>
              </a:gs>
              <a:gs pos="100000">
                <a:srgbClr val="D575FB"/>
              </a:gs>
            </a:gsLst>
            <a:lin ang="0" scaled="1"/>
            <a:tileRect/>
          </a:gradFill>
          <a:ln>
            <a:solidFill>
              <a:srgbClr val="B20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C431D3-CA4E-4ACE-BBC6-B0A821FEAE22}"/>
              </a:ext>
            </a:extLst>
          </p:cNvPr>
          <p:cNvSpPr txBox="1"/>
          <p:nvPr/>
        </p:nvSpPr>
        <p:spPr>
          <a:xfrm>
            <a:off x="1646464" y="4700134"/>
            <a:ext cx="2394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+mj-lt"/>
              </a:rPr>
              <a:t>Agree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7D81A6-1DF6-432E-B54E-C2B4399CE3A4}"/>
              </a:ext>
            </a:extLst>
          </p:cNvPr>
          <p:cNvSpPr txBox="1"/>
          <p:nvPr/>
        </p:nvSpPr>
        <p:spPr>
          <a:xfrm>
            <a:off x="8958943" y="4697639"/>
            <a:ext cx="2394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+mj-lt"/>
              </a:rPr>
              <a:t>Disagree</a:t>
            </a:r>
          </a:p>
        </p:txBody>
      </p:sp>
    </p:spTree>
    <p:extLst>
      <p:ext uri="{BB962C8B-B14F-4D97-AF65-F5344CB8AC3E}">
        <p14:creationId xmlns:p14="http://schemas.microsoft.com/office/powerpoint/2010/main" val="3389462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C9778-3F79-4CFF-9661-EE6E07201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20482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170C097-18B3-40D1-8332-A041F5888C0E}"/>
              </a:ext>
            </a:extLst>
          </p:cNvPr>
          <p:cNvSpPr/>
          <p:nvPr/>
        </p:nvSpPr>
        <p:spPr>
          <a:xfrm>
            <a:off x="838200" y="653143"/>
            <a:ext cx="5823857" cy="1643743"/>
          </a:xfrm>
          <a:prstGeom prst="rect">
            <a:avLst/>
          </a:prstGeom>
          <a:solidFill>
            <a:srgbClr val="9900CC"/>
          </a:solidFill>
          <a:ln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GB" sz="2800" dirty="0"/>
              <a:t>In Advent, we hear a lot about peace. </a:t>
            </a:r>
          </a:p>
          <a:p>
            <a:pPr marL="0" indent="0" algn="ctr">
              <a:buNone/>
            </a:pPr>
            <a:r>
              <a:rPr lang="en-GB" sz="2800" dirty="0"/>
              <a:t>What do you think peace is?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A14420-AC5E-4F7F-BB42-97D0AD616ACD}"/>
              </a:ext>
            </a:extLst>
          </p:cNvPr>
          <p:cNvSpPr/>
          <p:nvPr/>
        </p:nvSpPr>
        <p:spPr>
          <a:xfrm>
            <a:off x="3309258" y="2607128"/>
            <a:ext cx="5823857" cy="1643743"/>
          </a:xfrm>
          <a:prstGeom prst="rect">
            <a:avLst/>
          </a:prstGeom>
          <a:solidFill>
            <a:srgbClr val="CC00FF"/>
          </a:solidFill>
          <a:ln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GB" sz="2600" dirty="0"/>
              <a:t>You might have many different answers. If so, do you see any patterns? Can you group your answers into categories or themes?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3764E9-99C8-4513-9A87-BA396701FB8D}"/>
              </a:ext>
            </a:extLst>
          </p:cNvPr>
          <p:cNvSpPr/>
          <p:nvPr/>
        </p:nvSpPr>
        <p:spPr>
          <a:xfrm>
            <a:off x="5633357" y="4561114"/>
            <a:ext cx="5823857" cy="1643743"/>
          </a:xfrm>
          <a:prstGeom prst="rect">
            <a:avLst/>
          </a:prstGeom>
          <a:solidFill>
            <a:srgbClr val="CC66FF"/>
          </a:solidFill>
          <a:ln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GB" sz="2800" dirty="0"/>
              <a:t>What might this tell us about peace? </a:t>
            </a:r>
          </a:p>
        </p:txBody>
      </p:sp>
      <p:pic>
        <p:nvPicPr>
          <p:cNvPr id="7" name="Graphic 6" descr="Peace Sign outline">
            <a:extLst>
              <a:ext uri="{FF2B5EF4-FFF2-40B4-BE49-F238E27FC236}">
                <a16:creationId xmlns:a16="http://schemas.microsoft.com/office/drawing/2014/main" id="{9A7BA81F-9E0D-46C6-86C9-AF1859F836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8714" y="4057196"/>
            <a:ext cx="2188029" cy="2188029"/>
          </a:xfrm>
          <a:prstGeom prst="rect">
            <a:avLst/>
          </a:prstGeom>
        </p:spPr>
      </p:pic>
      <p:pic>
        <p:nvPicPr>
          <p:cNvPr id="8" name="Graphic 7" descr="Peace Sign outline">
            <a:extLst>
              <a:ext uri="{FF2B5EF4-FFF2-40B4-BE49-F238E27FC236}">
                <a16:creationId xmlns:a16="http://schemas.microsoft.com/office/drawing/2014/main" id="{9BDCA9B5-CC16-405A-8FC2-D095FCE5B9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65771" y="380999"/>
            <a:ext cx="2188029" cy="218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8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ACD7B36-3D66-46EC-BA37-86D660928A87}"/>
              </a:ext>
            </a:extLst>
          </p:cNvPr>
          <p:cNvSpPr txBox="1"/>
          <p:nvPr/>
        </p:nvSpPr>
        <p:spPr>
          <a:xfrm>
            <a:off x="4588328" y="1916277"/>
            <a:ext cx="656408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5400" b="1" dirty="0">
                <a:solidFill>
                  <a:srgbClr val="7030A0"/>
                </a:solidFill>
              </a:rPr>
              <a:t>What would our lives be like if we all lived in peace? </a:t>
            </a:r>
          </a:p>
        </p:txBody>
      </p:sp>
      <p:pic>
        <p:nvPicPr>
          <p:cNvPr id="9" name="Graphic 8" descr="Dove outline">
            <a:extLst>
              <a:ext uri="{FF2B5EF4-FFF2-40B4-BE49-F238E27FC236}">
                <a16:creationId xmlns:a16="http://schemas.microsoft.com/office/drawing/2014/main" id="{095185C9-596E-4F15-8C38-8A8838DAD9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6172" y="1780172"/>
            <a:ext cx="3026228" cy="302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399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016A3-8E28-4EA6-A52E-CF49E153B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685800"/>
            <a:ext cx="10515600" cy="5186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In the Church’s Advent readings, we hear this from Isaiah, proclaiming: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“The spirit of the Lord God is upon me,</a:t>
            </a:r>
          </a:p>
          <a:p>
            <a:pPr marL="0" indent="0">
              <a:buNone/>
            </a:pPr>
            <a:r>
              <a:rPr lang="en-GB" dirty="0"/>
              <a:t>because the Lord has anointed me;</a:t>
            </a:r>
          </a:p>
          <a:p>
            <a:pPr marL="0" indent="0">
              <a:buNone/>
            </a:pPr>
            <a:r>
              <a:rPr lang="en-GB" dirty="0"/>
              <a:t>he has sent me to bring good news to the oppressed, </a:t>
            </a:r>
          </a:p>
          <a:p>
            <a:pPr marL="0" indent="0">
              <a:buNone/>
            </a:pPr>
            <a:r>
              <a:rPr lang="en-GB" dirty="0"/>
              <a:t>to bind up the broken-hearted, </a:t>
            </a:r>
          </a:p>
          <a:p>
            <a:pPr marL="0" indent="0">
              <a:buNone/>
            </a:pPr>
            <a:r>
              <a:rPr lang="en-GB" dirty="0"/>
              <a:t>to proclaim liberty to the captives, </a:t>
            </a:r>
          </a:p>
          <a:p>
            <a:pPr marL="0" indent="0">
              <a:buNone/>
            </a:pPr>
            <a:r>
              <a:rPr lang="en-GB" dirty="0"/>
              <a:t>and release to the prisoners”</a:t>
            </a:r>
          </a:p>
          <a:p>
            <a:pPr marL="0" indent="0">
              <a:buNone/>
            </a:pPr>
            <a:r>
              <a:rPr lang="en-GB" dirty="0"/>
              <a:t>Isaiah 61:1 (NRSV)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E719D01-98CF-407C-8F79-9D19E5818AB6}"/>
              </a:ext>
            </a:extLst>
          </p:cNvPr>
          <p:cNvSpPr/>
          <p:nvPr/>
        </p:nvSpPr>
        <p:spPr>
          <a:xfrm>
            <a:off x="6520543" y="3429000"/>
            <a:ext cx="5148943" cy="3004457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GB" sz="2400" dirty="0"/>
              <a:t>What do you think this verse is saying? </a:t>
            </a:r>
          </a:p>
          <a:p>
            <a:pPr marL="342900" indent="-342900">
              <a:buAutoNum type="arabicPeriod"/>
            </a:pPr>
            <a:r>
              <a:rPr lang="en-GB" sz="2400" dirty="0"/>
              <a:t>Who might these people be in our world today? </a:t>
            </a:r>
          </a:p>
          <a:p>
            <a:pPr marL="342900" indent="-342900">
              <a:buAutoNum type="arabicPeriod"/>
            </a:pPr>
            <a:r>
              <a:rPr lang="en-GB" sz="2400" dirty="0"/>
              <a:t>What might this verse mean for us?</a:t>
            </a:r>
          </a:p>
        </p:txBody>
      </p:sp>
    </p:spTree>
    <p:extLst>
      <p:ext uri="{BB962C8B-B14F-4D97-AF65-F5344CB8AC3E}">
        <p14:creationId xmlns:p14="http://schemas.microsoft.com/office/powerpoint/2010/main" val="41456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016A3-8E28-4EA6-A52E-CF49E153B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6" y="968829"/>
            <a:ext cx="6183086" cy="5186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“The spirit of the Lord God is upon me,</a:t>
            </a:r>
          </a:p>
          <a:p>
            <a:pPr marL="0" indent="0">
              <a:buNone/>
            </a:pPr>
            <a:r>
              <a:rPr lang="en-GB" dirty="0"/>
              <a:t>because the Lord has anointed me;</a:t>
            </a:r>
          </a:p>
          <a:p>
            <a:pPr marL="0" indent="0">
              <a:buNone/>
            </a:pPr>
            <a:r>
              <a:rPr lang="en-GB" dirty="0"/>
              <a:t>he has sent me to bring good news to the oppressed, </a:t>
            </a:r>
          </a:p>
          <a:p>
            <a:pPr marL="0" indent="0">
              <a:buNone/>
            </a:pPr>
            <a:r>
              <a:rPr lang="en-GB" dirty="0"/>
              <a:t>to bind up the broken-hearted, </a:t>
            </a:r>
          </a:p>
          <a:p>
            <a:pPr marL="0" indent="0">
              <a:buNone/>
            </a:pPr>
            <a:r>
              <a:rPr lang="en-GB" dirty="0"/>
              <a:t>to proclaim liberty to the captives, </a:t>
            </a:r>
          </a:p>
          <a:p>
            <a:pPr marL="0" indent="0">
              <a:buNone/>
            </a:pPr>
            <a:r>
              <a:rPr lang="en-GB" dirty="0"/>
              <a:t>and release to the prisoners”</a:t>
            </a:r>
          </a:p>
          <a:p>
            <a:pPr marL="0" indent="0">
              <a:buNone/>
            </a:pPr>
            <a:r>
              <a:rPr lang="en-GB" dirty="0"/>
              <a:t>Isaiah 61:1 (NRSV)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E719D01-98CF-407C-8F79-9D19E5818AB6}"/>
              </a:ext>
            </a:extLst>
          </p:cNvPr>
          <p:cNvSpPr/>
          <p:nvPr/>
        </p:nvSpPr>
        <p:spPr>
          <a:xfrm>
            <a:off x="6934200" y="936171"/>
            <a:ext cx="4713514" cy="4985657"/>
          </a:xfrm>
          <a:prstGeom prst="roundRect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002060"/>
                </a:solidFill>
              </a:rPr>
              <a:t>For many people this verse is about justice, and we even see Jesus reading from this piece of scripture in Luke chapter 4.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r>
              <a:rPr lang="en-GB" sz="2400" dirty="0">
                <a:solidFill>
                  <a:srgbClr val="002060"/>
                </a:solidFill>
              </a:rPr>
              <a:t>How might you work for justice and peace in your school community? For example, how could you challenge racism</a:t>
            </a:r>
          </a:p>
          <a:p>
            <a:r>
              <a:rPr lang="en-GB" sz="2400" dirty="0">
                <a:solidFill>
                  <a:srgbClr val="002060"/>
                </a:solidFill>
              </a:rPr>
              <a:t>or challenge bullying?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8800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E8FDF-0298-4FEC-A7FD-B2614C14F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547"/>
            <a:ext cx="10515600" cy="1325563"/>
          </a:xfrm>
        </p:spPr>
        <p:txBody>
          <a:bodyPr/>
          <a:lstStyle/>
          <a:p>
            <a:r>
              <a:rPr lang="en-GB" dirty="0"/>
              <a:t>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B4B6C-D624-4205-8EF0-2E7ECAA9A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749" y="12350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3600" dirty="0"/>
              <a:t>Create an acrostic poem using the letters of the word ‘peace’ and decorate your poem with images of peace.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CC1F19-67D6-449B-BF26-8892FF50B8A9}"/>
              </a:ext>
            </a:extLst>
          </p:cNvPr>
          <p:cNvSpPr/>
          <p:nvPr/>
        </p:nvSpPr>
        <p:spPr>
          <a:xfrm>
            <a:off x="2502230" y="2390002"/>
            <a:ext cx="604653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</a:t>
            </a:r>
          </a:p>
          <a:p>
            <a:pPr algn="ctr"/>
            <a:r>
              <a:rPr 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</a:t>
            </a:r>
          </a:p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</a:t>
            </a:r>
          </a:p>
          <a:p>
            <a:pPr algn="ctr"/>
            <a:r>
              <a:rPr 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</a:t>
            </a:r>
          </a:p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</a:t>
            </a:r>
          </a:p>
        </p:txBody>
      </p:sp>
      <p:pic>
        <p:nvPicPr>
          <p:cNvPr id="6" name="Graphic 5" descr="Peace Sign outline">
            <a:extLst>
              <a:ext uri="{FF2B5EF4-FFF2-40B4-BE49-F238E27FC236}">
                <a16:creationId xmlns:a16="http://schemas.microsoft.com/office/drawing/2014/main" id="{03DEBAB4-CE5A-4858-A750-B6E882687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0349" y="3599260"/>
            <a:ext cx="914400" cy="914400"/>
          </a:xfrm>
          <a:prstGeom prst="rect">
            <a:avLst/>
          </a:prstGeom>
        </p:spPr>
      </p:pic>
      <p:pic>
        <p:nvPicPr>
          <p:cNvPr id="10" name="Graphic 9" descr="Dove with solid fill">
            <a:extLst>
              <a:ext uri="{FF2B5EF4-FFF2-40B4-BE49-F238E27FC236}">
                <a16:creationId xmlns:a16="http://schemas.microsoft.com/office/drawing/2014/main" id="{13794727-098B-4A44-BEC5-2942C4AA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84964" y="5715243"/>
            <a:ext cx="914400" cy="914400"/>
          </a:xfrm>
          <a:prstGeom prst="rect">
            <a:avLst/>
          </a:prstGeom>
        </p:spPr>
      </p:pic>
      <p:pic>
        <p:nvPicPr>
          <p:cNvPr id="12" name="Graphic 11" descr="Rainbow outline">
            <a:extLst>
              <a:ext uri="{FF2B5EF4-FFF2-40B4-BE49-F238E27FC236}">
                <a16:creationId xmlns:a16="http://schemas.microsoft.com/office/drawing/2014/main" id="{6EFD5FD1-512A-4AF8-820A-07C479C66A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27173" y="4856550"/>
            <a:ext cx="914400" cy="914400"/>
          </a:xfrm>
          <a:prstGeom prst="rect">
            <a:avLst/>
          </a:prstGeom>
        </p:spPr>
      </p:pic>
      <p:pic>
        <p:nvPicPr>
          <p:cNvPr id="14" name="Graphic 13" descr="Handshake with solid fill">
            <a:extLst>
              <a:ext uri="{FF2B5EF4-FFF2-40B4-BE49-F238E27FC236}">
                <a16:creationId xmlns:a16="http://schemas.microsoft.com/office/drawing/2014/main" id="{2AC55157-6F34-4A94-BCC8-ECA449849F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49182" y="2517069"/>
            <a:ext cx="914400" cy="914400"/>
          </a:xfrm>
          <a:prstGeom prst="rect">
            <a:avLst/>
          </a:prstGeom>
        </p:spPr>
      </p:pic>
      <p:pic>
        <p:nvPicPr>
          <p:cNvPr id="16" name="Graphic 15" descr="Open hand with plant with solid fill">
            <a:extLst>
              <a:ext uri="{FF2B5EF4-FFF2-40B4-BE49-F238E27FC236}">
                <a16:creationId xmlns:a16="http://schemas.microsoft.com/office/drawing/2014/main" id="{3FFE5A7E-56B2-40A2-8420-0007EF718B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14305" y="2514600"/>
            <a:ext cx="914400" cy="914400"/>
          </a:xfrm>
          <a:prstGeom prst="rect">
            <a:avLst/>
          </a:prstGeom>
        </p:spPr>
      </p:pic>
      <p:pic>
        <p:nvPicPr>
          <p:cNvPr id="18" name="Graphic 17" descr="Tree With Roots with solid fill">
            <a:extLst>
              <a:ext uri="{FF2B5EF4-FFF2-40B4-BE49-F238E27FC236}">
                <a16:creationId xmlns:a16="http://schemas.microsoft.com/office/drawing/2014/main" id="{04687F67-5095-45B4-BC2A-1C4450C28B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776854" y="57490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772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E8FDF-0298-4FEC-A7FD-B2614C14F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B4B6C-D624-4205-8EF0-2E7ECAA9A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613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Think of as many words as you can to do with peace and write them down.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/>
              <a:t>Pick 7 of the words from your list and use them to create a poem, song or piece of creative writing about peace. </a:t>
            </a:r>
          </a:p>
        </p:txBody>
      </p:sp>
      <p:pic>
        <p:nvPicPr>
          <p:cNvPr id="5" name="Graphic 4" descr="Lightbulb and gear with solid fill">
            <a:extLst>
              <a:ext uri="{FF2B5EF4-FFF2-40B4-BE49-F238E27FC236}">
                <a16:creationId xmlns:a16="http://schemas.microsoft.com/office/drawing/2014/main" id="{88FBFBAE-2BEB-4066-A991-B7147F3CE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3701" y="5135657"/>
            <a:ext cx="914400" cy="914400"/>
          </a:xfrm>
          <a:prstGeom prst="rect">
            <a:avLst/>
          </a:prstGeom>
        </p:spPr>
      </p:pic>
      <p:pic>
        <p:nvPicPr>
          <p:cNvPr id="7" name="Graphic 6" descr="Storytelling with solid fill">
            <a:extLst>
              <a:ext uri="{FF2B5EF4-FFF2-40B4-BE49-F238E27FC236}">
                <a16:creationId xmlns:a16="http://schemas.microsoft.com/office/drawing/2014/main" id="{81D768BC-6F28-4B04-B2AE-120C6BECE7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4016" y="5135657"/>
            <a:ext cx="914400" cy="914400"/>
          </a:xfrm>
          <a:prstGeom prst="rect">
            <a:avLst/>
          </a:prstGeom>
        </p:spPr>
      </p:pic>
      <p:pic>
        <p:nvPicPr>
          <p:cNvPr id="9" name="Graphic 8" descr="Music notes with solid fill">
            <a:extLst>
              <a:ext uri="{FF2B5EF4-FFF2-40B4-BE49-F238E27FC236}">
                <a16:creationId xmlns:a16="http://schemas.microsoft.com/office/drawing/2014/main" id="{BCC0BD07-0C20-4EC3-9930-FB82E36E3C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7257" y="5135657"/>
            <a:ext cx="914400" cy="914400"/>
          </a:xfrm>
          <a:prstGeom prst="rect">
            <a:avLst/>
          </a:prstGeom>
        </p:spPr>
      </p:pic>
      <p:pic>
        <p:nvPicPr>
          <p:cNvPr id="11" name="Graphic 10" descr="Scribble outline">
            <a:extLst>
              <a:ext uri="{FF2B5EF4-FFF2-40B4-BE49-F238E27FC236}">
                <a16:creationId xmlns:a16="http://schemas.microsoft.com/office/drawing/2014/main" id="{179F2DAD-FF1D-445D-AEFF-B0399A0267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29742" y="513565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22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</TotalTime>
  <Words>679</Words>
  <Application>Microsoft Office PowerPoint</Application>
  <PresentationFormat>Widescreen</PresentationFormat>
  <Paragraphs>71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Advent Activities and Reflections </vt:lpstr>
      <vt:lpstr>PowerPoint Presentation</vt:lpstr>
      <vt:lpstr>Peace is a feeling </vt:lpstr>
      <vt:lpstr>PowerPoint Presentation</vt:lpstr>
      <vt:lpstr>PowerPoint Presentation</vt:lpstr>
      <vt:lpstr>PowerPoint Presentation</vt:lpstr>
      <vt:lpstr>PowerPoint Presentation</vt:lpstr>
      <vt:lpstr>Activity</vt:lpstr>
      <vt:lpstr>Activity</vt:lpstr>
      <vt:lpstr>Prayer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61</cp:revision>
  <dcterms:created xsi:type="dcterms:W3CDTF">2020-11-06T10:11:09Z</dcterms:created>
  <dcterms:modified xsi:type="dcterms:W3CDTF">2020-12-15T18:41:25Z</dcterms:modified>
</cp:coreProperties>
</file>