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84" r:id="rId5"/>
    <p:sldId id="260" r:id="rId6"/>
    <p:sldId id="262" r:id="rId7"/>
    <p:sldId id="264" r:id="rId8"/>
    <p:sldId id="265" r:id="rId9"/>
    <p:sldId id="266" r:id="rId10"/>
    <p:sldId id="286" r:id="rId11"/>
    <p:sldId id="292" r:id="rId12"/>
    <p:sldId id="293" r:id="rId13"/>
    <p:sldId id="267" r:id="rId14"/>
    <p:sldId id="290" r:id="rId15"/>
    <p:sldId id="268" r:id="rId16"/>
    <p:sldId id="291" r:id="rId17"/>
    <p:sldId id="294" r:id="rId18"/>
    <p:sldId id="272" r:id="rId19"/>
    <p:sldId id="274" r:id="rId20"/>
    <p:sldId id="300" r:id="rId21"/>
    <p:sldId id="29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3700DB-E81C-40E5-B854-BACC0C39A089}" type="datetimeFigureOut">
              <a:rPr lang="en-GB" smtClean="0"/>
              <a:t>14/12/2020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C85DB1-D9B7-4E35-B18D-6E3599E96B47}" type="slidenum">
              <a:rPr lang="en-GB" smtClean="0"/>
              <a:t>‹#›</a:t>
            </a:fld>
            <a:endParaRPr lang="en-GB"/>
          </a:p>
        </p:txBody>
      </p:sp>
    </p:spTree>
    <p:extLst>
      <p:ext uri="{BB962C8B-B14F-4D97-AF65-F5344CB8AC3E}">
        <p14:creationId xmlns:p14="http://schemas.microsoft.com/office/powerpoint/2010/main" val="521764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 translation to check copyright</a:t>
            </a:r>
          </a:p>
        </p:txBody>
      </p:sp>
      <p:sp>
        <p:nvSpPr>
          <p:cNvPr id="4" name="Slide Number Placeholder 3"/>
          <p:cNvSpPr>
            <a:spLocks noGrp="1"/>
          </p:cNvSpPr>
          <p:nvPr>
            <p:ph type="sldNum" sz="quarter" idx="5"/>
          </p:nvPr>
        </p:nvSpPr>
        <p:spPr/>
        <p:txBody>
          <a:bodyPr/>
          <a:lstStyle/>
          <a:p>
            <a:fld id="{9DC85DB1-D9B7-4E35-B18D-6E3599E96B47}" type="slidenum">
              <a:rPr lang="en-GB" smtClean="0"/>
              <a:t>2</a:t>
            </a:fld>
            <a:endParaRPr lang="en-GB"/>
          </a:p>
        </p:txBody>
      </p:sp>
    </p:spTree>
    <p:extLst>
      <p:ext uri="{BB962C8B-B14F-4D97-AF65-F5344CB8AC3E}">
        <p14:creationId xmlns:p14="http://schemas.microsoft.com/office/powerpoint/2010/main" val="3831552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Figure out here </a:t>
            </a:r>
          </a:p>
        </p:txBody>
      </p:sp>
      <p:sp>
        <p:nvSpPr>
          <p:cNvPr id="4" name="Slide Number Placeholder 3"/>
          <p:cNvSpPr>
            <a:spLocks noGrp="1"/>
          </p:cNvSpPr>
          <p:nvPr>
            <p:ph type="sldNum" sz="quarter" idx="5"/>
          </p:nvPr>
        </p:nvSpPr>
        <p:spPr/>
        <p:txBody>
          <a:bodyPr/>
          <a:lstStyle/>
          <a:p>
            <a:fld id="{9DC85DB1-D9B7-4E35-B18D-6E3599E96B47}" type="slidenum">
              <a:rPr lang="en-GB" smtClean="0"/>
              <a:t>3</a:t>
            </a:fld>
            <a:endParaRPr lang="en-GB"/>
          </a:p>
        </p:txBody>
      </p:sp>
    </p:spTree>
    <p:extLst>
      <p:ext uri="{BB962C8B-B14F-4D97-AF65-F5344CB8AC3E}">
        <p14:creationId xmlns:p14="http://schemas.microsoft.com/office/powerpoint/2010/main" val="3453321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guidance for stories of nonviolence can be found on slide 20</a:t>
            </a:r>
          </a:p>
        </p:txBody>
      </p:sp>
      <p:sp>
        <p:nvSpPr>
          <p:cNvPr id="4" name="Slide Number Placeholder 3"/>
          <p:cNvSpPr>
            <a:spLocks noGrp="1"/>
          </p:cNvSpPr>
          <p:nvPr>
            <p:ph type="sldNum" sz="quarter" idx="5"/>
          </p:nvPr>
        </p:nvSpPr>
        <p:spPr/>
        <p:txBody>
          <a:bodyPr/>
          <a:lstStyle/>
          <a:p>
            <a:fld id="{9DC85DB1-D9B7-4E35-B18D-6E3599E96B47}" type="slidenum">
              <a:rPr lang="en-GB" smtClean="0"/>
              <a:t>8</a:t>
            </a:fld>
            <a:endParaRPr lang="en-GB"/>
          </a:p>
        </p:txBody>
      </p:sp>
    </p:spTree>
    <p:extLst>
      <p:ext uri="{BB962C8B-B14F-4D97-AF65-F5344CB8AC3E}">
        <p14:creationId xmlns:p14="http://schemas.microsoft.com/office/powerpoint/2010/main" val="3466583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to use</a:t>
            </a:r>
          </a:p>
        </p:txBody>
      </p:sp>
      <p:sp>
        <p:nvSpPr>
          <p:cNvPr id="4" name="Slide Number Placeholder 3"/>
          <p:cNvSpPr>
            <a:spLocks noGrp="1"/>
          </p:cNvSpPr>
          <p:nvPr>
            <p:ph type="sldNum" sz="quarter" idx="5"/>
          </p:nvPr>
        </p:nvSpPr>
        <p:spPr/>
        <p:txBody>
          <a:bodyPr/>
          <a:lstStyle/>
          <a:p>
            <a:fld id="{9DC85DB1-D9B7-4E35-B18D-6E3599E96B47}" type="slidenum">
              <a:rPr lang="en-GB" smtClean="0"/>
              <a:t>13</a:t>
            </a:fld>
            <a:endParaRPr lang="en-GB"/>
          </a:p>
        </p:txBody>
      </p:sp>
    </p:spTree>
    <p:extLst>
      <p:ext uri="{BB962C8B-B14F-4D97-AF65-F5344CB8AC3E}">
        <p14:creationId xmlns:p14="http://schemas.microsoft.com/office/powerpoint/2010/main" val="3404324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to use</a:t>
            </a:r>
          </a:p>
        </p:txBody>
      </p:sp>
      <p:sp>
        <p:nvSpPr>
          <p:cNvPr id="4" name="Slide Number Placeholder 3"/>
          <p:cNvSpPr>
            <a:spLocks noGrp="1"/>
          </p:cNvSpPr>
          <p:nvPr>
            <p:ph type="sldNum" sz="quarter" idx="5"/>
          </p:nvPr>
        </p:nvSpPr>
        <p:spPr/>
        <p:txBody>
          <a:bodyPr/>
          <a:lstStyle/>
          <a:p>
            <a:fld id="{9DC85DB1-D9B7-4E35-B18D-6E3599E96B47}" type="slidenum">
              <a:rPr lang="en-GB" smtClean="0"/>
              <a:t>14</a:t>
            </a:fld>
            <a:endParaRPr lang="en-GB"/>
          </a:p>
        </p:txBody>
      </p:sp>
    </p:spTree>
    <p:extLst>
      <p:ext uri="{BB962C8B-B14F-4D97-AF65-F5344CB8AC3E}">
        <p14:creationId xmlns:p14="http://schemas.microsoft.com/office/powerpoint/2010/main" val="1495671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to use</a:t>
            </a:r>
          </a:p>
        </p:txBody>
      </p:sp>
      <p:sp>
        <p:nvSpPr>
          <p:cNvPr id="4" name="Slide Number Placeholder 3"/>
          <p:cNvSpPr>
            <a:spLocks noGrp="1"/>
          </p:cNvSpPr>
          <p:nvPr>
            <p:ph type="sldNum" sz="quarter" idx="5"/>
          </p:nvPr>
        </p:nvSpPr>
        <p:spPr/>
        <p:txBody>
          <a:bodyPr/>
          <a:lstStyle/>
          <a:p>
            <a:fld id="{9DC85DB1-D9B7-4E35-B18D-6E3599E96B47}" type="slidenum">
              <a:rPr lang="en-GB" smtClean="0"/>
              <a:t>15</a:t>
            </a:fld>
            <a:endParaRPr lang="en-GB"/>
          </a:p>
        </p:txBody>
      </p:sp>
    </p:spTree>
    <p:extLst>
      <p:ext uri="{BB962C8B-B14F-4D97-AF65-F5344CB8AC3E}">
        <p14:creationId xmlns:p14="http://schemas.microsoft.com/office/powerpoint/2010/main" val="307461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to use</a:t>
            </a:r>
          </a:p>
        </p:txBody>
      </p:sp>
      <p:sp>
        <p:nvSpPr>
          <p:cNvPr id="4" name="Slide Number Placeholder 3"/>
          <p:cNvSpPr>
            <a:spLocks noGrp="1"/>
          </p:cNvSpPr>
          <p:nvPr>
            <p:ph type="sldNum" sz="quarter" idx="5"/>
          </p:nvPr>
        </p:nvSpPr>
        <p:spPr/>
        <p:txBody>
          <a:bodyPr/>
          <a:lstStyle/>
          <a:p>
            <a:fld id="{9DC85DB1-D9B7-4E35-B18D-6E3599E96B47}" type="slidenum">
              <a:rPr lang="en-GB" smtClean="0"/>
              <a:t>16</a:t>
            </a:fld>
            <a:endParaRPr lang="en-GB"/>
          </a:p>
        </p:txBody>
      </p:sp>
    </p:spTree>
    <p:extLst>
      <p:ext uri="{BB962C8B-B14F-4D97-AF65-F5344CB8AC3E}">
        <p14:creationId xmlns:p14="http://schemas.microsoft.com/office/powerpoint/2010/main" val="18686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0F1D3-DB8C-450B-A682-EA840CDC68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A2D60A4-82A4-4F1E-A54D-799968C8F0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6D12AB-40DC-4878-BC78-9A26A5C96035}"/>
              </a:ext>
            </a:extLst>
          </p:cNvPr>
          <p:cNvSpPr>
            <a:spLocks noGrp="1"/>
          </p:cNvSpPr>
          <p:nvPr>
            <p:ph type="dt" sz="half" idx="10"/>
          </p:nvPr>
        </p:nvSpPr>
        <p:spPr/>
        <p:txBody>
          <a:bodyPr/>
          <a:lstStyle/>
          <a:p>
            <a:fld id="{44622E67-DE0F-481E-9085-48B6A7486A19}" type="datetimeFigureOut">
              <a:rPr lang="en-GB" smtClean="0"/>
              <a:t>14/12/2020</a:t>
            </a:fld>
            <a:endParaRPr lang="en-GB"/>
          </a:p>
        </p:txBody>
      </p:sp>
      <p:sp>
        <p:nvSpPr>
          <p:cNvPr id="5" name="Footer Placeholder 4">
            <a:extLst>
              <a:ext uri="{FF2B5EF4-FFF2-40B4-BE49-F238E27FC236}">
                <a16:creationId xmlns:a16="http://schemas.microsoft.com/office/drawing/2014/main" id="{FFD69EBF-F21D-417B-8865-C6F926264F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6CBEAF-9D15-4081-B841-259F83969358}"/>
              </a:ext>
            </a:extLst>
          </p:cNvPr>
          <p:cNvSpPr>
            <a:spLocks noGrp="1"/>
          </p:cNvSpPr>
          <p:nvPr>
            <p:ph type="sldNum" sz="quarter" idx="12"/>
          </p:nvPr>
        </p:nvSpPr>
        <p:spPr/>
        <p:txBody>
          <a:bodyPr/>
          <a:lstStyle/>
          <a:p>
            <a:fld id="{B8BB4F97-AE3E-4DB9-9FFD-1388CE379FF5}" type="slidenum">
              <a:rPr lang="en-GB" smtClean="0"/>
              <a:t>‹#›</a:t>
            </a:fld>
            <a:endParaRPr lang="en-GB"/>
          </a:p>
        </p:txBody>
      </p:sp>
    </p:spTree>
    <p:extLst>
      <p:ext uri="{BB962C8B-B14F-4D97-AF65-F5344CB8AC3E}">
        <p14:creationId xmlns:p14="http://schemas.microsoft.com/office/powerpoint/2010/main" val="295196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3A61B-3256-400A-93C3-62EB403BA1C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61C249-94AD-428C-AE8D-1085612639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8A45A2-3088-430C-8E68-5479E3C367F8}"/>
              </a:ext>
            </a:extLst>
          </p:cNvPr>
          <p:cNvSpPr>
            <a:spLocks noGrp="1"/>
          </p:cNvSpPr>
          <p:nvPr>
            <p:ph type="dt" sz="half" idx="10"/>
          </p:nvPr>
        </p:nvSpPr>
        <p:spPr/>
        <p:txBody>
          <a:bodyPr/>
          <a:lstStyle/>
          <a:p>
            <a:fld id="{44622E67-DE0F-481E-9085-48B6A7486A19}" type="datetimeFigureOut">
              <a:rPr lang="en-GB" smtClean="0"/>
              <a:t>14/12/2020</a:t>
            </a:fld>
            <a:endParaRPr lang="en-GB"/>
          </a:p>
        </p:txBody>
      </p:sp>
      <p:sp>
        <p:nvSpPr>
          <p:cNvPr id="5" name="Footer Placeholder 4">
            <a:extLst>
              <a:ext uri="{FF2B5EF4-FFF2-40B4-BE49-F238E27FC236}">
                <a16:creationId xmlns:a16="http://schemas.microsoft.com/office/drawing/2014/main" id="{E3A4002B-2E53-4698-93D8-D3044346B4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5E8C13-F2B7-451A-989A-3FBC0D703531}"/>
              </a:ext>
            </a:extLst>
          </p:cNvPr>
          <p:cNvSpPr>
            <a:spLocks noGrp="1"/>
          </p:cNvSpPr>
          <p:nvPr>
            <p:ph type="sldNum" sz="quarter" idx="12"/>
          </p:nvPr>
        </p:nvSpPr>
        <p:spPr/>
        <p:txBody>
          <a:bodyPr/>
          <a:lstStyle/>
          <a:p>
            <a:fld id="{B8BB4F97-AE3E-4DB9-9FFD-1388CE379FF5}" type="slidenum">
              <a:rPr lang="en-GB" smtClean="0"/>
              <a:t>‹#›</a:t>
            </a:fld>
            <a:endParaRPr lang="en-GB"/>
          </a:p>
        </p:txBody>
      </p:sp>
    </p:spTree>
    <p:extLst>
      <p:ext uri="{BB962C8B-B14F-4D97-AF65-F5344CB8AC3E}">
        <p14:creationId xmlns:p14="http://schemas.microsoft.com/office/powerpoint/2010/main" val="2881774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CA1FDD-AAEC-472D-BC72-647E86A9A6A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4B07EF-80D6-4800-A053-35010EEB40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9AFE5E-248D-4122-B643-C035D8CD3C7C}"/>
              </a:ext>
            </a:extLst>
          </p:cNvPr>
          <p:cNvSpPr>
            <a:spLocks noGrp="1"/>
          </p:cNvSpPr>
          <p:nvPr>
            <p:ph type="dt" sz="half" idx="10"/>
          </p:nvPr>
        </p:nvSpPr>
        <p:spPr/>
        <p:txBody>
          <a:bodyPr/>
          <a:lstStyle/>
          <a:p>
            <a:fld id="{44622E67-DE0F-481E-9085-48B6A7486A19}" type="datetimeFigureOut">
              <a:rPr lang="en-GB" smtClean="0"/>
              <a:t>14/12/2020</a:t>
            </a:fld>
            <a:endParaRPr lang="en-GB"/>
          </a:p>
        </p:txBody>
      </p:sp>
      <p:sp>
        <p:nvSpPr>
          <p:cNvPr id="5" name="Footer Placeholder 4">
            <a:extLst>
              <a:ext uri="{FF2B5EF4-FFF2-40B4-BE49-F238E27FC236}">
                <a16:creationId xmlns:a16="http://schemas.microsoft.com/office/drawing/2014/main" id="{870250D2-F83B-4E44-BE30-8D28BD2E47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2FCE2C-73D2-4150-83AF-BEC0F865C490}"/>
              </a:ext>
            </a:extLst>
          </p:cNvPr>
          <p:cNvSpPr>
            <a:spLocks noGrp="1"/>
          </p:cNvSpPr>
          <p:nvPr>
            <p:ph type="sldNum" sz="quarter" idx="12"/>
          </p:nvPr>
        </p:nvSpPr>
        <p:spPr/>
        <p:txBody>
          <a:bodyPr/>
          <a:lstStyle/>
          <a:p>
            <a:fld id="{B8BB4F97-AE3E-4DB9-9FFD-1388CE379FF5}" type="slidenum">
              <a:rPr lang="en-GB" smtClean="0"/>
              <a:t>‹#›</a:t>
            </a:fld>
            <a:endParaRPr lang="en-GB"/>
          </a:p>
        </p:txBody>
      </p:sp>
    </p:spTree>
    <p:extLst>
      <p:ext uri="{BB962C8B-B14F-4D97-AF65-F5344CB8AC3E}">
        <p14:creationId xmlns:p14="http://schemas.microsoft.com/office/powerpoint/2010/main" val="1225585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A2F9D-9653-4353-963E-BF1D7B53DA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EAC299-3A52-4FC9-AC2C-BE78DA457C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C057FA-71A3-4F9A-BFFF-5FB6FE7AA58E}"/>
              </a:ext>
            </a:extLst>
          </p:cNvPr>
          <p:cNvSpPr>
            <a:spLocks noGrp="1"/>
          </p:cNvSpPr>
          <p:nvPr>
            <p:ph type="dt" sz="half" idx="10"/>
          </p:nvPr>
        </p:nvSpPr>
        <p:spPr/>
        <p:txBody>
          <a:bodyPr/>
          <a:lstStyle/>
          <a:p>
            <a:fld id="{44622E67-DE0F-481E-9085-48B6A7486A19}" type="datetimeFigureOut">
              <a:rPr lang="en-GB" smtClean="0"/>
              <a:t>14/12/2020</a:t>
            </a:fld>
            <a:endParaRPr lang="en-GB"/>
          </a:p>
        </p:txBody>
      </p:sp>
      <p:sp>
        <p:nvSpPr>
          <p:cNvPr id="5" name="Footer Placeholder 4">
            <a:extLst>
              <a:ext uri="{FF2B5EF4-FFF2-40B4-BE49-F238E27FC236}">
                <a16:creationId xmlns:a16="http://schemas.microsoft.com/office/drawing/2014/main" id="{79FC748A-01E1-451B-A715-3F1F3E55C6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979178-A44D-4F72-92A3-7CBB82B20795}"/>
              </a:ext>
            </a:extLst>
          </p:cNvPr>
          <p:cNvSpPr>
            <a:spLocks noGrp="1"/>
          </p:cNvSpPr>
          <p:nvPr>
            <p:ph type="sldNum" sz="quarter" idx="12"/>
          </p:nvPr>
        </p:nvSpPr>
        <p:spPr/>
        <p:txBody>
          <a:bodyPr/>
          <a:lstStyle/>
          <a:p>
            <a:fld id="{B8BB4F97-AE3E-4DB9-9FFD-1388CE379FF5}" type="slidenum">
              <a:rPr lang="en-GB" smtClean="0"/>
              <a:t>‹#›</a:t>
            </a:fld>
            <a:endParaRPr lang="en-GB"/>
          </a:p>
        </p:txBody>
      </p:sp>
    </p:spTree>
    <p:extLst>
      <p:ext uri="{BB962C8B-B14F-4D97-AF65-F5344CB8AC3E}">
        <p14:creationId xmlns:p14="http://schemas.microsoft.com/office/powerpoint/2010/main" val="3813394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11F99-7353-48E2-B21F-D0532007CE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13146F-6B3E-4553-9FFA-17CA6B93CC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58C8BA-CA64-4B59-A54E-EC642C8F7E48}"/>
              </a:ext>
            </a:extLst>
          </p:cNvPr>
          <p:cNvSpPr>
            <a:spLocks noGrp="1"/>
          </p:cNvSpPr>
          <p:nvPr>
            <p:ph type="dt" sz="half" idx="10"/>
          </p:nvPr>
        </p:nvSpPr>
        <p:spPr/>
        <p:txBody>
          <a:bodyPr/>
          <a:lstStyle/>
          <a:p>
            <a:fld id="{44622E67-DE0F-481E-9085-48B6A7486A19}" type="datetimeFigureOut">
              <a:rPr lang="en-GB" smtClean="0"/>
              <a:t>14/12/2020</a:t>
            </a:fld>
            <a:endParaRPr lang="en-GB"/>
          </a:p>
        </p:txBody>
      </p:sp>
      <p:sp>
        <p:nvSpPr>
          <p:cNvPr id="5" name="Footer Placeholder 4">
            <a:extLst>
              <a:ext uri="{FF2B5EF4-FFF2-40B4-BE49-F238E27FC236}">
                <a16:creationId xmlns:a16="http://schemas.microsoft.com/office/drawing/2014/main" id="{64AE8753-97B7-433F-9A2E-9782B9545F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18341B-9AF9-4B50-90CF-973A21CE56BA}"/>
              </a:ext>
            </a:extLst>
          </p:cNvPr>
          <p:cNvSpPr>
            <a:spLocks noGrp="1"/>
          </p:cNvSpPr>
          <p:nvPr>
            <p:ph type="sldNum" sz="quarter" idx="12"/>
          </p:nvPr>
        </p:nvSpPr>
        <p:spPr/>
        <p:txBody>
          <a:bodyPr/>
          <a:lstStyle/>
          <a:p>
            <a:fld id="{B8BB4F97-AE3E-4DB9-9FFD-1388CE379FF5}" type="slidenum">
              <a:rPr lang="en-GB" smtClean="0"/>
              <a:t>‹#›</a:t>
            </a:fld>
            <a:endParaRPr lang="en-GB"/>
          </a:p>
        </p:txBody>
      </p:sp>
    </p:spTree>
    <p:extLst>
      <p:ext uri="{BB962C8B-B14F-4D97-AF65-F5344CB8AC3E}">
        <p14:creationId xmlns:p14="http://schemas.microsoft.com/office/powerpoint/2010/main" val="3405280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A03D0-12D7-4C14-9BEA-3E298F3BE8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C92B62-4A71-4BBE-AADE-88241970AD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C7A20F8-FFED-42F9-B83C-0084919AC1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0EF2B3C-6657-457A-AF55-265F051AE3B8}"/>
              </a:ext>
            </a:extLst>
          </p:cNvPr>
          <p:cNvSpPr>
            <a:spLocks noGrp="1"/>
          </p:cNvSpPr>
          <p:nvPr>
            <p:ph type="dt" sz="half" idx="10"/>
          </p:nvPr>
        </p:nvSpPr>
        <p:spPr/>
        <p:txBody>
          <a:bodyPr/>
          <a:lstStyle/>
          <a:p>
            <a:fld id="{44622E67-DE0F-481E-9085-48B6A7486A19}" type="datetimeFigureOut">
              <a:rPr lang="en-GB" smtClean="0"/>
              <a:t>14/12/2020</a:t>
            </a:fld>
            <a:endParaRPr lang="en-GB"/>
          </a:p>
        </p:txBody>
      </p:sp>
      <p:sp>
        <p:nvSpPr>
          <p:cNvPr id="6" name="Footer Placeholder 5">
            <a:extLst>
              <a:ext uri="{FF2B5EF4-FFF2-40B4-BE49-F238E27FC236}">
                <a16:creationId xmlns:a16="http://schemas.microsoft.com/office/drawing/2014/main" id="{45375E4C-A591-4EC9-B5F8-C0FCB8E582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5454A5-E767-409F-AA35-6E47523524C3}"/>
              </a:ext>
            </a:extLst>
          </p:cNvPr>
          <p:cNvSpPr>
            <a:spLocks noGrp="1"/>
          </p:cNvSpPr>
          <p:nvPr>
            <p:ph type="sldNum" sz="quarter" idx="12"/>
          </p:nvPr>
        </p:nvSpPr>
        <p:spPr/>
        <p:txBody>
          <a:bodyPr/>
          <a:lstStyle/>
          <a:p>
            <a:fld id="{B8BB4F97-AE3E-4DB9-9FFD-1388CE379FF5}" type="slidenum">
              <a:rPr lang="en-GB" smtClean="0"/>
              <a:t>‹#›</a:t>
            </a:fld>
            <a:endParaRPr lang="en-GB"/>
          </a:p>
        </p:txBody>
      </p:sp>
    </p:spTree>
    <p:extLst>
      <p:ext uri="{BB962C8B-B14F-4D97-AF65-F5344CB8AC3E}">
        <p14:creationId xmlns:p14="http://schemas.microsoft.com/office/powerpoint/2010/main" val="1402041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C2C7A-800B-42A3-9B9A-BE8D76BC9B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263108-7962-437A-930E-112E23A1C0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079F6C-56B8-4DC6-8BEA-3A16E76D47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45E960-DAC0-42B6-ABF8-E85E182243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D9BED5-4AC0-4B36-8CCD-6ADF62BDCC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F75A788-D988-40F3-9FD0-1022F3F705F9}"/>
              </a:ext>
            </a:extLst>
          </p:cNvPr>
          <p:cNvSpPr>
            <a:spLocks noGrp="1"/>
          </p:cNvSpPr>
          <p:nvPr>
            <p:ph type="dt" sz="half" idx="10"/>
          </p:nvPr>
        </p:nvSpPr>
        <p:spPr/>
        <p:txBody>
          <a:bodyPr/>
          <a:lstStyle/>
          <a:p>
            <a:fld id="{44622E67-DE0F-481E-9085-48B6A7486A19}" type="datetimeFigureOut">
              <a:rPr lang="en-GB" smtClean="0"/>
              <a:t>14/12/2020</a:t>
            </a:fld>
            <a:endParaRPr lang="en-GB"/>
          </a:p>
        </p:txBody>
      </p:sp>
      <p:sp>
        <p:nvSpPr>
          <p:cNvPr id="8" name="Footer Placeholder 7">
            <a:extLst>
              <a:ext uri="{FF2B5EF4-FFF2-40B4-BE49-F238E27FC236}">
                <a16:creationId xmlns:a16="http://schemas.microsoft.com/office/drawing/2014/main" id="{76E13FF4-F96A-4762-A49C-D8EF2352DD1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E059039-BD75-4BE3-A335-E8A5FB26A0D4}"/>
              </a:ext>
            </a:extLst>
          </p:cNvPr>
          <p:cNvSpPr>
            <a:spLocks noGrp="1"/>
          </p:cNvSpPr>
          <p:nvPr>
            <p:ph type="sldNum" sz="quarter" idx="12"/>
          </p:nvPr>
        </p:nvSpPr>
        <p:spPr/>
        <p:txBody>
          <a:bodyPr/>
          <a:lstStyle/>
          <a:p>
            <a:fld id="{B8BB4F97-AE3E-4DB9-9FFD-1388CE379FF5}" type="slidenum">
              <a:rPr lang="en-GB" smtClean="0"/>
              <a:t>‹#›</a:t>
            </a:fld>
            <a:endParaRPr lang="en-GB"/>
          </a:p>
        </p:txBody>
      </p:sp>
    </p:spTree>
    <p:extLst>
      <p:ext uri="{BB962C8B-B14F-4D97-AF65-F5344CB8AC3E}">
        <p14:creationId xmlns:p14="http://schemas.microsoft.com/office/powerpoint/2010/main" val="1748722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17AEB-6D66-4907-8B19-4A864372286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97DE80-9E52-48C2-9447-FC3BB3B0A62C}"/>
              </a:ext>
            </a:extLst>
          </p:cNvPr>
          <p:cNvSpPr>
            <a:spLocks noGrp="1"/>
          </p:cNvSpPr>
          <p:nvPr>
            <p:ph type="dt" sz="half" idx="10"/>
          </p:nvPr>
        </p:nvSpPr>
        <p:spPr/>
        <p:txBody>
          <a:bodyPr/>
          <a:lstStyle/>
          <a:p>
            <a:fld id="{44622E67-DE0F-481E-9085-48B6A7486A19}" type="datetimeFigureOut">
              <a:rPr lang="en-GB" smtClean="0"/>
              <a:t>14/12/2020</a:t>
            </a:fld>
            <a:endParaRPr lang="en-GB"/>
          </a:p>
        </p:txBody>
      </p:sp>
      <p:sp>
        <p:nvSpPr>
          <p:cNvPr id="4" name="Footer Placeholder 3">
            <a:extLst>
              <a:ext uri="{FF2B5EF4-FFF2-40B4-BE49-F238E27FC236}">
                <a16:creationId xmlns:a16="http://schemas.microsoft.com/office/drawing/2014/main" id="{67608C37-C7A9-4076-B1A4-ECE2BA2F205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1C74ED8-E5C4-4735-AD21-B63C97E45C26}"/>
              </a:ext>
            </a:extLst>
          </p:cNvPr>
          <p:cNvSpPr>
            <a:spLocks noGrp="1"/>
          </p:cNvSpPr>
          <p:nvPr>
            <p:ph type="sldNum" sz="quarter" idx="12"/>
          </p:nvPr>
        </p:nvSpPr>
        <p:spPr/>
        <p:txBody>
          <a:bodyPr/>
          <a:lstStyle/>
          <a:p>
            <a:fld id="{B8BB4F97-AE3E-4DB9-9FFD-1388CE379FF5}" type="slidenum">
              <a:rPr lang="en-GB" smtClean="0"/>
              <a:t>‹#›</a:t>
            </a:fld>
            <a:endParaRPr lang="en-GB"/>
          </a:p>
        </p:txBody>
      </p:sp>
    </p:spTree>
    <p:extLst>
      <p:ext uri="{BB962C8B-B14F-4D97-AF65-F5344CB8AC3E}">
        <p14:creationId xmlns:p14="http://schemas.microsoft.com/office/powerpoint/2010/main" val="887113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0C2C36-06CF-4132-A651-0C66A2D9ED2B}"/>
              </a:ext>
            </a:extLst>
          </p:cNvPr>
          <p:cNvSpPr>
            <a:spLocks noGrp="1"/>
          </p:cNvSpPr>
          <p:nvPr>
            <p:ph type="dt" sz="half" idx="10"/>
          </p:nvPr>
        </p:nvSpPr>
        <p:spPr/>
        <p:txBody>
          <a:bodyPr/>
          <a:lstStyle/>
          <a:p>
            <a:fld id="{44622E67-DE0F-481E-9085-48B6A7486A19}" type="datetimeFigureOut">
              <a:rPr lang="en-GB" smtClean="0"/>
              <a:t>14/12/2020</a:t>
            </a:fld>
            <a:endParaRPr lang="en-GB"/>
          </a:p>
        </p:txBody>
      </p:sp>
      <p:sp>
        <p:nvSpPr>
          <p:cNvPr id="3" name="Footer Placeholder 2">
            <a:extLst>
              <a:ext uri="{FF2B5EF4-FFF2-40B4-BE49-F238E27FC236}">
                <a16:creationId xmlns:a16="http://schemas.microsoft.com/office/drawing/2014/main" id="{925B3224-E5FA-425E-8089-4A7253F88E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526C208-A192-46F3-945E-DDE4C006F949}"/>
              </a:ext>
            </a:extLst>
          </p:cNvPr>
          <p:cNvSpPr>
            <a:spLocks noGrp="1"/>
          </p:cNvSpPr>
          <p:nvPr>
            <p:ph type="sldNum" sz="quarter" idx="12"/>
          </p:nvPr>
        </p:nvSpPr>
        <p:spPr/>
        <p:txBody>
          <a:bodyPr/>
          <a:lstStyle/>
          <a:p>
            <a:fld id="{B8BB4F97-AE3E-4DB9-9FFD-1388CE379FF5}" type="slidenum">
              <a:rPr lang="en-GB" smtClean="0"/>
              <a:t>‹#›</a:t>
            </a:fld>
            <a:endParaRPr lang="en-GB"/>
          </a:p>
        </p:txBody>
      </p:sp>
    </p:spTree>
    <p:extLst>
      <p:ext uri="{BB962C8B-B14F-4D97-AF65-F5344CB8AC3E}">
        <p14:creationId xmlns:p14="http://schemas.microsoft.com/office/powerpoint/2010/main" val="3610527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E2BC2-6F5D-4119-A610-C009D29F60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1DA62F2-A7FD-48D2-82E4-ED745919BA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195675A-EB48-4D76-A935-B4F3EEDA92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2BFCEE-DFCC-42DC-811E-2FA1D71C3315}"/>
              </a:ext>
            </a:extLst>
          </p:cNvPr>
          <p:cNvSpPr>
            <a:spLocks noGrp="1"/>
          </p:cNvSpPr>
          <p:nvPr>
            <p:ph type="dt" sz="half" idx="10"/>
          </p:nvPr>
        </p:nvSpPr>
        <p:spPr/>
        <p:txBody>
          <a:bodyPr/>
          <a:lstStyle/>
          <a:p>
            <a:fld id="{44622E67-DE0F-481E-9085-48B6A7486A19}" type="datetimeFigureOut">
              <a:rPr lang="en-GB" smtClean="0"/>
              <a:t>14/12/2020</a:t>
            </a:fld>
            <a:endParaRPr lang="en-GB"/>
          </a:p>
        </p:txBody>
      </p:sp>
      <p:sp>
        <p:nvSpPr>
          <p:cNvPr id="6" name="Footer Placeholder 5">
            <a:extLst>
              <a:ext uri="{FF2B5EF4-FFF2-40B4-BE49-F238E27FC236}">
                <a16:creationId xmlns:a16="http://schemas.microsoft.com/office/drawing/2014/main" id="{6AE33E9A-770D-44AD-8D42-162865962D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CF9722-59BD-4FB5-B4BF-9973B16C0219}"/>
              </a:ext>
            </a:extLst>
          </p:cNvPr>
          <p:cNvSpPr>
            <a:spLocks noGrp="1"/>
          </p:cNvSpPr>
          <p:nvPr>
            <p:ph type="sldNum" sz="quarter" idx="12"/>
          </p:nvPr>
        </p:nvSpPr>
        <p:spPr/>
        <p:txBody>
          <a:bodyPr/>
          <a:lstStyle/>
          <a:p>
            <a:fld id="{B8BB4F97-AE3E-4DB9-9FFD-1388CE379FF5}" type="slidenum">
              <a:rPr lang="en-GB" smtClean="0"/>
              <a:t>‹#›</a:t>
            </a:fld>
            <a:endParaRPr lang="en-GB"/>
          </a:p>
        </p:txBody>
      </p:sp>
    </p:spTree>
    <p:extLst>
      <p:ext uri="{BB962C8B-B14F-4D97-AF65-F5344CB8AC3E}">
        <p14:creationId xmlns:p14="http://schemas.microsoft.com/office/powerpoint/2010/main" val="3924778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B923-CE09-4F45-A6B8-3B4FE652A2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3776475-863B-4EE6-AB12-970C0E2B7C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D3FB528-8F00-4D76-939D-4AF29F70B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1C31AA-E9A0-4B99-881A-B13D9D2BCFE6}"/>
              </a:ext>
            </a:extLst>
          </p:cNvPr>
          <p:cNvSpPr>
            <a:spLocks noGrp="1"/>
          </p:cNvSpPr>
          <p:nvPr>
            <p:ph type="dt" sz="half" idx="10"/>
          </p:nvPr>
        </p:nvSpPr>
        <p:spPr/>
        <p:txBody>
          <a:bodyPr/>
          <a:lstStyle/>
          <a:p>
            <a:fld id="{44622E67-DE0F-481E-9085-48B6A7486A19}" type="datetimeFigureOut">
              <a:rPr lang="en-GB" smtClean="0"/>
              <a:t>14/12/2020</a:t>
            </a:fld>
            <a:endParaRPr lang="en-GB"/>
          </a:p>
        </p:txBody>
      </p:sp>
      <p:sp>
        <p:nvSpPr>
          <p:cNvPr id="6" name="Footer Placeholder 5">
            <a:extLst>
              <a:ext uri="{FF2B5EF4-FFF2-40B4-BE49-F238E27FC236}">
                <a16:creationId xmlns:a16="http://schemas.microsoft.com/office/drawing/2014/main" id="{850ECD9A-EA1A-4D0C-955B-50392A43E1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143AD3-9AD0-4C16-883A-25346F5C7F59}"/>
              </a:ext>
            </a:extLst>
          </p:cNvPr>
          <p:cNvSpPr>
            <a:spLocks noGrp="1"/>
          </p:cNvSpPr>
          <p:nvPr>
            <p:ph type="sldNum" sz="quarter" idx="12"/>
          </p:nvPr>
        </p:nvSpPr>
        <p:spPr/>
        <p:txBody>
          <a:bodyPr/>
          <a:lstStyle/>
          <a:p>
            <a:fld id="{B8BB4F97-AE3E-4DB9-9FFD-1388CE379FF5}" type="slidenum">
              <a:rPr lang="en-GB" smtClean="0"/>
              <a:t>‹#›</a:t>
            </a:fld>
            <a:endParaRPr lang="en-GB"/>
          </a:p>
        </p:txBody>
      </p:sp>
    </p:spTree>
    <p:extLst>
      <p:ext uri="{BB962C8B-B14F-4D97-AF65-F5344CB8AC3E}">
        <p14:creationId xmlns:p14="http://schemas.microsoft.com/office/powerpoint/2010/main" val="257487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FF">
            <a:alpha val="68627"/>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7FE8A-B546-4BBF-826B-5593D53919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EBC49E1-D452-44B2-BFDA-326E3B9724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31373E-E8D6-4388-A922-C32ABF16D5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22E67-DE0F-481E-9085-48B6A7486A19}" type="datetimeFigureOut">
              <a:rPr lang="en-GB" smtClean="0"/>
              <a:t>14/12/2020</a:t>
            </a:fld>
            <a:endParaRPr lang="en-GB"/>
          </a:p>
        </p:txBody>
      </p:sp>
      <p:sp>
        <p:nvSpPr>
          <p:cNvPr id="5" name="Footer Placeholder 4">
            <a:extLst>
              <a:ext uri="{FF2B5EF4-FFF2-40B4-BE49-F238E27FC236}">
                <a16:creationId xmlns:a16="http://schemas.microsoft.com/office/drawing/2014/main" id="{92FC4A9E-E841-4561-B098-77522D8519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9446D44-1340-4D83-B3A2-71CBFF14DA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B4F97-AE3E-4DB9-9FFD-1388CE379FF5}" type="slidenum">
              <a:rPr lang="en-GB" smtClean="0"/>
              <a:t>‹#›</a:t>
            </a:fld>
            <a:endParaRPr lang="en-GB"/>
          </a:p>
        </p:txBody>
      </p:sp>
    </p:spTree>
    <p:extLst>
      <p:ext uri="{BB962C8B-B14F-4D97-AF65-F5344CB8AC3E}">
        <p14:creationId xmlns:p14="http://schemas.microsoft.com/office/powerpoint/2010/main" val="2898745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paxchristi.org.uk/resources/nonviolence-in-action/educational-resources-for-nonviolence/" TargetMode="External"/><Relationship Id="rId2" Type="http://schemas.openxmlformats.org/officeDocument/2006/relationships/hyperlink" Target="http://ourjourneytosmile.com/blog/2019/07/in-afghanistan-we-have-three-dreams/"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blog.oikoumene.org/posts/i-have-a-dream-to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ight, night, sunlight, morning, evening, macro, flame, romance, romantic, darkness, lamp, yellow, candle, christmas, close, lighting, deco, advent, lights, candles, background, mood, candlelight, atmospheric">
            <a:extLst>
              <a:ext uri="{FF2B5EF4-FFF2-40B4-BE49-F238E27FC236}">
                <a16:creationId xmlns:a16="http://schemas.microsoft.com/office/drawing/2014/main" id="{C8159E38-F5F3-4239-B5CC-A906AE1F8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0418"/>
            <a:ext cx="12411181" cy="82741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51B664-2066-40B9-A140-46AD325776DF}"/>
              </a:ext>
            </a:extLst>
          </p:cNvPr>
          <p:cNvSpPr>
            <a:spLocks noGrp="1"/>
          </p:cNvSpPr>
          <p:nvPr>
            <p:ph type="ctrTitle"/>
          </p:nvPr>
        </p:nvSpPr>
        <p:spPr>
          <a:xfrm>
            <a:off x="1633590" y="-390418"/>
            <a:ext cx="9144000" cy="2387600"/>
          </a:xfrm>
        </p:spPr>
        <p:txBody>
          <a:bodyPr/>
          <a:lstStyle/>
          <a:p>
            <a:r>
              <a:rPr lang="en-GB" dirty="0">
                <a:solidFill>
                  <a:schemeClr val="bg1"/>
                </a:solidFill>
              </a:rPr>
              <a:t>Pax Christi Advent Service</a:t>
            </a:r>
            <a:br>
              <a:rPr lang="en-GB" dirty="0">
                <a:solidFill>
                  <a:schemeClr val="bg1"/>
                </a:solidFill>
              </a:rPr>
            </a:br>
            <a:r>
              <a:rPr lang="en-GB" dirty="0">
                <a:solidFill>
                  <a:schemeClr val="bg1"/>
                </a:solidFill>
              </a:rPr>
              <a:t>2020- Readings and Prayers</a:t>
            </a:r>
          </a:p>
        </p:txBody>
      </p:sp>
    </p:spTree>
    <p:extLst>
      <p:ext uri="{BB962C8B-B14F-4D97-AF65-F5344CB8AC3E}">
        <p14:creationId xmlns:p14="http://schemas.microsoft.com/office/powerpoint/2010/main" val="1458439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36CE3C-99D3-4EA6-A998-3C086D81F491}"/>
              </a:ext>
            </a:extLst>
          </p:cNvPr>
          <p:cNvSpPr txBox="1"/>
          <p:nvPr/>
        </p:nvSpPr>
        <p:spPr>
          <a:xfrm>
            <a:off x="296666" y="179249"/>
            <a:ext cx="10624763" cy="6678751"/>
          </a:xfrm>
          <a:prstGeom prst="rect">
            <a:avLst/>
          </a:prstGeom>
          <a:noFill/>
        </p:spPr>
        <p:txBody>
          <a:bodyPr wrap="square">
            <a:spAutoFit/>
          </a:bodyPr>
          <a:lstStyle/>
          <a:p>
            <a:r>
              <a:rPr lang="en-GB" sz="2800" b="1" dirty="0"/>
              <a:t>I believe that all women and men are equally human and that God intends for the world an order based on justice and love.</a:t>
            </a:r>
          </a:p>
          <a:p>
            <a:r>
              <a:rPr lang="en-GB" sz="2800" dirty="0"/>
              <a:t>I do not believe that war and hunger are inevitable and peace unattainable.</a:t>
            </a:r>
          </a:p>
          <a:p>
            <a:r>
              <a:rPr lang="en-GB" sz="2800" b="1" dirty="0"/>
              <a:t>I believe in the beauty of simplicity, in love with open hands, in peace on earth.</a:t>
            </a:r>
          </a:p>
          <a:p>
            <a:endParaRPr lang="en-GB" sz="2800" dirty="0"/>
          </a:p>
          <a:p>
            <a:r>
              <a:rPr lang="en-GB" sz="2800" dirty="0"/>
              <a:t>I dare to believe,</a:t>
            </a:r>
          </a:p>
          <a:p>
            <a:r>
              <a:rPr lang="en-GB" sz="2800" dirty="0"/>
              <a:t>always and in spite of everything,</a:t>
            </a:r>
          </a:p>
          <a:p>
            <a:r>
              <a:rPr lang="en-GB" sz="2800" dirty="0"/>
              <a:t>in God’s power to transform and transfigure, </a:t>
            </a:r>
          </a:p>
          <a:p>
            <a:r>
              <a:rPr lang="en-GB" sz="2800" b="1" dirty="0"/>
              <a:t>fulfilling the promise of a new heaven and a new earth</a:t>
            </a:r>
          </a:p>
          <a:p>
            <a:r>
              <a:rPr lang="en-GB" sz="2800" b="1" dirty="0"/>
              <a:t>where justice and peace will flourish.  </a:t>
            </a:r>
          </a:p>
          <a:p>
            <a:r>
              <a:rPr lang="en-GB" sz="2800" b="1" dirty="0"/>
              <a:t>Amen</a:t>
            </a:r>
          </a:p>
          <a:p>
            <a:endParaRPr lang="en-GB" sz="2800" b="1" dirty="0"/>
          </a:p>
          <a:p>
            <a:r>
              <a:rPr lang="en-GB" sz="1800" dirty="0">
                <a:effectLst/>
                <a:ea typeface="Times New Roman" panose="02020603050405020304" pitchFamily="18" charset="0"/>
              </a:rPr>
              <a:t>Adapted creed from Indonesia</a:t>
            </a:r>
            <a:r>
              <a:rPr lang="en-GB" dirty="0">
                <a:ea typeface="Times New Roman" panose="02020603050405020304" pitchFamily="18" charset="0"/>
              </a:rPr>
              <a:t> from Carmel Little, CSJP</a:t>
            </a:r>
            <a:r>
              <a:rPr lang="en-GB" sz="1800" dirty="0">
                <a:effectLst/>
                <a:ea typeface="Times New Roman" panose="02020603050405020304" pitchFamily="18" charset="0"/>
              </a:rPr>
              <a:t> (</a:t>
            </a:r>
            <a:r>
              <a:rPr lang="en-GB" dirty="0">
                <a:ea typeface="Times New Roman" panose="02020603050405020304" pitchFamily="18" charset="0"/>
              </a:rPr>
              <a:t>also found in</a:t>
            </a:r>
            <a:r>
              <a:rPr lang="en-GB" i="1" dirty="0">
                <a:ea typeface="Times New Roman" panose="02020603050405020304" pitchFamily="18" charset="0"/>
              </a:rPr>
              <a:t> </a:t>
            </a:r>
            <a:r>
              <a:rPr lang="en-GB" sz="1800" i="1" dirty="0">
                <a:effectLst/>
                <a:ea typeface="Times New Roman" panose="02020603050405020304" pitchFamily="18" charset="0"/>
              </a:rPr>
              <a:t>Dare to Dream: A Prayer &amp; Worship Anthology from around the world. </a:t>
            </a:r>
            <a:r>
              <a:rPr lang="en-GB" sz="1800" dirty="0">
                <a:effectLst/>
                <a:ea typeface="Times New Roman" panose="02020603050405020304" pitchFamily="18" charset="0"/>
              </a:rPr>
              <a:t>Ed. Geoffrey Duncan)</a:t>
            </a:r>
            <a:endParaRPr lang="en-GB" dirty="0"/>
          </a:p>
        </p:txBody>
      </p:sp>
      <p:pic>
        <p:nvPicPr>
          <p:cNvPr id="5" name="Graphic 4" descr="Dove">
            <a:extLst>
              <a:ext uri="{FF2B5EF4-FFF2-40B4-BE49-F238E27FC236}">
                <a16:creationId xmlns:a16="http://schemas.microsoft.com/office/drawing/2014/main" id="{4DC626DE-003B-4553-9366-5A14D5481F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70368" y="3593887"/>
            <a:ext cx="2670206" cy="2670206"/>
          </a:xfrm>
          <a:prstGeom prst="rect">
            <a:avLst/>
          </a:prstGeom>
        </p:spPr>
      </p:pic>
    </p:spTree>
    <p:extLst>
      <p:ext uri="{BB962C8B-B14F-4D97-AF65-F5344CB8AC3E}">
        <p14:creationId xmlns:p14="http://schemas.microsoft.com/office/powerpoint/2010/main" val="2852603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D952B1-0E41-4A88-B0C4-052D13AA1E2C}"/>
              </a:ext>
            </a:extLst>
          </p:cNvPr>
          <p:cNvSpPr txBox="1"/>
          <p:nvPr/>
        </p:nvSpPr>
        <p:spPr>
          <a:xfrm>
            <a:off x="305655" y="625379"/>
            <a:ext cx="6917077" cy="5607241"/>
          </a:xfrm>
          <a:prstGeom prst="rect">
            <a:avLst/>
          </a:prstGeom>
          <a:noFill/>
        </p:spPr>
        <p:txBody>
          <a:bodyPr wrap="square">
            <a:spAutoFit/>
          </a:bodyPr>
          <a:lstStyle/>
          <a:p>
            <a:pPr>
              <a:lnSpc>
                <a:spcPct val="107000"/>
              </a:lnSpc>
            </a:pPr>
            <a:r>
              <a:rPr lang="en-GB" sz="2400" dirty="0">
                <a:solidFill>
                  <a:srgbClr val="010000"/>
                </a:solidFill>
                <a:effectLst/>
                <a:ea typeface="Calibri" panose="020F0502020204030204" pitchFamily="34" charset="0"/>
                <a:cs typeface="Arial" panose="020B0604020202020204" pitchFamily="34" charset="0"/>
              </a:rPr>
              <a:t> In days to come</a:t>
            </a:r>
            <a:endParaRPr lang="en-GB" sz="2400" dirty="0">
              <a:effectLst/>
              <a:ea typeface="Calibri" panose="020F0502020204030204" pitchFamily="34" charset="0"/>
              <a:cs typeface="Arial" panose="020B0604020202020204" pitchFamily="34" charset="0"/>
            </a:endParaRPr>
          </a:p>
          <a:p>
            <a:pPr>
              <a:lnSpc>
                <a:spcPct val="107000"/>
              </a:lnSpc>
            </a:pPr>
            <a:r>
              <a:rPr lang="en-GB" sz="2400" dirty="0">
                <a:solidFill>
                  <a:srgbClr val="010000"/>
                </a:solidFill>
                <a:effectLst/>
                <a:ea typeface="Calibri" panose="020F0502020204030204" pitchFamily="34" charset="0"/>
                <a:cs typeface="Arial" panose="020B0604020202020204" pitchFamily="34" charset="0"/>
              </a:rPr>
              <a:t> the mountain of the Lord’s house</a:t>
            </a:r>
            <a:endParaRPr lang="en-GB" sz="2400" dirty="0">
              <a:effectLst/>
              <a:ea typeface="Calibri" panose="020F0502020204030204" pitchFamily="34" charset="0"/>
              <a:cs typeface="Arial" panose="020B0604020202020204" pitchFamily="34" charset="0"/>
            </a:endParaRPr>
          </a:p>
          <a:p>
            <a:pPr>
              <a:lnSpc>
                <a:spcPct val="107000"/>
              </a:lnSpc>
            </a:pPr>
            <a:r>
              <a:rPr lang="en-GB" sz="2400" dirty="0">
                <a:solidFill>
                  <a:srgbClr val="010000"/>
                </a:solidFill>
                <a:effectLst/>
                <a:ea typeface="Calibri" panose="020F0502020204030204" pitchFamily="34" charset="0"/>
                <a:cs typeface="Arial" panose="020B0604020202020204" pitchFamily="34" charset="0"/>
              </a:rPr>
              <a:t>shall be established as the highest of the mountains,</a:t>
            </a:r>
            <a:endParaRPr lang="en-GB" sz="2400" dirty="0">
              <a:effectLst/>
              <a:ea typeface="Calibri" panose="020F0502020204030204" pitchFamily="34" charset="0"/>
              <a:cs typeface="Arial" panose="020B0604020202020204" pitchFamily="34" charset="0"/>
            </a:endParaRPr>
          </a:p>
          <a:p>
            <a:pPr>
              <a:lnSpc>
                <a:spcPct val="107000"/>
              </a:lnSpc>
            </a:pPr>
            <a:r>
              <a:rPr lang="en-GB" sz="2400" dirty="0">
                <a:solidFill>
                  <a:srgbClr val="010000"/>
                </a:solidFill>
                <a:effectLst/>
                <a:ea typeface="Calibri" panose="020F0502020204030204" pitchFamily="34" charset="0"/>
                <a:cs typeface="Arial" panose="020B0604020202020204" pitchFamily="34" charset="0"/>
              </a:rPr>
              <a:t>and shall be raised above the hills;</a:t>
            </a:r>
            <a:endParaRPr lang="en-GB" sz="2400" dirty="0">
              <a:effectLst/>
              <a:ea typeface="Calibri" panose="020F0502020204030204" pitchFamily="34" charset="0"/>
              <a:cs typeface="Arial" panose="020B0604020202020204" pitchFamily="34" charset="0"/>
            </a:endParaRPr>
          </a:p>
          <a:p>
            <a:pPr>
              <a:lnSpc>
                <a:spcPct val="107000"/>
              </a:lnSpc>
            </a:pPr>
            <a:r>
              <a:rPr lang="en-GB" sz="2400" dirty="0">
                <a:solidFill>
                  <a:srgbClr val="010000"/>
                </a:solidFill>
                <a:effectLst/>
                <a:ea typeface="Calibri" panose="020F0502020204030204" pitchFamily="34" charset="0"/>
                <a:cs typeface="Arial" panose="020B0604020202020204" pitchFamily="34" charset="0"/>
              </a:rPr>
              <a:t>all the nations shall stream to it.</a:t>
            </a:r>
            <a:endParaRPr lang="en-GB" sz="2400" dirty="0">
              <a:effectLst/>
              <a:ea typeface="Calibri" panose="020F0502020204030204" pitchFamily="34" charset="0"/>
              <a:cs typeface="Arial" panose="020B0604020202020204" pitchFamily="34" charset="0"/>
            </a:endParaRPr>
          </a:p>
          <a:p>
            <a:pPr>
              <a:lnSpc>
                <a:spcPct val="107000"/>
              </a:lnSpc>
            </a:pPr>
            <a:r>
              <a:rPr lang="en-GB" sz="2400" dirty="0">
                <a:solidFill>
                  <a:srgbClr val="010000"/>
                </a:solidFill>
                <a:effectLst/>
                <a:ea typeface="Calibri" panose="020F0502020204030204" pitchFamily="34" charset="0"/>
                <a:cs typeface="Arial" panose="020B0604020202020204" pitchFamily="34" charset="0"/>
              </a:rPr>
              <a:t>Many peoples shall come and say,</a:t>
            </a:r>
            <a:endParaRPr lang="en-GB" sz="2400" dirty="0">
              <a:effectLst/>
              <a:ea typeface="Calibri" panose="020F0502020204030204" pitchFamily="34" charset="0"/>
              <a:cs typeface="Arial" panose="020B0604020202020204" pitchFamily="34" charset="0"/>
            </a:endParaRPr>
          </a:p>
          <a:p>
            <a:pPr>
              <a:lnSpc>
                <a:spcPct val="107000"/>
              </a:lnSpc>
            </a:pPr>
            <a:r>
              <a:rPr lang="en-GB" sz="2400" dirty="0">
                <a:solidFill>
                  <a:srgbClr val="010000"/>
                </a:solidFill>
                <a:ea typeface="Calibri" panose="020F0502020204030204" pitchFamily="34" charset="0"/>
                <a:cs typeface="Arial" panose="020B0604020202020204" pitchFamily="34" charset="0"/>
              </a:rPr>
              <a:t>‘</a:t>
            </a:r>
            <a:r>
              <a:rPr lang="en-GB" sz="2400" dirty="0">
                <a:solidFill>
                  <a:srgbClr val="010000"/>
                </a:solidFill>
                <a:effectLst/>
                <a:ea typeface="Calibri" panose="020F0502020204030204" pitchFamily="34" charset="0"/>
                <a:cs typeface="Arial" panose="020B0604020202020204" pitchFamily="34" charset="0"/>
              </a:rPr>
              <a:t>Come, let us go up to the mountain of the Lord,</a:t>
            </a:r>
            <a:endParaRPr lang="en-GB" sz="2400" dirty="0">
              <a:effectLst/>
              <a:ea typeface="Calibri" panose="020F0502020204030204" pitchFamily="34" charset="0"/>
              <a:cs typeface="Arial" panose="020B0604020202020204" pitchFamily="34" charset="0"/>
            </a:endParaRPr>
          </a:p>
          <a:p>
            <a:pPr>
              <a:lnSpc>
                <a:spcPct val="107000"/>
              </a:lnSpc>
            </a:pPr>
            <a:r>
              <a:rPr lang="en-GB" sz="2400" dirty="0">
                <a:solidFill>
                  <a:srgbClr val="010000"/>
                </a:solidFill>
                <a:effectLst/>
                <a:ea typeface="Calibri" panose="020F0502020204030204" pitchFamily="34" charset="0"/>
                <a:cs typeface="Arial" panose="020B0604020202020204" pitchFamily="34" charset="0"/>
              </a:rPr>
              <a:t>to the house of the God of Jacob;</a:t>
            </a:r>
            <a:endParaRPr lang="en-GB" sz="2400" dirty="0">
              <a:effectLst/>
              <a:ea typeface="Calibri" panose="020F0502020204030204" pitchFamily="34" charset="0"/>
              <a:cs typeface="Arial" panose="020B0604020202020204" pitchFamily="34" charset="0"/>
            </a:endParaRPr>
          </a:p>
          <a:p>
            <a:pPr>
              <a:lnSpc>
                <a:spcPct val="107000"/>
              </a:lnSpc>
            </a:pPr>
            <a:r>
              <a:rPr lang="en-GB" sz="2400" dirty="0">
                <a:solidFill>
                  <a:srgbClr val="010000"/>
                </a:solidFill>
                <a:effectLst/>
                <a:ea typeface="Calibri" panose="020F0502020204030204" pitchFamily="34" charset="0"/>
                <a:cs typeface="Arial" panose="020B0604020202020204" pitchFamily="34" charset="0"/>
              </a:rPr>
              <a:t>that he may teach us his ways</a:t>
            </a:r>
            <a:endParaRPr lang="en-GB" sz="2400" dirty="0">
              <a:effectLst/>
              <a:ea typeface="Calibri" panose="020F0502020204030204" pitchFamily="34" charset="0"/>
              <a:cs typeface="Arial" panose="020B0604020202020204" pitchFamily="34" charset="0"/>
            </a:endParaRPr>
          </a:p>
          <a:p>
            <a:pPr>
              <a:lnSpc>
                <a:spcPct val="107000"/>
              </a:lnSpc>
            </a:pPr>
            <a:r>
              <a:rPr lang="en-GB" sz="2400" dirty="0">
                <a:solidFill>
                  <a:srgbClr val="010000"/>
                </a:solidFill>
                <a:effectLst/>
                <a:ea typeface="Calibri" panose="020F0502020204030204" pitchFamily="34" charset="0"/>
                <a:cs typeface="Arial" panose="020B0604020202020204" pitchFamily="34" charset="0"/>
              </a:rPr>
              <a:t>and that we may walk in his paths.’</a:t>
            </a:r>
            <a:endParaRPr lang="en-GB" sz="2400" dirty="0">
              <a:effectLst/>
              <a:ea typeface="Calibri" panose="020F0502020204030204" pitchFamily="34" charset="0"/>
              <a:cs typeface="Arial" panose="020B0604020202020204" pitchFamily="34" charset="0"/>
            </a:endParaRPr>
          </a:p>
          <a:p>
            <a:pPr>
              <a:lnSpc>
                <a:spcPct val="107000"/>
              </a:lnSpc>
            </a:pPr>
            <a:r>
              <a:rPr lang="en-GB" sz="2400" dirty="0">
                <a:solidFill>
                  <a:srgbClr val="010000"/>
                </a:solidFill>
                <a:effectLst/>
                <a:ea typeface="Calibri" panose="020F0502020204030204" pitchFamily="34" charset="0"/>
                <a:cs typeface="Arial" panose="020B0604020202020204" pitchFamily="34" charset="0"/>
              </a:rPr>
              <a:t>For out of Zion shall go forth instruction,</a:t>
            </a:r>
            <a:endParaRPr lang="en-GB" sz="2400" dirty="0">
              <a:effectLst/>
              <a:ea typeface="Calibri" panose="020F0502020204030204" pitchFamily="34" charset="0"/>
              <a:cs typeface="Arial" panose="020B0604020202020204" pitchFamily="34" charset="0"/>
            </a:endParaRPr>
          </a:p>
          <a:p>
            <a:pPr>
              <a:lnSpc>
                <a:spcPct val="107000"/>
              </a:lnSpc>
            </a:pPr>
            <a:r>
              <a:rPr lang="en-GB" sz="2400" dirty="0">
                <a:solidFill>
                  <a:srgbClr val="010000"/>
                </a:solidFill>
                <a:effectLst/>
                <a:ea typeface="Calibri" panose="020F0502020204030204" pitchFamily="34" charset="0"/>
                <a:cs typeface="Arial" panose="020B0604020202020204" pitchFamily="34" charset="0"/>
              </a:rPr>
              <a:t>and the word of the Lord from Jerusalem.</a:t>
            </a:r>
            <a:endParaRPr lang="en-GB" sz="2400" dirty="0">
              <a:ea typeface="Calibri" panose="020F0502020204030204" pitchFamily="34" charset="0"/>
              <a:cs typeface="Arial" panose="020B0604020202020204" pitchFamily="34" charset="0"/>
            </a:endParaRPr>
          </a:p>
          <a:p>
            <a:pPr>
              <a:lnSpc>
                <a:spcPct val="107000"/>
              </a:lnSpc>
            </a:pPr>
            <a:r>
              <a:rPr lang="en-GB" sz="2400" dirty="0">
                <a:solidFill>
                  <a:srgbClr val="010000"/>
                </a:solidFill>
                <a:effectLst/>
                <a:ea typeface="Calibri" panose="020F0502020204030204" pitchFamily="34" charset="0"/>
                <a:cs typeface="Arial" panose="020B0604020202020204" pitchFamily="34" charset="0"/>
              </a:rPr>
              <a:t>He shall judge between the nations,</a:t>
            </a:r>
            <a:endParaRPr lang="en-GB" sz="2400" dirty="0">
              <a:effectLst/>
              <a:ea typeface="Calibri" panose="020F0502020204030204" pitchFamily="34" charset="0"/>
              <a:cs typeface="Arial" panose="020B0604020202020204" pitchFamily="34" charset="0"/>
            </a:endParaRPr>
          </a:p>
          <a:p>
            <a:pPr>
              <a:lnSpc>
                <a:spcPct val="107000"/>
              </a:lnSpc>
            </a:pPr>
            <a:r>
              <a:rPr lang="en-GB" sz="2400" dirty="0">
                <a:solidFill>
                  <a:srgbClr val="010000"/>
                </a:solidFill>
                <a:effectLst/>
                <a:ea typeface="Calibri" panose="020F0502020204030204" pitchFamily="34" charset="0"/>
                <a:cs typeface="Arial" panose="020B0604020202020204" pitchFamily="34" charset="0"/>
              </a:rPr>
              <a:t>and shall arbitrate for many peoples;</a:t>
            </a:r>
            <a:endParaRPr lang="en-GB" sz="2400" dirty="0">
              <a:effectLst/>
              <a:ea typeface="Calibri" panose="020F0502020204030204" pitchFamily="34" charset="0"/>
              <a:cs typeface="Arial" panose="020B0604020202020204" pitchFamily="34" charset="0"/>
            </a:endParaRPr>
          </a:p>
        </p:txBody>
      </p:sp>
      <p:pic>
        <p:nvPicPr>
          <p:cNvPr id="9" name="Picture 8" descr="A picture containing building, outdoor, front, sitting&#10;&#10;Description automatically generated">
            <a:extLst>
              <a:ext uri="{FF2B5EF4-FFF2-40B4-BE49-F238E27FC236}">
                <a16:creationId xmlns:a16="http://schemas.microsoft.com/office/drawing/2014/main" id="{A86A17E8-33ED-44B7-851D-D778DAA7674C}"/>
              </a:ext>
            </a:extLst>
          </p:cNvPr>
          <p:cNvPicPr>
            <a:picLocks noChangeAspect="1"/>
          </p:cNvPicPr>
          <p:nvPr/>
        </p:nvPicPr>
        <p:blipFill rotWithShape="1">
          <a:blip r:embed="rId2">
            <a:extLst>
              <a:ext uri="{28A0092B-C50C-407E-A947-70E740481C1C}">
                <a14:useLocalDpi xmlns:a14="http://schemas.microsoft.com/office/drawing/2010/main" val="0"/>
              </a:ext>
            </a:extLst>
          </a:blip>
          <a:srcRect l="11035" t="4778" r="10353" b="2617"/>
          <a:stretch/>
        </p:blipFill>
        <p:spPr>
          <a:xfrm>
            <a:off x="6924781" y="1428108"/>
            <a:ext cx="4732963" cy="4181583"/>
          </a:xfrm>
          <a:prstGeom prst="rect">
            <a:avLst/>
          </a:prstGeom>
        </p:spPr>
      </p:pic>
    </p:spTree>
    <p:extLst>
      <p:ext uri="{BB962C8B-B14F-4D97-AF65-F5344CB8AC3E}">
        <p14:creationId xmlns:p14="http://schemas.microsoft.com/office/powerpoint/2010/main" val="3862519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35A7EA-7DEA-4A9B-ACE4-33652371E6F1}"/>
              </a:ext>
            </a:extLst>
          </p:cNvPr>
          <p:cNvSpPr txBox="1"/>
          <p:nvPr/>
        </p:nvSpPr>
        <p:spPr>
          <a:xfrm>
            <a:off x="839913" y="1797970"/>
            <a:ext cx="6097712" cy="3739806"/>
          </a:xfrm>
          <a:prstGeom prst="rect">
            <a:avLst/>
          </a:prstGeom>
          <a:noFill/>
        </p:spPr>
        <p:txBody>
          <a:bodyPr wrap="square">
            <a:spAutoFit/>
          </a:bodyPr>
          <a:lstStyle/>
          <a:p>
            <a:pPr>
              <a:lnSpc>
                <a:spcPct val="107000"/>
              </a:lnSpc>
            </a:pPr>
            <a:r>
              <a:rPr lang="en-GB" sz="2400" dirty="0">
                <a:solidFill>
                  <a:srgbClr val="010000"/>
                </a:solidFill>
                <a:effectLst/>
                <a:ea typeface="Calibri" panose="020F0502020204030204" pitchFamily="34" charset="0"/>
                <a:cs typeface="Arial" panose="020B0604020202020204" pitchFamily="34" charset="0"/>
              </a:rPr>
              <a:t>they shall beat their swords into ploughshares,</a:t>
            </a:r>
            <a:endParaRPr lang="en-GB" sz="2400" dirty="0">
              <a:effectLst/>
              <a:ea typeface="Calibri" panose="020F0502020204030204" pitchFamily="34" charset="0"/>
              <a:cs typeface="Arial" panose="020B0604020202020204" pitchFamily="34" charset="0"/>
            </a:endParaRPr>
          </a:p>
          <a:p>
            <a:pPr>
              <a:lnSpc>
                <a:spcPct val="107000"/>
              </a:lnSpc>
            </a:pPr>
            <a:r>
              <a:rPr lang="en-GB" sz="2400" dirty="0">
                <a:solidFill>
                  <a:srgbClr val="010000"/>
                </a:solidFill>
                <a:effectLst/>
                <a:ea typeface="Calibri" panose="020F0502020204030204" pitchFamily="34" charset="0"/>
                <a:cs typeface="Arial" panose="020B0604020202020204" pitchFamily="34" charset="0"/>
              </a:rPr>
              <a:t>and their spears into pruning hooks;</a:t>
            </a:r>
            <a:endParaRPr lang="en-GB" sz="2400" dirty="0">
              <a:effectLst/>
              <a:ea typeface="Calibri" panose="020F0502020204030204" pitchFamily="34" charset="0"/>
              <a:cs typeface="Arial" panose="020B0604020202020204" pitchFamily="34" charset="0"/>
            </a:endParaRPr>
          </a:p>
          <a:p>
            <a:pPr>
              <a:lnSpc>
                <a:spcPct val="107000"/>
              </a:lnSpc>
            </a:pPr>
            <a:r>
              <a:rPr lang="en-GB" sz="2400" dirty="0">
                <a:solidFill>
                  <a:srgbClr val="010000"/>
                </a:solidFill>
                <a:effectLst/>
                <a:ea typeface="Calibri" panose="020F0502020204030204" pitchFamily="34" charset="0"/>
                <a:cs typeface="Arial" panose="020B0604020202020204" pitchFamily="34" charset="0"/>
              </a:rPr>
              <a:t>nation shall not lift up sword against nation,</a:t>
            </a:r>
            <a:endParaRPr lang="en-GB" sz="2400" dirty="0">
              <a:effectLst/>
              <a:ea typeface="Calibri" panose="020F0502020204030204" pitchFamily="34" charset="0"/>
              <a:cs typeface="Arial" panose="020B0604020202020204" pitchFamily="34" charset="0"/>
            </a:endParaRPr>
          </a:p>
          <a:p>
            <a:pPr>
              <a:lnSpc>
                <a:spcPct val="107000"/>
              </a:lnSpc>
            </a:pPr>
            <a:r>
              <a:rPr lang="en-GB" sz="2400" dirty="0">
                <a:solidFill>
                  <a:srgbClr val="010000"/>
                </a:solidFill>
                <a:effectLst/>
                <a:ea typeface="Calibri" panose="020F0502020204030204" pitchFamily="34" charset="0"/>
                <a:cs typeface="Arial" panose="020B0604020202020204" pitchFamily="34" charset="0"/>
              </a:rPr>
              <a:t>neither shall they learn war any more.</a:t>
            </a:r>
          </a:p>
          <a:p>
            <a:pPr>
              <a:lnSpc>
                <a:spcPct val="107000"/>
              </a:lnSpc>
            </a:pPr>
            <a:r>
              <a:rPr lang="en-GB" sz="2400" dirty="0">
                <a:effectLst/>
                <a:ea typeface="Times New Roman" panose="02020603050405020304" pitchFamily="18" charset="0"/>
                <a:cs typeface="Arial" panose="020B0604020202020204" pitchFamily="34" charset="0"/>
              </a:rPr>
              <a:t>Isaiah 2:2-4</a:t>
            </a:r>
            <a:endParaRPr lang="en-GB" sz="2400" dirty="0">
              <a:effectLst/>
              <a:ea typeface="Calibri" panose="020F0502020204030204" pitchFamily="34" charset="0"/>
              <a:cs typeface="Arial" panose="020B0604020202020204" pitchFamily="34" charset="0"/>
            </a:endParaRPr>
          </a:p>
          <a:p>
            <a:pPr>
              <a:lnSpc>
                <a:spcPct val="107000"/>
              </a:lnSpc>
              <a:spcAft>
                <a:spcPts val="800"/>
              </a:spcAft>
            </a:pPr>
            <a:endParaRPr lang="en-GB" sz="2800" dirty="0">
              <a:effectLst/>
              <a:ea typeface="Calibri" panose="020F0502020204030204" pitchFamily="34" charset="0"/>
              <a:cs typeface="Arial" panose="020B0604020202020204" pitchFamily="34" charset="0"/>
            </a:endParaRPr>
          </a:p>
          <a:p>
            <a:endParaRPr lang="en-GB" dirty="0">
              <a:effectLst/>
              <a:ea typeface="Times New Roman" panose="02020603050405020304" pitchFamily="18" charset="0"/>
            </a:endParaRPr>
          </a:p>
          <a:p>
            <a:endParaRPr lang="en-GB" dirty="0">
              <a:ea typeface="Times New Roman" panose="02020603050405020304" pitchFamily="18" charset="0"/>
            </a:endParaRPr>
          </a:p>
          <a:p>
            <a:endParaRPr lang="en-GB" dirty="0">
              <a:effectLst/>
              <a:ea typeface="Times New Roman" panose="02020603050405020304" pitchFamily="18" charset="0"/>
            </a:endParaRPr>
          </a:p>
          <a:p>
            <a:endParaRPr lang="en-GB" dirty="0">
              <a:ea typeface="Times New Roman" panose="02020603050405020304" pitchFamily="18" charset="0"/>
            </a:endParaRPr>
          </a:p>
        </p:txBody>
      </p:sp>
      <p:pic>
        <p:nvPicPr>
          <p:cNvPr id="6" name="Picture 5" descr="A picture containing building, outdoor, front, sitting&#10;&#10;Description automatically generated">
            <a:extLst>
              <a:ext uri="{FF2B5EF4-FFF2-40B4-BE49-F238E27FC236}">
                <a16:creationId xmlns:a16="http://schemas.microsoft.com/office/drawing/2014/main" id="{3A5A7908-D6D2-4333-88C7-BCAE5AC7C0D3}"/>
              </a:ext>
            </a:extLst>
          </p:cNvPr>
          <p:cNvPicPr>
            <a:picLocks noChangeAspect="1"/>
          </p:cNvPicPr>
          <p:nvPr/>
        </p:nvPicPr>
        <p:blipFill rotWithShape="1">
          <a:blip r:embed="rId2">
            <a:extLst>
              <a:ext uri="{28A0092B-C50C-407E-A947-70E740481C1C}">
                <a14:useLocalDpi xmlns:a14="http://schemas.microsoft.com/office/drawing/2010/main" val="0"/>
              </a:ext>
            </a:extLst>
          </a:blip>
          <a:srcRect l="11035" t="4778" r="10353" b="2617"/>
          <a:stretch/>
        </p:blipFill>
        <p:spPr>
          <a:xfrm>
            <a:off x="6924781" y="1428108"/>
            <a:ext cx="4732963" cy="4181583"/>
          </a:xfrm>
          <a:prstGeom prst="rect">
            <a:avLst/>
          </a:prstGeom>
        </p:spPr>
      </p:pic>
      <p:sp>
        <p:nvSpPr>
          <p:cNvPr id="5" name="TextBox 4">
            <a:extLst>
              <a:ext uri="{FF2B5EF4-FFF2-40B4-BE49-F238E27FC236}">
                <a16:creationId xmlns:a16="http://schemas.microsoft.com/office/drawing/2014/main" id="{D61C3518-F4E6-433B-8B12-5ABBA84DC57E}"/>
              </a:ext>
            </a:extLst>
          </p:cNvPr>
          <p:cNvSpPr txBox="1"/>
          <p:nvPr/>
        </p:nvSpPr>
        <p:spPr>
          <a:xfrm>
            <a:off x="495728" y="6123721"/>
            <a:ext cx="11535310" cy="584775"/>
          </a:xfrm>
          <a:prstGeom prst="rect">
            <a:avLst/>
          </a:prstGeom>
          <a:noFill/>
        </p:spPr>
        <p:txBody>
          <a:bodyPr wrap="square">
            <a:spAutoFit/>
          </a:bodyPr>
          <a:lstStyle/>
          <a:p>
            <a:r>
              <a:rPr lang="en-GB" sz="1600" dirty="0">
                <a:effectLst/>
                <a:ea typeface="Times New Roman" panose="02020603050405020304" pitchFamily="18" charset="0"/>
                <a:cs typeface="Arial" panose="020B0604020202020204" pitchFamily="34" charset="0"/>
              </a:rPr>
              <a:t>New Revised Standard Version Bible, copyright © 1989,  Division of Christian Education of the National Council of Churches of Christ in the United States of America. Used by permission. All rights reserved.</a:t>
            </a:r>
            <a:endParaRPr lang="en-GB" sz="1600" dirty="0">
              <a:cs typeface="Arial" panose="020B0604020202020204" pitchFamily="34" charset="0"/>
            </a:endParaRPr>
          </a:p>
        </p:txBody>
      </p:sp>
    </p:spTree>
    <p:extLst>
      <p:ext uri="{BB962C8B-B14F-4D97-AF65-F5344CB8AC3E}">
        <p14:creationId xmlns:p14="http://schemas.microsoft.com/office/powerpoint/2010/main" val="2786675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5E69C7-F3AB-473A-8E15-AAE33FAD4C95}"/>
              </a:ext>
            </a:extLst>
          </p:cNvPr>
          <p:cNvSpPr txBox="1"/>
          <p:nvPr/>
        </p:nvSpPr>
        <p:spPr>
          <a:xfrm>
            <a:off x="175409" y="456247"/>
            <a:ext cx="11841181" cy="6401753"/>
          </a:xfrm>
          <a:prstGeom prst="rect">
            <a:avLst/>
          </a:prstGeom>
          <a:noFill/>
        </p:spPr>
        <p:txBody>
          <a:bodyPr wrap="square">
            <a:spAutoFit/>
          </a:bodyPr>
          <a:lstStyle/>
          <a:p>
            <a:r>
              <a:rPr lang="en-GB" sz="2800" dirty="0"/>
              <a:t>I have a dream that one day this land will live out the true meaning of its creed “that all are created equal."</a:t>
            </a:r>
          </a:p>
          <a:p>
            <a:endParaRPr lang="en-GB" sz="2800" dirty="0"/>
          </a:p>
          <a:p>
            <a:r>
              <a:rPr lang="en-GB" sz="2800" dirty="0"/>
              <a:t>I have a dream, that one day on the green hills of Carmel, the refugees who fled Haifa, and the grandchildren of the Jews who took refuge there will be able to sit together at the same table.</a:t>
            </a:r>
          </a:p>
          <a:p>
            <a:r>
              <a:rPr lang="en-GB" sz="2800" dirty="0"/>
              <a:t> </a:t>
            </a:r>
          </a:p>
          <a:p>
            <a:r>
              <a:rPr lang="en-GB" sz="2800" dirty="0"/>
              <a:t>I have a dream that one day Jerusalem, a city now filled with injustice and oppression will be transformed into an oasis of peace and justice.</a:t>
            </a:r>
          </a:p>
          <a:p>
            <a:endParaRPr lang="en-GB" sz="2800" dirty="0"/>
          </a:p>
          <a:p>
            <a:r>
              <a:rPr lang="en-GB" sz="2800" dirty="0"/>
              <a:t>I have a dream that my sisters and brothers will one day live in a country where they will not be judged by their family names but by the content of their characters.</a:t>
            </a:r>
          </a:p>
          <a:p>
            <a:r>
              <a:rPr lang="en-GB" sz="2800" dirty="0"/>
              <a:t> </a:t>
            </a:r>
          </a:p>
          <a:p>
            <a:endParaRPr lang="en-GB" dirty="0"/>
          </a:p>
        </p:txBody>
      </p:sp>
    </p:spTree>
    <p:extLst>
      <p:ext uri="{BB962C8B-B14F-4D97-AF65-F5344CB8AC3E}">
        <p14:creationId xmlns:p14="http://schemas.microsoft.com/office/powerpoint/2010/main" val="3611377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5E69C7-F3AB-473A-8E15-AAE33FAD4C95}"/>
              </a:ext>
            </a:extLst>
          </p:cNvPr>
          <p:cNvSpPr txBox="1"/>
          <p:nvPr/>
        </p:nvSpPr>
        <p:spPr>
          <a:xfrm>
            <a:off x="350819" y="181355"/>
            <a:ext cx="11490361" cy="6555641"/>
          </a:xfrm>
          <a:prstGeom prst="rect">
            <a:avLst/>
          </a:prstGeom>
          <a:noFill/>
        </p:spPr>
        <p:txBody>
          <a:bodyPr wrap="square">
            <a:spAutoFit/>
          </a:bodyPr>
          <a:lstStyle/>
          <a:p>
            <a:r>
              <a:rPr lang="en-GB" sz="2800" dirty="0"/>
              <a:t>I have a dream that one day in the Jordan Valley and on the shores of Gaza, </a:t>
            </a:r>
          </a:p>
          <a:p>
            <a:r>
              <a:rPr lang="en-GB" sz="2800" dirty="0"/>
              <a:t>Palestinian and Israeli children will feel safe and joyful by the sea.</a:t>
            </a:r>
          </a:p>
          <a:p>
            <a:endParaRPr lang="en-GB" sz="2800" dirty="0"/>
          </a:p>
          <a:p>
            <a:r>
              <a:rPr lang="en-GB" sz="2800" dirty="0"/>
              <a:t> This is our hope, yes this is the faith I go home with.  With this faith we will be able to hew out of the mountain of despair a stone of hope. With this faith, we will be able to transform hatred into a symphony of love.</a:t>
            </a:r>
          </a:p>
          <a:p>
            <a:endParaRPr lang="en-GB" sz="2800" dirty="0"/>
          </a:p>
          <a:p>
            <a:r>
              <a:rPr lang="en-GB" sz="2800" dirty="0"/>
              <a:t>This will be the day when all of God’s children will be able to sing, with new meaning, their songs of liberty.</a:t>
            </a:r>
          </a:p>
          <a:p>
            <a:endParaRPr lang="en-GB" sz="2800" dirty="0"/>
          </a:p>
          <a:p>
            <a:r>
              <a:rPr lang="en-GB" sz="2800" dirty="0"/>
              <a:t>When this happens, and when freedom rings from every village, town, city, and Bedouin tent, we will be able to speed up that day when all God’s children, Jews, Muslims, Christians, and all others, will be able to join hands and sing, ‘We are free at last’.</a:t>
            </a:r>
          </a:p>
          <a:p>
            <a:pPr algn="r"/>
            <a:r>
              <a:rPr lang="en-GB" sz="2400" dirty="0"/>
              <a:t>Yusef Daher, adapted</a:t>
            </a:r>
            <a:endParaRPr lang="en-GB" sz="1600" dirty="0"/>
          </a:p>
        </p:txBody>
      </p:sp>
    </p:spTree>
    <p:extLst>
      <p:ext uri="{BB962C8B-B14F-4D97-AF65-F5344CB8AC3E}">
        <p14:creationId xmlns:p14="http://schemas.microsoft.com/office/powerpoint/2010/main" val="1513874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B01D06-3467-41E4-8FA3-639E3120BDBA}"/>
              </a:ext>
            </a:extLst>
          </p:cNvPr>
          <p:cNvSpPr txBox="1"/>
          <p:nvPr/>
        </p:nvSpPr>
        <p:spPr>
          <a:xfrm>
            <a:off x="575352" y="200793"/>
            <a:ext cx="10561834" cy="6729791"/>
          </a:xfrm>
          <a:prstGeom prst="rect">
            <a:avLst/>
          </a:prstGeom>
          <a:noFill/>
        </p:spPr>
        <p:txBody>
          <a:bodyPr wrap="square">
            <a:spAutoFit/>
          </a:bodyPr>
          <a:lstStyle/>
          <a:p>
            <a:pPr>
              <a:lnSpc>
                <a:spcPct val="107000"/>
              </a:lnSpc>
            </a:pPr>
            <a:r>
              <a:rPr lang="en-GB" sz="2400" b="1" dirty="0">
                <a:effectLst/>
                <a:ea typeface="Times New Roman" panose="02020603050405020304" pitchFamily="18" charset="0"/>
                <a:cs typeface="Arial" panose="020B0604020202020204" pitchFamily="34" charset="0"/>
              </a:rPr>
              <a:t>God, loving parent of all humankind,</a:t>
            </a:r>
            <a:endParaRPr lang="en-GB" sz="2400" b="1" dirty="0">
              <a:effectLst/>
              <a:ea typeface="Calibri" panose="020F0502020204030204" pitchFamily="34" charset="0"/>
              <a:cs typeface="Arial" panose="020B0604020202020204" pitchFamily="34" charset="0"/>
            </a:endParaRPr>
          </a:p>
          <a:p>
            <a:pPr>
              <a:lnSpc>
                <a:spcPct val="107000"/>
              </a:lnSpc>
            </a:pPr>
            <a:r>
              <a:rPr lang="en-GB" sz="2400" b="1" dirty="0">
                <a:effectLst/>
                <a:ea typeface="Times New Roman" panose="02020603050405020304" pitchFamily="18" charset="0"/>
                <a:cs typeface="Arial" panose="020B0604020202020204" pitchFamily="34" charset="0"/>
              </a:rPr>
              <a:t>you are our Peace.</a:t>
            </a:r>
            <a:endParaRPr lang="en-GB" sz="2400" b="1" dirty="0">
              <a:effectLst/>
              <a:ea typeface="Calibri" panose="020F0502020204030204" pitchFamily="34" charset="0"/>
              <a:cs typeface="Arial" panose="020B0604020202020204" pitchFamily="34" charset="0"/>
            </a:endParaRPr>
          </a:p>
          <a:p>
            <a:pPr>
              <a:lnSpc>
                <a:spcPct val="107000"/>
              </a:lnSpc>
            </a:pPr>
            <a:r>
              <a:rPr lang="en-GB" sz="2400" dirty="0">
                <a:effectLst/>
                <a:ea typeface="Times New Roman" panose="02020603050405020304" pitchFamily="18" charset="0"/>
                <a:cs typeface="Arial" panose="020B0604020202020204" pitchFamily="34" charset="0"/>
              </a:rPr>
              <a:t>In Jesus Christ you embodied peace with</a:t>
            </a:r>
            <a:endParaRPr lang="en-GB" sz="2400" dirty="0">
              <a:effectLst/>
              <a:ea typeface="Calibri" panose="020F0502020204030204" pitchFamily="34" charset="0"/>
              <a:cs typeface="Arial" panose="020B0604020202020204" pitchFamily="34" charset="0"/>
            </a:endParaRPr>
          </a:p>
          <a:p>
            <a:pPr>
              <a:lnSpc>
                <a:spcPct val="107000"/>
              </a:lnSpc>
            </a:pPr>
            <a:r>
              <a:rPr lang="en-GB" sz="2400" dirty="0">
                <a:effectLst/>
                <a:ea typeface="Times New Roman" panose="02020603050405020304" pitchFamily="18" charset="0"/>
                <a:cs typeface="Arial" panose="020B0604020202020204" pitchFamily="34" charset="0"/>
              </a:rPr>
              <a:t>justice – and you still do – peace at its most</a:t>
            </a:r>
            <a:endParaRPr lang="en-GB" sz="2400" dirty="0">
              <a:effectLst/>
              <a:ea typeface="Calibri" panose="020F0502020204030204" pitchFamily="34" charset="0"/>
              <a:cs typeface="Arial" panose="020B0604020202020204" pitchFamily="34" charset="0"/>
            </a:endParaRPr>
          </a:p>
          <a:p>
            <a:pPr>
              <a:lnSpc>
                <a:spcPct val="107000"/>
              </a:lnSpc>
            </a:pPr>
            <a:r>
              <a:rPr lang="en-GB" sz="2400" dirty="0">
                <a:effectLst/>
                <a:ea typeface="Times New Roman" panose="02020603050405020304" pitchFamily="18" charset="0"/>
                <a:cs typeface="Arial" panose="020B0604020202020204" pitchFamily="34" charset="0"/>
              </a:rPr>
              <a:t>down to earth, peace, which can still prevail in</a:t>
            </a:r>
            <a:endParaRPr lang="en-GB" sz="2400" dirty="0">
              <a:effectLst/>
              <a:ea typeface="Calibri" panose="020F0502020204030204" pitchFamily="34" charset="0"/>
              <a:cs typeface="Arial" panose="020B0604020202020204" pitchFamily="34" charset="0"/>
            </a:endParaRPr>
          </a:p>
          <a:p>
            <a:pPr>
              <a:lnSpc>
                <a:spcPct val="107000"/>
              </a:lnSpc>
            </a:pPr>
            <a:r>
              <a:rPr lang="en-GB" sz="2400" dirty="0">
                <a:effectLst/>
                <a:ea typeface="Times New Roman" panose="02020603050405020304" pitchFamily="18" charset="0"/>
                <a:cs typeface="Arial" panose="020B0604020202020204" pitchFamily="34" charset="0"/>
              </a:rPr>
              <a:t>the face of all the walls we build.</a:t>
            </a:r>
          </a:p>
          <a:p>
            <a:pPr>
              <a:lnSpc>
                <a:spcPct val="107000"/>
              </a:lnSpc>
            </a:pPr>
            <a:r>
              <a:rPr lang="en-GB" sz="2400" b="1" dirty="0">
                <a:ea typeface="Calibri" panose="020F0502020204030204" pitchFamily="34" charset="0"/>
                <a:cs typeface="Arial" panose="020B0604020202020204" pitchFamily="34" charset="0"/>
              </a:rPr>
              <a:t>R: </a:t>
            </a:r>
            <a:r>
              <a:rPr lang="en-GB" sz="2400" b="1" dirty="0">
                <a:effectLst/>
                <a:ea typeface="Times New Roman" panose="02020603050405020304" pitchFamily="18" charset="0"/>
                <a:cs typeface="Arial" panose="020B0604020202020204" pitchFamily="34" charset="0"/>
              </a:rPr>
              <a:t>God, loving parent of all humankind,</a:t>
            </a:r>
            <a:endParaRPr lang="en-GB" sz="2400" b="1" dirty="0">
              <a:effectLst/>
              <a:ea typeface="Calibri" panose="020F0502020204030204" pitchFamily="34" charset="0"/>
              <a:cs typeface="Arial" panose="020B0604020202020204" pitchFamily="34" charset="0"/>
            </a:endParaRPr>
          </a:p>
          <a:p>
            <a:pPr>
              <a:lnSpc>
                <a:spcPct val="107000"/>
              </a:lnSpc>
            </a:pPr>
            <a:r>
              <a:rPr lang="en-GB" sz="2400" b="1" dirty="0">
                <a:effectLst/>
                <a:ea typeface="Times New Roman" panose="02020603050405020304" pitchFamily="18" charset="0"/>
                <a:cs typeface="Arial" panose="020B0604020202020204" pitchFamily="34" charset="0"/>
              </a:rPr>
              <a:t>you are our Peace.</a:t>
            </a:r>
            <a:endParaRPr lang="en-GB" sz="2400" b="1" dirty="0">
              <a:effectLst/>
              <a:ea typeface="Calibri" panose="020F0502020204030204" pitchFamily="34" charset="0"/>
              <a:cs typeface="Arial" panose="020B0604020202020204" pitchFamily="34" charset="0"/>
            </a:endParaRPr>
          </a:p>
          <a:p>
            <a:pPr>
              <a:lnSpc>
                <a:spcPct val="107000"/>
              </a:lnSpc>
            </a:pPr>
            <a:endParaRPr lang="en-GB" sz="2400" b="1" dirty="0">
              <a:effectLst/>
              <a:ea typeface="Calibri" panose="020F0502020204030204" pitchFamily="34" charset="0"/>
              <a:cs typeface="Arial" panose="020B0604020202020204" pitchFamily="34" charset="0"/>
            </a:endParaRPr>
          </a:p>
          <a:p>
            <a:pPr>
              <a:lnSpc>
                <a:spcPct val="107000"/>
              </a:lnSpc>
            </a:pPr>
            <a:r>
              <a:rPr lang="en-GB" sz="2400" dirty="0">
                <a:effectLst/>
                <a:ea typeface="Times New Roman" panose="02020603050405020304" pitchFamily="18" charset="0"/>
                <a:cs typeface="Arial" panose="020B0604020202020204" pitchFamily="34" charset="0"/>
              </a:rPr>
              <a:t>We confess our helpless anger, confronted</a:t>
            </a:r>
            <a:endParaRPr lang="en-GB" sz="2400" dirty="0">
              <a:effectLst/>
              <a:ea typeface="Calibri" panose="020F0502020204030204" pitchFamily="34" charset="0"/>
              <a:cs typeface="Arial" panose="020B0604020202020204" pitchFamily="34" charset="0"/>
            </a:endParaRPr>
          </a:p>
          <a:p>
            <a:pPr>
              <a:lnSpc>
                <a:spcPct val="107000"/>
              </a:lnSpc>
            </a:pPr>
            <a:r>
              <a:rPr lang="en-GB" sz="2400" dirty="0">
                <a:effectLst/>
                <a:ea typeface="Times New Roman" panose="02020603050405020304" pitchFamily="18" charset="0"/>
                <a:cs typeface="Arial" panose="020B0604020202020204" pitchFamily="34" charset="0"/>
              </a:rPr>
              <a:t>by concrete cutting across the daily lives of</a:t>
            </a:r>
            <a:endParaRPr lang="en-GB" sz="2400" dirty="0">
              <a:effectLst/>
              <a:ea typeface="Calibri" panose="020F0502020204030204" pitchFamily="34" charset="0"/>
              <a:cs typeface="Arial" panose="020B0604020202020204" pitchFamily="34" charset="0"/>
            </a:endParaRPr>
          </a:p>
          <a:p>
            <a:pPr>
              <a:lnSpc>
                <a:spcPct val="107000"/>
              </a:lnSpc>
            </a:pPr>
            <a:r>
              <a:rPr lang="en-GB" sz="2400" dirty="0">
                <a:effectLst/>
                <a:ea typeface="Times New Roman" panose="02020603050405020304" pitchFamily="18" charset="0"/>
                <a:cs typeface="Arial" panose="020B0604020202020204" pitchFamily="34" charset="0"/>
              </a:rPr>
              <a:t>your children: limits imposed on travel, study,</a:t>
            </a:r>
            <a:endParaRPr lang="en-GB" sz="2400" dirty="0">
              <a:effectLst/>
              <a:ea typeface="Calibri" panose="020F0502020204030204" pitchFamily="34" charset="0"/>
              <a:cs typeface="Arial" panose="020B0604020202020204" pitchFamily="34" charset="0"/>
            </a:endParaRPr>
          </a:p>
          <a:p>
            <a:pPr>
              <a:lnSpc>
                <a:spcPct val="107000"/>
              </a:lnSpc>
            </a:pPr>
            <a:r>
              <a:rPr lang="en-GB" sz="2400" dirty="0">
                <a:effectLst/>
                <a:ea typeface="Times New Roman" panose="02020603050405020304" pitchFamily="18" charset="0"/>
                <a:cs typeface="Arial" panose="020B0604020202020204" pitchFamily="34" charset="0"/>
              </a:rPr>
              <a:t>healthcare, work, worship, family connections,</a:t>
            </a:r>
            <a:endParaRPr lang="en-GB" sz="2400" dirty="0">
              <a:effectLst/>
              <a:ea typeface="Calibri" panose="020F0502020204030204" pitchFamily="34" charset="0"/>
              <a:cs typeface="Arial" panose="020B0604020202020204" pitchFamily="34" charset="0"/>
            </a:endParaRPr>
          </a:p>
          <a:p>
            <a:pPr>
              <a:lnSpc>
                <a:spcPct val="107000"/>
              </a:lnSpc>
            </a:pPr>
            <a:r>
              <a:rPr lang="en-GB" sz="2400" dirty="0">
                <a:effectLst/>
                <a:ea typeface="Times New Roman" panose="02020603050405020304" pitchFamily="18" charset="0"/>
                <a:cs typeface="Arial" panose="020B0604020202020204" pitchFamily="34" charset="0"/>
              </a:rPr>
              <a:t>celebrations.</a:t>
            </a:r>
          </a:p>
          <a:p>
            <a:pPr>
              <a:lnSpc>
                <a:spcPct val="107000"/>
              </a:lnSpc>
            </a:pPr>
            <a:r>
              <a:rPr lang="en-GB" sz="2400" b="1" dirty="0">
                <a:ea typeface="Calibri" panose="020F0502020204030204" pitchFamily="34" charset="0"/>
                <a:cs typeface="Arial" panose="020B0604020202020204" pitchFamily="34" charset="0"/>
              </a:rPr>
              <a:t>R: </a:t>
            </a:r>
            <a:r>
              <a:rPr lang="en-GB" sz="2400" b="1" dirty="0">
                <a:effectLst/>
                <a:ea typeface="Times New Roman" panose="02020603050405020304" pitchFamily="18" charset="0"/>
                <a:cs typeface="Arial" panose="020B0604020202020204" pitchFamily="34" charset="0"/>
              </a:rPr>
              <a:t>God, loving parent of all humankind,</a:t>
            </a:r>
            <a:endParaRPr lang="en-GB" sz="2400" b="1" dirty="0">
              <a:effectLst/>
              <a:ea typeface="Calibri" panose="020F0502020204030204" pitchFamily="34" charset="0"/>
              <a:cs typeface="Arial" panose="020B0604020202020204" pitchFamily="34" charset="0"/>
            </a:endParaRPr>
          </a:p>
          <a:p>
            <a:pPr>
              <a:lnSpc>
                <a:spcPct val="107000"/>
              </a:lnSpc>
            </a:pPr>
            <a:r>
              <a:rPr lang="en-GB" sz="2400" b="1" dirty="0">
                <a:effectLst/>
                <a:ea typeface="Times New Roman" panose="02020603050405020304" pitchFamily="18" charset="0"/>
                <a:cs typeface="Arial" panose="020B0604020202020204" pitchFamily="34" charset="0"/>
              </a:rPr>
              <a:t>you are our Peace.</a:t>
            </a:r>
            <a:endParaRPr lang="en-GB" sz="2400" b="1" dirty="0">
              <a:effectLst/>
              <a:ea typeface="Calibri" panose="020F0502020204030204" pitchFamily="34" charset="0"/>
              <a:cs typeface="Arial" panose="020B0604020202020204" pitchFamily="34" charset="0"/>
            </a:endParaRPr>
          </a:p>
          <a:p>
            <a:pPr>
              <a:lnSpc>
                <a:spcPct val="107000"/>
              </a:lnSpc>
            </a:pPr>
            <a:endParaRPr lang="en-GB" sz="2000" dirty="0"/>
          </a:p>
        </p:txBody>
      </p:sp>
      <p:pic>
        <p:nvPicPr>
          <p:cNvPr id="4" name="Picture 3" descr="A picture containing table, indoor, sitting, small&#10;&#10;Description automatically generated">
            <a:extLst>
              <a:ext uri="{FF2B5EF4-FFF2-40B4-BE49-F238E27FC236}">
                <a16:creationId xmlns:a16="http://schemas.microsoft.com/office/drawing/2014/main" id="{33EB1A2E-1D10-4C2F-A6F5-010AA338DE6E}"/>
              </a:ext>
            </a:extLst>
          </p:cNvPr>
          <p:cNvPicPr>
            <a:picLocks noChangeAspect="1"/>
          </p:cNvPicPr>
          <p:nvPr/>
        </p:nvPicPr>
        <p:blipFill rotWithShape="1">
          <a:blip r:embed="rId3">
            <a:extLst>
              <a:ext uri="{28A0092B-C50C-407E-A947-70E740481C1C}">
                <a14:useLocalDpi xmlns:a14="http://schemas.microsoft.com/office/drawing/2010/main" val="0"/>
              </a:ext>
            </a:extLst>
          </a:blip>
          <a:srcRect r="4497"/>
          <a:stretch/>
        </p:blipFill>
        <p:spPr>
          <a:xfrm>
            <a:off x="6513815" y="1078786"/>
            <a:ext cx="5527497" cy="4340831"/>
          </a:xfrm>
          <a:prstGeom prst="rect">
            <a:avLst/>
          </a:prstGeom>
        </p:spPr>
      </p:pic>
    </p:spTree>
    <p:extLst>
      <p:ext uri="{BB962C8B-B14F-4D97-AF65-F5344CB8AC3E}">
        <p14:creationId xmlns:p14="http://schemas.microsoft.com/office/powerpoint/2010/main" val="4121806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B01D06-3467-41E4-8FA3-639E3120BDBA}"/>
              </a:ext>
            </a:extLst>
          </p:cNvPr>
          <p:cNvSpPr txBox="1"/>
          <p:nvPr/>
        </p:nvSpPr>
        <p:spPr>
          <a:xfrm>
            <a:off x="359594" y="139148"/>
            <a:ext cx="11147461" cy="7707751"/>
          </a:xfrm>
          <a:prstGeom prst="rect">
            <a:avLst/>
          </a:prstGeom>
          <a:noFill/>
        </p:spPr>
        <p:txBody>
          <a:bodyPr wrap="square">
            <a:spAutoFit/>
          </a:bodyPr>
          <a:lstStyle/>
          <a:p>
            <a:pPr>
              <a:lnSpc>
                <a:spcPct val="107000"/>
              </a:lnSpc>
            </a:pPr>
            <a:r>
              <a:rPr lang="en-GB" sz="2400" dirty="0">
                <a:effectLst/>
                <a:ea typeface="Times New Roman" panose="02020603050405020304" pitchFamily="18" charset="0"/>
                <a:cs typeface="Arial" panose="020B0604020202020204" pitchFamily="34" charset="0"/>
              </a:rPr>
              <a:t>We confess our complicity in maintaining</a:t>
            </a:r>
            <a:endParaRPr lang="en-GB" sz="2400" dirty="0">
              <a:effectLst/>
              <a:ea typeface="Calibri" panose="020F0502020204030204" pitchFamily="34" charset="0"/>
              <a:cs typeface="Arial" panose="020B0604020202020204" pitchFamily="34" charset="0"/>
            </a:endParaRPr>
          </a:p>
          <a:p>
            <a:pPr>
              <a:lnSpc>
                <a:spcPct val="107000"/>
              </a:lnSpc>
            </a:pPr>
            <a:r>
              <a:rPr lang="en-GB" sz="2400" dirty="0">
                <a:effectLst/>
                <a:ea typeface="Times New Roman" panose="02020603050405020304" pitchFamily="18" charset="0"/>
                <a:cs typeface="Arial" panose="020B0604020202020204" pitchFamily="34" charset="0"/>
              </a:rPr>
              <a:t>barriers of ignorance, fear, privilege,</a:t>
            </a:r>
            <a:endParaRPr lang="en-GB" sz="2400" dirty="0">
              <a:effectLst/>
              <a:ea typeface="Calibri" panose="020F0502020204030204" pitchFamily="34" charset="0"/>
              <a:cs typeface="Arial" panose="020B0604020202020204" pitchFamily="34" charset="0"/>
            </a:endParaRPr>
          </a:p>
          <a:p>
            <a:pPr>
              <a:lnSpc>
                <a:spcPct val="107000"/>
              </a:lnSpc>
            </a:pPr>
            <a:r>
              <a:rPr lang="en-GB" sz="2400" dirty="0">
                <a:effectLst/>
                <a:ea typeface="Times New Roman" panose="02020603050405020304" pitchFamily="18" charset="0"/>
                <a:cs typeface="Arial" panose="020B0604020202020204" pitchFamily="34" charset="0"/>
              </a:rPr>
              <a:t>prejudice, ‘us’ and ‘them’.</a:t>
            </a:r>
          </a:p>
          <a:p>
            <a:pPr>
              <a:lnSpc>
                <a:spcPct val="107000"/>
              </a:lnSpc>
            </a:pPr>
            <a:r>
              <a:rPr lang="en-GB" sz="2400" b="1" dirty="0">
                <a:ea typeface="Calibri" panose="020F0502020204030204" pitchFamily="34" charset="0"/>
                <a:cs typeface="Arial" panose="020B0604020202020204" pitchFamily="34" charset="0"/>
              </a:rPr>
              <a:t>R: </a:t>
            </a:r>
            <a:r>
              <a:rPr lang="en-GB" sz="2400" b="1" dirty="0">
                <a:effectLst/>
                <a:ea typeface="Times New Roman" panose="02020603050405020304" pitchFamily="18" charset="0"/>
                <a:cs typeface="Arial" panose="020B0604020202020204" pitchFamily="34" charset="0"/>
              </a:rPr>
              <a:t>God, loving parent of all humankind,</a:t>
            </a:r>
            <a:endParaRPr lang="en-GB" sz="2400" b="1" dirty="0">
              <a:effectLst/>
              <a:ea typeface="Calibri" panose="020F0502020204030204" pitchFamily="34" charset="0"/>
              <a:cs typeface="Arial" panose="020B0604020202020204" pitchFamily="34" charset="0"/>
            </a:endParaRPr>
          </a:p>
          <a:p>
            <a:pPr>
              <a:lnSpc>
                <a:spcPct val="107000"/>
              </a:lnSpc>
            </a:pPr>
            <a:r>
              <a:rPr lang="en-GB" sz="2400" b="1" dirty="0">
                <a:effectLst/>
                <a:ea typeface="Times New Roman" panose="02020603050405020304" pitchFamily="18" charset="0"/>
                <a:cs typeface="Arial" panose="020B0604020202020204" pitchFamily="34" charset="0"/>
              </a:rPr>
              <a:t>you are our Peace.</a:t>
            </a:r>
            <a:endParaRPr lang="en-GB" sz="2400" b="1" dirty="0">
              <a:effectLst/>
              <a:ea typeface="Calibri" panose="020F0502020204030204" pitchFamily="34" charset="0"/>
              <a:cs typeface="Arial" panose="020B0604020202020204" pitchFamily="34" charset="0"/>
            </a:endParaRPr>
          </a:p>
          <a:p>
            <a:pPr>
              <a:lnSpc>
                <a:spcPct val="107000"/>
              </a:lnSpc>
            </a:pPr>
            <a:endParaRPr lang="en-GB" sz="2400" b="1" dirty="0">
              <a:effectLst/>
              <a:ea typeface="Calibri" panose="020F0502020204030204" pitchFamily="34" charset="0"/>
              <a:cs typeface="Arial" panose="020B0604020202020204" pitchFamily="34" charset="0"/>
            </a:endParaRPr>
          </a:p>
          <a:p>
            <a:pPr>
              <a:lnSpc>
                <a:spcPct val="107000"/>
              </a:lnSpc>
            </a:pPr>
            <a:r>
              <a:rPr lang="en-GB" sz="2400" dirty="0">
                <a:effectLst/>
                <a:ea typeface="Times New Roman" panose="02020603050405020304" pitchFamily="18" charset="0"/>
                <a:cs typeface="Arial" panose="020B0604020202020204" pitchFamily="34" charset="0"/>
              </a:rPr>
              <a:t>Our world is crossed by razor wire</a:t>
            </a:r>
            <a:endParaRPr lang="en-GB" sz="2400" dirty="0">
              <a:effectLst/>
              <a:ea typeface="Calibri" panose="020F0502020204030204" pitchFamily="34" charset="0"/>
              <a:cs typeface="Arial" panose="020B0604020202020204" pitchFamily="34" charset="0"/>
            </a:endParaRPr>
          </a:p>
          <a:p>
            <a:pPr>
              <a:lnSpc>
                <a:spcPct val="107000"/>
              </a:lnSpc>
            </a:pPr>
            <a:r>
              <a:rPr lang="en-GB" sz="2400" dirty="0">
                <a:effectLst/>
                <a:ea typeface="Times New Roman" panose="02020603050405020304" pitchFamily="18" charset="0"/>
                <a:cs typeface="Arial" panose="020B0604020202020204" pitchFamily="34" charset="0"/>
              </a:rPr>
              <a:t>that tears at flesh and draws blood.</a:t>
            </a:r>
            <a:endParaRPr lang="en-GB" sz="2400" dirty="0">
              <a:effectLst/>
              <a:ea typeface="Calibri" panose="020F0502020204030204" pitchFamily="34" charset="0"/>
              <a:cs typeface="Arial" panose="020B0604020202020204" pitchFamily="34" charset="0"/>
            </a:endParaRPr>
          </a:p>
          <a:p>
            <a:pPr>
              <a:lnSpc>
                <a:spcPct val="107000"/>
              </a:lnSpc>
            </a:pPr>
            <a:r>
              <a:rPr lang="en-GB" sz="2400" dirty="0">
                <a:effectLst/>
                <a:ea typeface="Times New Roman" panose="02020603050405020304" pitchFamily="18" charset="0"/>
                <a:cs typeface="Arial" panose="020B0604020202020204" pitchFamily="34" charset="0"/>
              </a:rPr>
              <a:t>But you are our peace, with power</a:t>
            </a:r>
            <a:endParaRPr lang="en-GB" sz="2400" dirty="0">
              <a:effectLst/>
              <a:ea typeface="Calibri" panose="020F0502020204030204" pitchFamily="34" charset="0"/>
              <a:cs typeface="Arial" panose="020B0604020202020204" pitchFamily="34" charset="0"/>
            </a:endParaRPr>
          </a:p>
          <a:p>
            <a:pPr>
              <a:lnSpc>
                <a:spcPct val="107000"/>
              </a:lnSpc>
            </a:pPr>
            <a:r>
              <a:rPr lang="en-GB" sz="2400" dirty="0">
                <a:effectLst/>
                <a:ea typeface="Times New Roman" panose="02020603050405020304" pitchFamily="18" charset="0"/>
                <a:cs typeface="Arial" panose="020B0604020202020204" pitchFamily="34" charset="0"/>
              </a:rPr>
              <a:t>to cut this wire for good,</a:t>
            </a:r>
            <a:endParaRPr lang="en-GB" sz="2400" dirty="0">
              <a:effectLst/>
              <a:ea typeface="Calibri" panose="020F0502020204030204" pitchFamily="34" charset="0"/>
              <a:cs typeface="Arial" panose="020B0604020202020204" pitchFamily="34" charset="0"/>
            </a:endParaRPr>
          </a:p>
          <a:p>
            <a:pPr>
              <a:lnSpc>
                <a:spcPct val="107000"/>
              </a:lnSpc>
            </a:pPr>
            <a:r>
              <a:rPr lang="en-GB" sz="2400" dirty="0">
                <a:effectLst/>
                <a:ea typeface="Times New Roman" panose="02020603050405020304" pitchFamily="18" charset="0"/>
                <a:cs typeface="Arial" panose="020B0604020202020204" pitchFamily="34" charset="0"/>
              </a:rPr>
              <a:t>to break down all our walls.</a:t>
            </a:r>
          </a:p>
          <a:p>
            <a:pPr>
              <a:lnSpc>
                <a:spcPct val="107000"/>
              </a:lnSpc>
            </a:pPr>
            <a:r>
              <a:rPr lang="en-GB" sz="2400" b="1" dirty="0">
                <a:effectLst/>
                <a:ea typeface="Calibri" panose="020F0502020204030204" pitchFamily="34" charset="0"/>
                <a:cs typeface="Arial" panose="020B0604020202020204" pitchFamily="34" charset="0"/>
              </a:rPr>
              <a:t>R: </a:t>
            </a:r>
            <a:r>
              <a:rPr lang="en-GB" sz="2400" b="1" dirty="0">
                <a:effectLst/>
                <a:ea typeface="Times New Roman" panose="02020603050405020304" pitchFamily="18" charset="0"/>
                <a:cs typeface="Arial" panose="020B0604020202020204" pitchFamily="34" charset="0"/>
              </a:rPr>
              <a:t>God, loving parent of all humankind,</a:t>
            </a:r>
            <a:endParaRPr lang="en-GB" sz="2400" b="1" dirty="0">
              <a:effectLst/>
              <a:ea typeface="Calibri" panose="020F0502020204030204" pitchFamily="34" charset="0"/>
              <a:cs typeface="Arial" panose="020B0604020202020204" pitchFamily="34" charset="0"/>
            </a:endParaRPr>
          </a:p>
          <a:p>
            <a:pPr>
              <a:lnSpc>
                <a:spcPct val="107000"/>
              </a:lnSpc>
            </a:pPr>
            <a:r>
              <a:rPr lang="en-GB" sz="2400" b="1" dirty="0">
                <a:effectLst/>
                <a:ea typeface="Times New Roman" panose="02020603050405020304" pitchFamily="18" charset="0"/>
                <a:cs typeface="Arial" panose="020B0604020202020204" pitchFamily="34" charset="0"/>
              </a:rPr>
              <a:t>you are our Peace.</a:t>
            </a:r>
            <a:endParaRPr lang="en-GB" sz="2400" b="1" dirty="0">
              <a:effectLst/>
              <a:ea typeface="Calibri" panose="020F0502020204030204" pitchFamily="34" charset="0"/>
              <a:cs typeface="Arial" panose="020B0604020202020204" pitchFamily="34" charset="0"/>
            </a:endParaRPr>
          </a:p>
          <a:p>
            <a:pPr>
              <a:lnSpc>
                <a:spcPct val="107000"/>
              </a:lnSpc>
            </a:pPr>
            <a:endParaRPr lang="en-GB" sz="2400" dirty="0">
              <a:effectLst/>
              <a:ea typeface="Calibri" panose="020F0502020204030204" pitchFamily="34" charset="0"/>
              <a:cs typeface="Arial" panose="020B0604020202020204" pitchFamily="34" charset="0"/>
            </a:endParaRPr>
          </a:p>
          <a:p>
            <a:r>
              <a:rPr lang="en-GB" sz="2400" dirty="0">
                <a:effectLst/>
                <a:ea typeface="Times New Roman" panose="02020603050405020304" pitchFamily="18" charset="0"/>
              </a:rPr>
              <a:t>Help us to share in this work.</a:t>
            </a:r>
          </a:p>
          <a:p>
            <a:pPr>
              <a:lnSpc>
                <a:spcPct val="107000"/>
              </a:lnSpc>
            </a:pPr>
            <a:r>
              <a:rPr lang="en-GB" sz="2400" b="1" dirty="0">
                <a:ea typeface="Times New Roman" panose="02020603050405020304" pitchFamily="18" charset="0"/>
              </a:rPr>
              <a:t>R</a:t>
            </a:r>
            <a:r>
              <a:rPr lang="en-GB" sz="2400" dirty="0">
                <a:ea typeface="Times New Roman" panose="02020603050405020304" pitchFamily="18" charset="0"/>
              </a:rPr>
              <a:t>: </a:t>
            </a:r>
            <a:r>
              <a:rPr lang="en-GB" sz="2400" b="1" dirty="0">
                <a:effectLst/>
                <a:ea typeface="Times New Roman" panose="02020603050405020304" pitchFamily="18" charset="0"/>
                <a:cs typeface="Arial" panose="020B0604020202020204" pitchFamily="34" charset="0"/>
              </a:rPr>
              <a:t>God, loving parent of all humankind,</a:t>
            </a:r>
            <a:endParaRPr lang="en-GB" sz="2400" b="1" dirty="0">
              <a:effectLst/>
              <a:ea typeface="Calibri" panose="020F0502020204030204" pitchFamily="34" charset="0"/>
              <a:cs typeface="Arial" panose="020B0604020202020204" pitchFamily="34" charset="0"/>
            </a:endParaRPr>
          </a:p>
          <a:p>
            <a:pPr>
              <a:lnSpc>
                <a:spcPct val="107000"/>
              </a:lnSpc>
            </a:pPr>
            <a:r>
              <a:rPr lang="en-GB" sz="2400" b="1" dirty="0">
                <a:effectLst/>
                <a:ea typeface="Times New Roman" panose="02020603050405020304" pitchFamily="18" charset="0"/>
                <a:cs typeface="Arial" panose="020B0604020202020204" pitchFamily="34" charset="0"/>
              </a:rPr>
              <a:t>you are our Peace.</a:t>
            </a:r>
            <a:r>
              <a:rPr lang="en-GB" sz="2400" dirty="0">
                <a:effectLst/>
                <a:ea typeface="Times New Roman" panose="02020603050405020304" pitchFamily="18" charset="0"/>
              </a:rPr>
              <a:t> 					Jan </a:t>
            </a:r>
            <a:r>
              <a:rPr lang="en-GB" sz="2400" dirty="0" err="1">
                <a:effectLst/>
                <a:ea typeface="Times New Roman" panose="02020603050405020304" pitchFamily="18" charset="0"/>
              </a:rPr>
              <a:t>Sutch</a:t>
            </a:r>
            <a:r>
              <a:rPr lang="en-GB" sz="2400" dirty="0">
                <a:effectLst/>
                <a:ea typeface="Times New Roman" panose="02020603050405020304" pitchFamily="18" charset="0"/>
              </a:rPr>
              <a:t> Pickard, 2016, adapted</a:t>
            </a:r>
            <a:endParaRPr lang="en-GB" sz="2400" b="1" dirty="0">
              <a:effectLst/>
              <a:ea typeface="Calibri" panose="020F0502020204030204" pitchFamily="34" charset="0"/>
              <a:cs typeface="Arial" panose="020B0604020202020204" pitchFamily="34" charset="0"/>
            </a:endParaRPr>
          </a:p>
          <a:p>
            <a:endParaRPr lang="en-GB" sz="2000" dirty="0">
              <a:ea typeface="Times New Roman" panose="02020603050405020304" pitchFamily="18" charset="0"/>
            </a:endParaRPr>
          </a:p>
          <a:p>
            <a:endParaRPr lang="en-GB" sz="2000" dirty="0">
              <a:effectLst/>
              <a:ea typeface="Times New Roman" panose="02020603050405020304" pitchFamily="18" charset="0"/>
            </a:endParaRPr>
          </a:p>
          <a:p>
            <a:r>
              <a:rPr lang="en-GB" sz="2000" dirty="0">
                <a:effectLst/>
                <a:ea typeface="Times New Roman" panose="02020603050405020304" pitchFamily="18" charset="0"/>
              </a:rPr>
              <a:t> </a:t>
            </a:r>
            <a:endParaRPr lang="en-GB" sz="2000" dirty="0"/>
          </a:p>
        </p:txBody>
      </p:sp>
      <p:pic>
        <p:nvPicPr>
          <p:cNvPr id="4" name="Picture 3" descr="A picture containing table, indoor, sitting, small&#10;&#10;Description automatically generated">
            <a:extLst>
              <a:ext uri="{FF2B5EF4-FFF2-40B4-BE49-F238E27FC236}">
                <a16:creationId xmlns:a16="http://schemas.microsoft.com/office/drawing/2014/main" id="{71BB8BAE-4511-44D7-8694-8B36813F3BA8}"/>
              </a:ext>
            </a:extLst>
          </p:cNvPr>
          <p:cNvPicPr>
            <a:picLocks noChangeAspect="1"/>
          </p:cNvPicPr>
          <p:nvPr/>
        </p:nvPicPr>
        <p:blipFill rotWithShape="1">
          <a:blip r:embed="rId3">
            <a:extLst>
              <a:ext uri="{28A0092B-C50C-407E-A947-70E740481C1C}">
                <a14:useLocalDpi xmlns:a14="http://schemas.microsoft.com/office/drawing/2010/main" val="0"/>
              </a:ext>
            </a:extLst>
          </a:blip>
          <a:srcRect r="4497"/>
          <a:stretch/>
        </p:blipFill>
        <p:spPr>
          <a:xfrm>
            <a:off x="6513815" y="1078786"/>
            <a:ext cx="5527497" cy="4340831"/>
          </a:xfrm>
          <a:prstGeom prst="rect">
            <a:avLst/>
          </a:prstGeom>
        </p:spPr>
      </p:pic>
    </p:spTree>
    <p:extLst>
      <p:ext uri="{BB962C8B-B14F-4D97-AF65-F5344CB8AC3E}">
        <p14:creationId xmlns:p14="http://schemas.microsoft.com/office/powerpoint/2010/main" val="1295619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13DCA0-3836-44DD-BF83-5ED527863B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867833"/>
            <a:ext cx="6858000" cy="5122333"/>
          </a:xfrm>
          <a:prstGeom prst="rect">
            <a:avLst/>
          </a:prstGeom>
        </p:spPr>
      </p:pic>
      <p:sp>
        <p:nvSpPr>
          <p:cNvPr id="2" name="TextBox 1">
            <a:extLst>
              <a:ext uri="{FF2B5EF4-FFF2-40B4-BE49-F238E27FC236}">
                <a16:creationId xmlns:a16="http://schemas.microsoft.com/office/drawing/2014/main" id="{9188DCD9-47CE-4BF0-BAC7-9E9E4B6FBA86}"/>
              </a:ext>
            </a:extLst>
          </p:cNvPr>
          <p:cNvSpPr txBox="1"/>
          <p:nvPr/>
        </p:nvSpPr>
        <p:spPr>
          <a:xfrm>
            <a:off x="410966" y="2178122"/>
            <a:ext cx="2784296" cy="1569660"/>
          </a:xfrm>
          <a:prstGeom prst="rect">
            <a:avLst/>
          </a:prstGeom>
          <a:noFill/>
        </p:spPr>
        <p:txBody>
          <a:bodyPr wrap="square" rtlCol="0">
            <a:spAutoFit/>
          </a:bodyPr>
          <a:lstStyle/>
          <a:p>
            <a:pPr algn="ctr"/>
            <a:r>
              <a:rPr lang="en-GB" sz="3200" dirty="0"/>
              <a:t>Here we have a time of quiet reflection.</a:t>
            </a:r>
          </a:p>
        </p:txBody>
      </p:sp>
    </p:spTree>
    <p:extLst>
      <p:ext uri="{BB962C8B-B14F-4D97-AF65-F5344CB8AC3E}">
        <p14:creationId xmlns:p14="http://schemas.microsoft.com/office/powerpoint/2010/main" val="4021714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A23D63-1A0E-4615-8AC6-7612B90094D6}"/>
              </a:ext>
            </a:extLst>
          </p:cNvPr>
          <p:cNvSpPr txBox="1"/>
          <p:nvPr/>
        </p:nvSpPr>
        <p:spPr>
          <a:xfrm>
            <a:off x="309080" y="240266"/>
            <a:ext cx="4564295" cy="6647974"/>
          </a:xfrm>
          <a:prstGeom prst="rect">
            <a:avLst/>
          </a:prstGeom>
          <a:noFill/>
        </p:spPr>
        <p:txBody>
          <a:bodyPr wrap="square" numCol="1">
            <a:spAutoFit/>
          </a:bodyPr>
          <a:lstStyle/>
          <a:p>
            <a:r>
              <a:rPr lang="en-GB" sz="2400" dirty="0"/>
              <a:t>God of all, </a:t>
            </a:r>
          </a:p>
          <a:p>
            <a:r>
              <a:rPr lang="en-GB" sz="2400" dirty="0"/>
              <a:t>as we walk together, </a:t>
            </a:r>
          </a:p>
          <a:p>
            <a:endParaRPr lang="en-GB" dirty="0"/>
          </a:p>
          <a:p>
            <a:r>
              <a:rPr lang="en-GB" sz="2400" dirty="0"/>
              <a:t>Open our hearts, </a:t>
            </a:r>
          </a:p>
          <a:p>
            <a:r>
              <a:rPr lang="en-GB" sz="2400" dirty="0"/>
              <a:t>To your tenderness. </a:t>
            </a:r>
          </a:p>
          <a:p>
            <a:endParaRPr lang="en-GB" dirty="0"/>
          </a:p>
          <a:p>
            <a:r>
              <a:rPr lang="en-GB" sz="2400" dirty="0"/>
              <a:t>Open our minds, </a:t>
            </a:r>
          </a:p>
          <a:p>
            <a:r>
              <a:rPr lang="en-GB" sz="2400" dirty="0"/>
              <a:t>To your understanding. </a:t>
            </a:r>
          </a:p>
          <a:p>
            <a:endParaRPr lang="en-GB" dirty="0"/>
          </a:p>
          <a:p>
            <a:r>
              <a:rPr lang="en-GB" sz="2400" dirty="0"/>
              <a:t>Open our lives,</a:t>
            </a:r>
          </a:p>
          <a:p>
            <a:r>
              <a:rPr lang="en-GB" sz="2400" dirty="0"/>
              <a:t>To your challenge. </a:t>
            </a:r>
          </a:p>
          <a:p>
            <a:endParaRPr lang="en-GB" dirty="0"/>
          </a:p>
          <a:p>
            <a:r>
              <a:rPr lang="en-GB" sz="2400" dirty="0"/>
              <a:t>We are one people, many nations,</a:t>
            </a:r>
          </a:p>
          <a:p>
            <a:r>
              <a:rPr lang="en-GB" sz="2400" dirty="0"/>
              <a:t>Building hope through steps for peace. </a:t>
            </a:r>
          </a:p>
          <a:p>
            <a:endParaRPr lang="en-GB" dirty="0"/>
          </a:p>
          <a:p>
            <a:r>
              <a:rPr lang="en-GB" sz="2400" dirty="0"/>
              <a:t>One world with many barriers, </a:t>
            </a:r>
          </a:p>
          <a:p>
            <a:r>
              <a:rPr lang="en-GB" sz="2400" dirty="0"/>
              <a:t>Breaking chains so we dance free. </a:t>
            </a:r>
          </a:p>
          <a:p>
            <a:endParaRPr lang="en-GB" sz="2400" dirty="0"/>
          </a:p>
        </p:txBody>
      </p:sp>
      <p:sp>
        <p:nvSpPr>
          <p:cNvPr id="6" name="TextBox 5">
            <a:extLst>
              <a:ext uri="{FF2B5EF4-FFF2-40B4-BE49-F238E27FC236}">
                <a16:creationId xmlns:a16="http://schemas.microsoft.com/office/drawing/2014/main" id="{FFDCD1B6-AED2-4813-8F7F-439BC10BE24F}"/>
              </a:ext>
            </a:extLst>
          </p:cNvPr>
          <p:cNvSpPr txBox="1"/>
          <p:nvPr/>
        </p:nvSpPr>
        <p:spPr>
          <a:xfrm>
            <a:off x="6757826" y="240266"/>
            <a:ext cx="5406490" cy="3231654"/>
          </a:xfrm>
          <a:prstGeom prst="rect">
            <a:avLst/>
          </a:prstGeom>
          <a:noFill/>
        </p:spPr>
        <p:txBody>
          <a:bodyPr wrap="square">
            <a:spAutoFit/>
          </a:bodyPr>
          <a:lstStyle/>
          <a:p>
            <a:r>
              <a:rPr lang="en-GB" sz="2400" dirty="0"/>
              <a:t>One voice that shouts for justice, </a:t>
            </a:r>
          </a:p>
          <a:p>
            <a:r>
              <a:rPr lang="en-GB" sz="2400" dirty="0"/>
              <a:t>Shatters hatred, calls for change. </a:t>
            </a:r>
          </a:p>
          <a:p>
            <a:endParaRPr lang="en-GB" sz="2400" dirty="0"/>
          </a:p>
          <a:p>
            <a:r>
              <a:rPr lang="en-GB" sz="2400" dirty="0"/>
              <a:t>One God, one world, one people, </a:t>
            </a:r>
          </a:p>
          <a:p>
            <a:r>
              <a:rPr lang="en-GB" sz="2400" dirty="0"/>
              <a:t>Turning tables, share the feast. </a:t>
            </a:r>
          </a:p>
          <a:p>
            <a:endParaRPr lang="en-GB" sz="2400" dirty="0"/>
          </a:p>
          <a:p>
            <a:r>
              <a:rPr lang="en-GB" sz="2400" dirty="0"/>
              <a:t>Amen </a:t>
            </a:r>
          </a:p>
          <a:p>
            <a:pPr algn="r"/>
            <a:r>
              <a:rPr lang="en-GB" sz="2000" dirty="0"/>
              <a:t>Linda Jones/ CAFOD</a:t>
            </a:r>
          </a:p>
          <a:p>
            <a:endParaRPr lang="en-GB" dirty="0"/>
          </a:p>
        </p:txBody>
      </p:sp>
      <p:pic>
        <p:nvPicPr>
          <p:cNvPr id="4" name="Picture 3" descr="A couple of people that are standing in the grass&#10;&#10;Description automatically generated">
            <a:extLst>
              <a:ext uri="{FF2B5EF4-FFF2-40B4-BE49-F238E27FC236}">
                <a16:creationId xmlns:a16="http://schemas.microsoft.com/office/drawing/2014/main" id="{9E21E140-D8D1-4630-9E9B-B24FA9F669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7826" y="3429000"/>
            <a:ext cx="4224962" cy="3168722"/>
          </a:xfrm>
          <a:prstGeom prst="rect">
            <a:avLst/>
          </a:prstGeom>
        </p:spPr>
      </p:pic>
    </p:spTree>
    <p:extLst>
      <p:ext uri="{BB962C8B-B14F-4D97-AF65-F5344CB8AC3E}">
        <p14:creationId xmlns:p14="http://schemas.microsoft.com/office/powerpoint/2010/main" val="3097071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CBB1D7-3709-49E1-82AC-9E7323A8A14C}"/>
              </a:ext>
            </a:extLst>
          </p:cNvPr>
          <p:cNvSpPr txBox="1"/>
          <p:nvPr/>
        </p:nvSpPr>
        <p:spPr>
          <a:xfrm>
            <a:off x="9051530" y="2002101"/>
            <a:ext cx="4099388" cy="2308324"/>
          </a:xfrm>
          <a:prstGeom prst="rect">
            <a:avLst/>
          </a:prstGeom>
          <a:noFill/>
        </p:spPr>
        <p:txBody>
          <a:bodyPr wrap="square" rtlCol="0">
            <a:spAutoFit/>
          </a:bodyPr>
          <a:lstStyle/>
          <a:p>
            <a:pPr algn="ctr"/>
            <a:r>
              <a:rPr lang="en-GB" sz="4800" dirty="0"/>
              <a:t>Sign </a:t>
            </a:r>
          </a:p>
          <a:p>
            <a:pPr algn="ctr"/>
            <a:r>
              <a:rPr lang="en-GB" sz="4800" dirty="0"/>
              <a:t>of </a:t>
            </a:r>
          </a:p>
          <a:p>
            <a:pPr algn="ctr"/>
            <a:r>
              <a:rPr lang="en-GB" sz="4800" dirty="0"/>
              <a:t>peace</a:t>
            </a:r>
          </a:p>
        </p:txBody>
      </p:sp>
      <p:pic>
        <p:nvPicPr>
          <p:cNvPr id="5" name="Picture 4">
            <a:extLst>
              <a:ext uri="{FF2B5EF4-FFF2-40B4-BE49-F238E27FC236}">
                <a16:creationId xmlns:a16="http://schemas.microsoft.com/office/drawing/2014/main" id="{138D1E3D-B7EA-42AB-B430-9BD8B5207DDD}"/>
              </a:ext>
            </a:extLst>
          </p:cNvPr>
          <p:cNvPicPr>
            <a:picLocks noChangeAspect="1"/>
          </p:cNvPicPr>
          <p:nvPr/>
        </p:nvPicPr>
        <p:blipFill rotWithShape="1">
          <a:blip r:embed="rId2"/>
          <a:srcRect l="6567" t="1348" r="5160"/>
          <a:stretch/>
        </p:blipFill>
        <p:spPr>
          <a:xfrm>
            <a:off x="0" y="0"/>
            <a:ext cx="10027578" cy="6863991"/>
          </a:xfrm>
          <a:prstGeom prst="rect">
            <a:avLst/>
          </a:prstGeom>
        </p:spPr>
      </p:pic>
    </p:spTree>
    <p:extLst>
      <p:ext uri="{BB962C8B-B14F-4D97-AF65-F5344CB8AC3E}">
        <p14:creationId xmlns:p14="http://schemas.microsoft.com/office/powerpoint/2010/main" val="348495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B0CD81-ECAF-4987-B7B3-0A7E6201280F}"/>
              </a:ext>
            </a:extLst>
          </p:cNvPr>
          <p:cNvSpPr txBox="1"/>
          <p:nvPr/>
        </p:nvSpPr>
        <p:spPr>
          <a:xfrm>
            <a:off x="226032" y="1674294"/>
            <a:ext cx="7633699" cy="3341299"/>
          </a:xfrm>
          <a:prstGeom prst="rect">
            <a:avLst/>
          </a:prstGeom>
          <a:noFill/>
        </p:spPr>
        <p:txBody>
          <a:bodyPr wrap="square">
            <a:spAutoFit/>
          </a:bodyPr>
          <a:lstStyle/>
          <a:p>
            <a:pPr>
              <a:lnSpc>
                <a:spcPct val="107000"/>
              </a:lnSpc>
              <a:spcAft>
                <a:spcPts val="800"/>
              </a:spcAft>
            </a:pPr>
            <a:r>
              <a:rPr lang="en-GB" sz="2800" dirty="0">
                <a:effectLst/>
                <a:ea typeface="Times New Roman" panose="02020603050405020304" pitchFamily="18" charset="0"/>
                <a:cs typeface="Arial" panose="020B0604020202020204" pitchFamily="34" charset="0"/>
              </a:rPr>
              <a:t>The wilderness and the dry land shall be glad,</a:t>
            </a:r>
            <a:endParaRPr lang="en-GB" sz="2800" dirty="0">
              <a:effectLst/>
              <a:ea typeface="Calibri" panose="020F0502020204030204" pitchFamily="34" charset="0"/>
              <a:cs typeface="Arial" panose="020B0604020202020204" pitchFamily="34" charset="0"/>
            </a:endParaRPr>
          </a:p>
          <a:p>
            <a:pPr>
              <a:lnSpc>
                <a:spcPct val="107000"/>
              </a:lnSpc>
              <a:spcAft>
                <a:spcPts val="800"/>
              </a:spcAft>
            </a:pPr>
            <a:r>
              <a:rPr lang="en-GB" sz="2800" dirty="0">
                <a:effectLst/>
                <a:ea typeface="Times New Roman" panose="02020603050405020304" pitchFamily="18" charset="0"/>
                <a:cs typeface="Arial" panose="020B0604020202020204" pitchFamily="34" charset="0"/>
              </a:rPr>
              <a:t>the desert shall rejoice and blossom;</a:t>
            </a:r>
            <a:endParaRPr lang="en-GB" sz="2800" dirty="0">
              <a:effectLst/>
              <a:ea typeface="Calibri" panose="020F0502020204030204" pitchFamily="34" charset="0"/>
              <a:cs typeface="Arial" panose="020B0604020202020204" pitchFamily="34" charset="0"/>
            </a:endParaRPr>
          </a:p>
          <a:p>
            <a:pPr>
              <a:lnSpc>
                <a:spcPct val="107000"/>
              </a:lnSpc>
              <a:spcAft>
                <a:spcPts val="800"/>
              </a:spcAft>
            </a:pPr>
            <a:r>
              <a:rPr lang="en-GB" sz="2800" dirty="0">
                <a:effectLst/>
                <a:ea typeface="Times New Roman" panose="02020603050405020304" pitchFamily="18" charset="0"/>
                <a:cs typeface="Arial" panose="020B0604020202020204" pitchFamily="34" charset="0"/>
              </a:rPr>
              <a:t>like the crocus it shall blossom abundantly,</a:t>
            </a:r>
            <a:endParaRPr lang="en-GB" sz="2800" dirty="0">
              <a:effectLst/>
              <a:ea typeface="Calibri" panose="020F0502020204030204" pitchFamily="34" charset="0"/>
              <a:cs typeface="Arial" panose="020B0604020202020204" pitchFamily="34" charset="0"/>
            </a:endParaRPr>
          </a:p>
          <a:p>
            <a:pPr>
              <a:lnSpc>
                <a:spcPct val="107000"/>
              </a:lnSpc>
              <a:spcAft>
                <a:spcPts val="800"/>
              </a:spcAft>
            </a:pPr>
            <a:r>
              <a:rPr lang="en-GB" sz="2800" dirty="0">
                <a:effectLst/>
                <a:ea typeface="Times New Roman" panose="02020603050405020304" pitchFamily="18" charset="0"/>
                <a:cs typeface="Arial" panose="020B0604020202020204" pitchFamily="34" charset="0"/>
              </a:rPr>
              <a:t>and rejoice with joy and singing.</a:t>
            </a:r>
          </a:p>
          <a:p>
            <a:pPr>
              <a:lnSpc>
                <a:spcPct val="107000"/>
              </a:lnSpc>
              <a:spcAft>
                <a:spcPts val="800"/>
              </a:spcAft>
            </a:pPr>
            <a:r>
              <a:rPr lang="en-GB" sz="2800" dirty="0">
                <a:ea typeface="Calibri" panose="020F0502020204030204" pitchFamily="34" charset="0"/>
                <a:cs typeface="Arial" panose="020B0604020202020204" pitchFamily="34" charset="0"/>
              </a:rPr>
              <a:t>Isaiah 35:1-2</a:t>
            </a:r>
            <a:endParaRPr lang="en-GB" sz="2800" dirty="0">
              <a:effectLst/>
              <a:ea typeface="Calibri" panose="020F0502020204030204" pitchFamily="34" charset="0"/>
              <a:cs typeface="Arial" panose="020B0604020202020204" pitchFamily="34" charset="0"/>
            </a:endParaRPr>
          </a:p>
          <a:p>
            <a:endParaRPr lang="en-GB" sz="2800" dirty="0"/>
          </a:p>
        </p:txBody>
      </p:sp>
      <p:pic>
        <p:nvPicPr>
          <p:cNvPr id="5" name="Picture 4" descr="A christmas tree in a room&#10;&#10;Description automatically generated">
            <a:extLst>
              <a:ext uri="{FF2B5EF4-FFF2-40B4-BE49-F238E27FC236}">
                <a16:creationId xmlns:a16="http://schemas.microsoft.com/office/drawing/2014/main" id="{4A596893-1F0A-4B4C-9C3F-9826EA2E9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6194" y="0"/>
            <a:ext cx="5378522" cy="7171362"/>
          </a:xfrm>
          <a:prstGeom prst="rect">
            <a:avLst/>
          </a:prstGeom>
        </p:spPr>
      </p:pic>
      <p:sp>
        <p:nvSpPr>
          <p:cNvPr id="6" name="TextBox 5">
            <a:extLst>
              <a:ext uri="{FF2B5EF4-FFF2-40B4-BE49-F238E27FC236}">
                <a16:creationId xmlns:a16="http://schemas.microsoft.com/office/drawing/2014/main" id="{67B8D3F4-F678-401E-A43C-D6527A1A34D2}"/>
              </a:ext>
            </a:extLst>
          </p:cNvPr>
          <p:cNvSpPr txBox="1"/>
          <p:nvPr/>
        </p:nvSpPr>
        <p:spPr>
          <a:xfrm>
            <a:off x="133565" y="5858890"/>
            <a:ext cx="7220162" cy="830997"/>
          </a:xfrm>
          <a:prstGeom prst="rect">
            <a:avLst/>
          </a:prstGeom>
          <a:noFill/>
        </p:spPr>
        <p:txBody>
          <a:bodyPr wrap="square">
            <a:spAutoFit/>
          </a:bodyPr>
          <a:lstStyle/>
          <a:p>
            <a:r>
              <a:rPr lang="en-GB" sz="1600" dirty="0">
                <a:effectLst/>
                <a:ea typeface="Times New Roman" panose="02020603050405020304" pitchFamily="18" charset="0"/>
                <a:cs typeface="Arial" panose="020B0604020202020204" pitchFamily="34" charset="0"/>
              </a:rPr>
              <a:t>New Revised Standard Version Bible, copyright © 1989,  Division of Christian Education of the National Council of Churches of Christ in the United States of America. Used by permission. All rights reserved.</a:t>
            </a:r>
            <a:endParaRPr lang="en-GB" sz="1600" dirty="0">
              <a:cs typeface="Arial" panose="020B0604020202020204" pitchFamily="34" charset="0"/>
            </a:endParaRPr>
          </a:p>
        </p:txBody>
      </p:sp>
    </p:spTree>
    <p:extLst>
      <p:ext uri="{BB962C8B-B14F-4D97-AF65-F5344CB8AC3E}">
        <p14:creationId xmlns:p14="http://schemas.microsoft.com/office/powerpoint/2010/main" val="3671689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1B3400-A048-4C12-8E90-845B9482A56E}"/>
              </a:ext>
            </a:extLst>
          </p:cNvPr>
          <p:cNvSpPr txBox="1"/>
          <p:nvPr/>
        </p:nvSpPr>
        <p:spPr>
          <a:xfrm>
            <a:off x="986319" y="636998"/>
            <a:ext cx="10243335" cy="6494085"/>
          </a:xfrm>
          <a:prstGeom prst="rect">
            <a:avLst/>
          </a:prstGeom>
          <a:noFill/>
        </p:spPr>
        <p:txBody>
          <a:bodyPr wrap="square" rtlCol="0">
            <a:spAutoFit/>
          </a:bodyPr>
          <a:lstStyle/>
          <a:p>
            <a:r>
              <a:rPr lang="en-GB" sz="2000" dirty="0"/>
              <a:t>Suggested songs used on the evening were: </a:t>
            </a:r>
          </a:p>
          <a:p>
            <a:endParaRPr lang="en-GB" dirty="0"/>
          </a:p>
          <a:p>
            <a:r>
              <a:rPr lang="en-GB" dirty="0"/>
              <a:t>Litany of the Word, Bernadette Farrell © OCP Publications</a:t>
            </a:r>
          </a:p>
          <a:p>
            <a:endParaRPr lang="en-GB" dirty="0"/>
          </a:p>
          <a:p>
            <a:pPr algn="l"/>
            <a:r>
              <a:rPr lang="en-GB" dirty="0"/>
              <a:t>When Out of Poverty is Born, </a:t>
            </a:r>
            <a:r>
              <a:rPr lang="en-GB" sz="1800" b="0" i="0" dirty="0">
                <a:effectLst/>
              </a:rPr>
              <a:t>Kathy Galloway © WGRG c/o Iona Community. </a:t>
            </a:r>
            <a:r>
              <a:rPr lang="en-GB" sz="1800" dirty="0"/>
              <a:t>Tune: </a:t>
            </a:r>
            <a:r>
              <a:rPr lang="en-GB" sz="1800" dirty="0" err="1"/>
              <a:t>Kingsfold</a:t>
            </a:r>
            <a:r>
              <a:rPr lang="en-GB" sz="1800" dirty="0"/>
              <a:t>.</a:t>
            </a:r>
          </a:p>
          <a:p>
            <a:pPr algn="l"/>
            <a:endParaRPr lang="en-GB" sz="1800" dirty="0"/>
          </a:p>
          <a:p>
            <a:pPr algn="l"/>
            <a:r>
              <a:rPr lang="en-GB" dirty="0"/>
              <a:t>Come to us, O Emmanuel, </a:t>
            </a:r>
            <a:r>
              <a:rPr lang="en-GB" sz="1800" i="1" dirty="0"/>
              <a:t>Marty Haugen ©2000 GIA Publications Inc</a:t>
            </a:r>
          </a:p>
          <a:p>
            <a:pPr algn="l"/>
            <a:endParaRPr lang="en-GB" sz="1800" i="1" dirty="0"/>
          </a:p>
          <a:p>
            <a:pPr algn="l"/>
            <a:r>
              <a:rPr lang="en-GB" dirty="0"/>
              <a:t>My Soul Rejoices</a:t>
            </a:r>
            <a:r>
              <a:rPr lang="en-GB" i="1" dirty="0"/>
              <a:t>, </a:t>
            </a:r>
            <a:r>
              <a:rPr lang="en-GB" sz="1800" dirty="0"/>
              <a:t>From Luke 1:46-55  Text and Music: Owen </a:t>
            </a:r>
            <a:r>
              <a:rPr lang="en-GB" sz="1800" dirty="0" err="1"/>
              <a:t>Alstott</a:t>
            </a:r>
            <a:r>
              <a:rPr lang="en-GB" sz="1800" dirty="0"/>
              <a:t>  ©1984, 1991, OCP. </a:t>
            </a:r>
          </a:p>
          <a:p>
            <a:pPr algn="l"/>
            <a:endParaRPr lang="en-GB" sz="1800" dirty="0"/>
          </a:p>
          <a:p>
            <a:r>
              <a:rPr lang="en-GB" dirty="0"/>
              <a:t>Soon and Very Soon </a:t>
            </a:r>
            <a:r>
              <a:rPr lang="en-GB" sz="1800" dirty="0"/>
              <a:t>© 1976, Crouch Music/Bud John Songs, admin at EMICMGPublishing.com</a:t>
            </a:r>
          </a:p>
          <a:p>
            <a:endParaRPr lang="en-GB" dirty="0"/>
          </a:p>
          <a:p>
            <a:endParaRPr lang="en-GB" sz="1800" dirty="0"/>
          </a:p>
          <a:p>
            <a:r>
              <a:rPr lang="en-GB" dirty="0"/>
              <a:t>Thanks to the Afghan Peace Volunteers for the use of their video, </a:t>
            </a:r>
            <a:r>
              <a:rPr lang="en-GB" i="1" dirty="0"/>
              <a:t>In Afghanistan, we have three dreams</a:t>
            </a:r>
          </a:p>
          <a:p>
            <a:r>
              <a:rPr lang="en-GB" dirty="0">
                <a:hlinkClick r:id="rId2"/>
              </a:rPr>
              <a:t>In Afghanistan, We Have Three Dreams | (ourjourneytosmile.com)</a:t>
            </a:r>
            <a:endParaRPr lang="en-GB" dirty="0"/>
          </a:p>
          <a:p>
            <a:endParaRPr lang="en-GB" i="1" dirty="0"/>
          </a:p>
          <a:p>
            <a:r>
              <a:rPr lang="en-GB" dirty="0"/>
              <a:t>Some examples of stories of nonviolence can be found on our website at: </a:t>
            </a:r>
            <a:r>
              <a:rPr lang="en-GB" dirty="0">
                <a:hlinkClick r:id="rId3"/>
              </a:rPr>
              <a:t>Educational Resources on Nonviolence – Pax Christi England and Wales</a:t>
            </a:r>
            <a:endParaRPr lang="en-GB" dirty="0"/>
          </a:p>
          <a:p>
            <a:endParaRPr lang="en-GB" sz="1800" dirty="0"/>
          </a:p>
          <a:p>
            <a:pPr algn="l"/>
            <a:endParaRPr lang="en-GB" sz="1800" i="1" dirty="0"/>
          </a:p>
          <a:p>
            <a:pPr algn="l"/>
            <a:endParaRPr lang="en-GB" dirty="0"/>
          </a:p>
          <a:p>
            <a:endParaRPr lang="en-GB" dirty="0"/>
          </a:p>
          <a:p>
            <a:endParaRPr lang="en-GB" dirty="0"/>
          </a:p>
        </p:txBody>
      </p:sp>
    </p:spTree>
    <p:extLst>
      <p:ext uri="{BB962C8B-B14F-4D97-AF65-F5344CB8AC3E}">
        <p14:creationId xmlns:p14="http://schemas.microsoft.com/office/powerpoint/2010/main" val="2202008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9C1369-7EB7-4639-946B-AEDBDA866C55}"/>
              </a:ext>
            </a:extLst>
          </p:cNvPr>
          <p:cNvSpPr txBox="1"/>
          <p:nvPr/>
        </p:nvSpPr>
        <p:spPr>
          <a:xfrm>
            <a:off x="399218" y="357615"/>
            <a:ext cx="11164562" cy="6217087"/>
          </a:xfrm>
          <a:prstGeom prst="rect">
            <a:avLst/>
          </a:prstGeom>
          <a:noFill/>
        </p:spPr>
        <p:txBody>
          <a:bodyPr wrap="square" rtlCol="0">
            <a:spAutoFit/>
          </a:bodyPr>
          <a:lstStyle/>
          <a:p>
            <a:endParaRPr lang="en-GB" sz="1600" dirty="0"/>
          </a:p>
          <a:p>
            <a:r>
              <a:rPr lang="en-GB" sz="1600" b="1" dirty="0"/>
              <a:t>Scripture</a:t>
            </a:r>
          </a:p>
          <a:p>
            <a:r>
              <a:rPr lang="en-GB" sz="1600" dirty="0">
                <a:effectLst/>
                <a:ea typeface="Times New Roman" panose="02020603050405020304" pitchFamily="18" charset="0"/>
                <a:cs typeface="Arial" panose="020B0604020202020204" pitchFamily="34" charset="0"/>
              </a:rPr>
              <a:t>The Scripture quotations contained herein are from the New Revised Standard Version Bible, copyright © 1989,  Division of Christian Education of the National Council of Churches of Christ in the United States of America. Used by permission. All rights reserved.</a:t>
            </a:r>
          </a:p>
          <a:p>
            <a:r>
              <a:rPr lang="en-GB" sz="1600" dirty="0">
                <a:effectLst/>
                <a:ea typeface="Times New Roman" panose="02020603050405020304" pitchFamily="18" charset="0"/>
                <a:cs typeface="Arial" panose="020B0604020202020204" pitchFamily="34" charset="0"/>
              </a:rPr>
              <a:t>From </a:t>
            </a:r>
            <a:r>
              <a:rPr lang="en-GB" sz="1600" i="1" dirty="0">
                <a:effectLst/>
                <a:ea typeface="Times New Roman" panose="02020603050405020304" pitchFamily="18" charset="0"/>
                <a:cs typeface="Arial" panose="020B0604020202020204" pitchFamily="34" charset="0"/>
              </a:rPr>
              <a:t>The Jerusalem Bible </a:t>
            </a:r>
            <a:r>
              <a:rPr lang="en-GB" sz="1600" dirty="0">
                <a:effectLst/>
                <a:ea typeface="Times New Roman" panose="02020603050405020304" pitchFamily="18" charset="0"/>
                <a:cs typeface="Arial" panose="020B0604020202020204" pitchFamily="34" charset="0"/>
              </a:rPr>
              <a:t>© 1966 by </a:t>
            </a:r>
            <a:r>
              <a:rPr lang="en-GB" sz="1600" dirty="0" err="1">
                <a:effectLst/>
                <a:ea typeface="Times New Roman" panose="02020603050405020304" pitchFamily="18" charset="0"/>
                <a:cs typeface="Arial" panose="020B0604020202020204" pitchFamily="34" charset="0"/>
              </a:rPr>
              <a:t>Darton</a:t>
            </a:r>
            <a:r>
              <a:rPr lang="en-GB" sz="1600" dirty="0">
                <a:effectLst/>
                <a:ea typeface="Times New Roman" panose="02020603050405020304" pitchFamily="18" charset="0"/>
                <a:cs typeface="Arial" panose="020B0604020202020204" pitchFamily="34" charset="0"/>
              </a:rPr>
              <a:t> Longman &amp; Todd Ltd and Doubleday and Company Ltd</a:t>
            </a:r>
            <a:endParaRPr lang="en-GB" sz="1600" dirty="0">
              <a:effectLst/>
              <a:ea typeface="Calibri" panose="020F0502020204030204" pitchFamily="34" charset="0"/>
              <a:cs typeface="Arial" panose="020B0604020202020204" pitchFamily="34" charset="0"/>
            </a:endParaRPr>
          </a:p>
          <a:p>
            <a:endParaRPr lang="en-GB" sz="1600" dirty="0">
              <a:cs typeface="Arial" panose="020B0604020202020204" pitchFamily="34" charset="0"/>
            </a:endParaRPr>
          </a:p>
          <a:p>
            <a:r>
              <a:rPr lang="en-GB" sz="1600" b="1" dirty="0"/>
              <a:t>Readings and prayers</a:t>
            </a:r>
          </a:p>
          <a:p>
            <a:r>
              <a:rPr lang="en-GB" sz="1600" dirty="0"/>
              <a:t>Adapted, </a:t>
            </a:r>
            <a:r>
              <a:rPr lang="en-GB" sz="1600" i="1" dirty="0"/>
              <a:t>Prayer for the Fifth Anniversary  of the Encyclical </a:t>
            </a:r>
            <a:r>
              <a:rPr lang="en-GB" sz="1600" i="1" dirty="0" err="1"/>
              <a:t>Laudato</a:t>
            </a:r>
            <a:r>
              <a:rPr lang="en-GB" sz="1600" i="1" dirty="0"/>
              <a:t> </a:t>
            </a:r>
            <a:r>
              <a:rPr lang="en-GB" sz="1600" i="1" dirty="0" err="1"/>
              <a:t>si</a:t>
            </a:r>
            <a:r>
              <a:rPr lang="en-GB" sz="1600" i="1" dirty="0"/>
              <a:t>’: “Common Prayer for Earth and for Humanity”. </a:t>
            </a:r>
            <a:r>
              <a:rPr lang="en-GB" sz="1600" dirty="0"/>
              <a:t>Pope Francis, the Vatican </a:t>
            </a:r>
          </a:p>
          <a:p>
            <a:endParaRPr lang="it-IT" sz="1600" dirty="0"/>
          </a:p>
          <a:p>
            <a:r>
              <a:rPr lang="it-IT" sz="1600" dirty="0"/>
              <a:t>Pope Francis, Fratelli Tutti #8</a:t>
            </a:r>
          </a:p>
          <a:p>
            <a:endParaRPr lang="it-IT" sz="1600" dirty="0"/>
          </a:p>
          <a:p>
            <a:r>
              <a:rPr lang="en-GB" sz="1600" dirty="0"/>
              <a:t>Adapted from Pope Francis, Fratelli Tutti, “A Prayer to the Creator”</a:t>
            </a:r>
            <a:endParaRPr lang="it-IT" sz="1600" dirty="0"/>
          </a:p>
          <a:p>
            <a:endParaRPr lang="it-IT" sz="16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Adapted creed from Indonesia from Carmel Little, CSJP (also found in</a:t>
            </a:r>
            <a:r>
              <a:rPr kumimoji="0" lang="en-GB" sz="1600" b="0"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Dare to Dream: A Prayer &amp; Worship Anthology from around the world. </a:t>
            </a:r>
            <a:r>
              <a:rPr kumimoji="0" lang="en-GB" sz="1600" b="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Ed. Geoffrey Duncan</a:t>
            </a:r>
            <a:r>
              <a:rPr kumimoji="0" lang="en-GB" sz="1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sz="1600" dirty="0"/>
          </a:p>
          <a:p>
            <a:endParaRPr lang="en-GB" sz="1600" dirty="0"/>
          </a:p>
          <a:p>
            <a:r>
              <a:rPr lang="en-GB" sz="1600" dirty="0"/>
              <a:t>Yusef Daher, I have a dream. </a:t>
            </a:r>
            <a:r>
              <a:rPr lang="en-GB" sz="1600" dirty="0">
                <a:hlinkClick r:id="rId2"/>
              </a:rPr>
              <a:t>I have a dream — WCC Pilgrimage Blog (oikoumene.org)</a:t>
            </a:r>
            <a:endParaRPr lang="en-GB" sz="1600" dirty="0"/>
          </a:p>
          <a:p>
            <a:endParaRPr lang="en-GB" sz="1600" dirty="0"/>
          </a:p>
          <a:p>
            <a:r>
              <a:rPr lang="en-GB" sz="1600" dirty="0"/>
              <a:t>Jan </a:t>
            </a:r>
            <a:r>
              <a:rPr lang="en-GB" sz="1600" dirty="0" err="1"/>
              <a:t>Sutch</a:t>
            </a:r>
            <a:r>
              <a:rPr lang="en-GB" sz="1600" dirty="0"/>
              <a:t> Pickard, 2016</a:t>
            </a:r>
          </a:p>
          <a:p>
            <a:endParaRPr lang="en-GB" sz="1600" dirty="0"/>
          </a:p>
          <a:p>
            <a:r>
              <a:rPr lang="en-GB" sz="1600" dirty="0"/>
              <a:t>Linda Jones/ CAFOD</a:t>
            </a:r>
          </a:p>
          <a:p>
            <a:endParaRPr lang="en-GB" sz="1200" dirty="0"/>
          </a:p>
          <a:p>
            <a:endParaRPr lang="en-GB" dirty="0"/>
          </a:p>
        </p:txBody>
      </p:sp>
    </p:spTree>
    <p:extLst>
      <p:ext uri="{BB962C8B-B14F-4D97-AF65-F5344CB8AC3E}">
        <p14:creationId xmlns:p14="http://schemas.microsoft.com/office/powerpoint/2010/main" val="2104479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E46A39-C0E6-403E-BABB-B5998D499684}"/>
              </a:ext>
            </a:extLst>
          </p:cNvPr>
          <p:cNvSpPr txBox="1"/>
          <p:nvPr/>
        </p:nvSpPr>
        <p:spPr>
          <a:xfrm>
            <a:off x="310685" y="181330"/>
            <a:ext cx="11881315" cy="6093976"/>
          </a:xfrm>
          <a:prstGeom prst="rect">
            <a:avLst/>
          </a:prstGeom>
          <a:noFill/>
        </p:spPr>
        <p:txBody>
          <a:bodyPr wrap="square">
            <a:spAutoFit/>
          </a:bodyPr>
          <a:lstStyle/>
          <a:p>
            <a:r>
              <a:rPr lang="en-GB" sz="2400" dirty="0"/>
              <a:t>Loving God,</a:t>
            </a:r>
          </a:p>
          <a:p>
            <a:r>
              <a:rPr lang="en-GB" sz="2400" dirty="0"/>
              <a:t>Creator of Heaven and Earth.</a:t>
            </a:r>
          </a:p>
          <a:p>
            <a:r>
              <a:rPr lang="en-GB" sz="2400" dirty="0"/>
              <a:t>Open our minds and touch our hearts, so that we can be part of Creation, your gift.</a:t>
            </a:r>
          </a:p>
          <a:p>
            <a:r>
              <a:rPr lang="en-GB" sz="2400" b="1" dirty="0">
                <a:effectLst/>
                <a:ea typeface="Times New Roman" panose="02020603050405020304" pitchFamily="18" charset="0"/>
              </a:rPr>
              <a:t>Response:  Guide us into your ways of peace</a:t>
            </a:r>
            <a:endParaRPr lang="en-GB" sz="2000" dirty="0"/>
          </a:p>
          <a:p>
            <a:r>
              <a:rPr lang="en-GB" sz="2400" dirty="0"/>
              <a:t>Help us to show creative solidarity as we confront the consequences of the global pandemic.</a:t>
            </a:r>
          </a:p>
          <a:p>
            <a:r>
              <a:rPr lang="en-GB" sz="2400" b="1" dirty="0">
                <a:effectLst/>
                <a:ea typeface="Times New Roman" panose="02020603050405020304" pitchFamily="18" charset="0"/>
              </a:rPr>
              <a:t>Response:  Guide us into your ways of peace</a:t>
            </a:r>
            <a:endParaRPr lang="en-GB" sz="2400" dirty="0"/>
          </a:p>
          <a:p>
            <a:r>
              <a:rPr lang="en-GB" sz="2400" dirty="0"/>
              <a:t>Make us courageous in embracing the changes required to seek the common good.</a:t>
            </a:r>
          </a:p>
          <a:p>
            <a:r>
              <a:rPr lang="en-GB" sz="2400" b="1" dirty="0">
                <a:effectLst/>
                <a:ea typeface="Times New Roman" panose="02020603050405020304" pitchFamily="18" charset="0"/>
              </a:rPr>
              <a:t>Response:  Guide us into your ways of peace</a:t>
            </a:r>
            <a:endParaRPr lang="en-GB" sz="2400" dirty="0"/>
          </a:p>
          <a:p>
            <a:r>
              <a:rPr lang="en-GB" sz="2400" dirty="0"/>
              <a:t>Now more than ever, may we all feel interconnected and interdependent.</a:t>
            </a:r>
          </a:p>
          <a:p>
            <a:r>
              <a:rPr lang="en-GB" sz="2400" b="1" dirty="0">
                <a:effectLst/>
                <a:ea typeface="Times New Roman" panose="02020603050405020304" pitchFamily="18" charset="0"/>
              </a:rPr>
              <a:t>Response:  Guide us into your ways of peace</a:t>
            </a:r>
            <a:endParaRPr lang="en-GB" sz="2400" dirty="0"/>
          </a:p>
          <a:p>
            <a:r>
              <a:rPr lang="en-GB" sz="2400" dirty="0"/>
              <a:t>Enable us to succeed in listening and responding to the cry of the Earth.</a:t>
            </a:r>
          </a:p>
          <a:p>
            <a:r>
              <a:rPr lang="en-GB" sz="2400" b="1" dirty="0">
                <a:effectLst/>
                <a:ea typeface="Times New Roman" panose="02020603050405020304" pitchFamily="18" charset="0"/>
              </a:rPr>
              <a:t>Response:  Guide us into your ways of peace</a:t>
            </a:r>
            <a:endParaRPr lang="en-GB" sz="2400" dirty="0"/>
          </a:p>
          <a:p>
            <a:r>
              <a:rPr lang="en-GB" sz="2400" dirty="0"/>
              <a:t>We pray through Christ our Lord,</a:t>
            </a:r>
          </a:p>
          <a:p>
            <a:r>
              <a:rPr lang="en-GB" sz="2400" dirty="0"/>
              <a:t>Amen. </a:t>
            </a:r>
          </a:p>
          <a:p>
            <a:endParaRPr lang="en-GB" dirty="0"/>
          </a:p>
          <a:p>
            <a:endParaRPr lang="en-GB" dirty="0"/>
          </a:p>
          <a:p>
            <a:endParaRPr lang="en-GB" dirty="0"/>
          </a:p>
        </p:txBody>
      </p:sp>
      <p:pic>
        <p:nvPicPr>
          <p:cNvPr id="3" name="Picture 2" descr="A christmas tree in a room&#10;&#10;Description automatically generated">
            <a:extLst>
              <a:ext uri="{FF2B5EF4-FFF2-40B4-BE49-F238E27FC236}">
                <a16:creationId xmlns:a16="http://schemas.microsoft.com/office/drawing/2014/main" id="{517BB82F-E759-4164-AC02-BB451D7CC751}"/>
              </a:ext>
            </a:extLst>
          </p:cNvPr>
          <p:cNvPicPr>
            <a:picLocks noChangeAspect="1"/>
          </p:cNvPicPr>
          <p:nvPr/>
        </p:nvPicPr>
        <p:blipFill rotWithShape="1">
          <a:blip r:embed="rId3">
            <a:extLst>
              <a:ext uri="{28A0092B-C50C-407E-A947-70E740481C1C}">
                <a14:useLocalDpi xmlns:a14="http://schemas.microsoft.com/office/drawing/2010/main" val="0"/>
              </a:ext>
            </a:extLst>
          </a:blip>
          <a:srcRect l="29787" t="69684" r="19210" b="11208"/>
          <a:stretch/>
        </p:blipFill>
        <p:spPr>
          <a:xfrm>
            <a:off x="8205587" y="4623466"/>
            <a:ext cx="3306726" cy="1651840"/>
          </a:xfrm>
          <a:prstGeom prst="rect">
            <a:avLst/>
          </a:prstGeom>
        </p:spPr>
      </p:pic>
      <p:sp>
        <p:nvSpPr>
          <p:cNvPr id="5" name="TextBox 4">
            <a:extLst>
              <a:ext uri="{FF2B5EF4-FFF2-40B4-BE49-F238E27FC236}">
                <a16:creationId xmlns:a16="http://schemas.microsoft.com/office/drawing/2014/main" id="{AFC82529-5997-46B8-ABD9-DCBB58C4174E}"/>
              </a:ext>
            </a:extLst>
          </p:cNvPr>
          <p:cNvSpPr txBox="1"/>
          <p:nvPr/>
        </p:nvSpPr>
        <p:spPr>
          <a:xfrm>
            <a:off x="232359" y="5628975"/>
            <a:ext cx="7973228" cy="646331"/>
          </a:xfrm>
          <a:prstGeom prst="rect">
            <a:avLst/>
          </a:prstGeom>
          <a:noFill/>
        </p:spPr>
        <p:txBody>
          <a:bodyPr wrap="square">
            <a:spAutoFit/>
          </a:bodyPr>
          <a:lstStyle/>
          <a:p>
            <a:r>
              <a:rPr lang="en-GB" sz="1800" dirty="0"/>
              <a:t>Adapted, </a:t>
            </a:r>
            <a:r>
              <a:rPr lang="en-GB" sz="1800" i="1" dirty="0"/>
              <a:t>Prayer for the Fifth Anniversary of the Encyclical </a:t>
            </a:r>
            <a:r>
              <a:rPr lang="en-GB" sz="1800" i="1" dirty="0" err="1"/>
              <a:t>Laudato</a:t>
            </a:r>
            <a:r>
              <a:rPr lang="en-GB" sz="1800" i="1" dirty="0"/>
              <a:t> </a:t>
            </a:r>
            <a:r>
              <a:rPr lang="en-GB" sz="1800" i="1" dirty="0" err="1"/>
              <a:t>si</a:t>
            </a:r>
            <a:r>
              <a:rPr lang="en-GB" sz="1800" i="1" dirty="0"/>
              <a:t>’: “Common Prayer for Earth and for Humanity”. </a:t>
            </a:r>
            <a:r>
              <a:rPr lang="en-GB" sz="1800" dirty="0"/>
              <a:t>Pope Francis, the Vatican </a:t>
            </a:r>
          </a:p>
        </p:txBody>
      </p:sp>
    </p:spTree>
    <p:extLst>
      <p:ext uri="{BB962C8B-B14F-4D97-AF65-F5344CB8AC3E}">
        <p14:creationId xmlns:p14="http://schemas.microsoft.com/office/powerpoint/2010/main" val="2919764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8937C-E174-4558-95E6-B7815551709A}"/>
              </a:ext>
            </a:extLst>
          </p:cNvPr>
          <p:cNvSpPr>
            <a:spLocks noGrp="1"/>
          </p:cNvSpPr>
          <p:nvPr>
            <p:ph idx="1"/>
          </p:nvPr>
        </p:nvSpPr>
        <p:spPr>
          <a:xfrm>
            <a:off x="534256" y="691116"/>
            <a:ext cx="7746696" cy="5709684"/>
          </a:xfrm>
        </p:spPr>
        <p:txBody>
          <a:bodyPr>
            <a:normAutofit/>
          </a:bodyPr>
          <a:lstStyle/>
          <a:p>
            <a:pPr marL="0" indent="0">
              <a:lnSpc>
                <a:spcPct val="107000"/>
              </a:lnSpc>
              <a:spcAft>
                <a:spcPts val="800"/>
              </a:spcAft>
              <a:buNone/>
            </a:pPr>
            <a:r>
              <a:rPr lang="en-GB" dirty="0">
                <a:effectLst/>
                <a:ea typeface="Times New Roman" panose="02020603050405020304" pitchFamily="18" charset="0"/>
                <a:cs typeface="Arial" panose="020B0604020202020204" pitchFamily="34" charset="0"/>
              </a:rPr>
              <a:t>I heard a loud voice call from the throne, 'Look, here God lives among human beings. He will make his home among them; they will be his people, and he will be their God, God-with-them. He will wipe away all tears from their eyes; there will be no more death, and no more mourning or sadness or pain. The world of the past has gone.'</a:t>
            </a:r>
            <a:endParaRPr lang="en-GB" dirty="0">
              <a:effectLst/>
              <a:ea typeface="Calibri" panose="020F0502020204030204" pitchFamily="34" charset="0"/>
              <a:cs typeface="Arial" panose="020B0604020202020204" pitchFamily="34" charset="0"/>
            </a:endParaRPr>
          </a:p>
          <a:p>
            <a:pPr marL="0" indent="0">
              <a:lnSpc>
                <a:spcPct val="107000"/>
              </a:lnSpc>
              <a:spcAft>
                <a:spcPts val="800"/>
              </a:spcAft>
              <a:buNone/>
            </a:pPr>
            <a:r>
              <a:rPr lang="en-GB" dirty="0">
                <a:effectLst/>
                <a:ea typeface="Times New Roman" panose="02020603050405020304" pitchFamily="18" charset="0"/>
                <a:cs typeface="Arial" panose="020B0604020202020204" pitchFamily="34" charset="0"/>
              </a:rPr>
              <a:t>Then the One sitting on the throne spoke, 'Look, I am making the whole of creation new’.</a:t>
            </a:r>
          </a:p>
          <a:p>
            <a:pPr marL="0" indent="0">
              <a:lnSpc>
                <a:spcPct val="107000"/>
              </a:lnSpc>
              <a:spcAft>
                <a:spcPts val="800"/>
              </a:spcAft>
              <a:buNone/>
            </a:pPr>
            <a:r>
              <a:rPr lang="en-GB" dirty="0">
                <a:effectLst/>
                <a:ea typeface="Times New Roman" panose="02020603050405020304" pitchFamily="18" charset="0"/>
                <a:cs typeface="Arial" panose="020B0604020202020204" pitchFamily="34" charset="0"/>
              </a:rPr>
              <a:t>Revelation 21: 3-5a</a:t>
            </a:r>
            <a:endParaRPr lang="en-GB" dirty="0">
              <a:effectLst/>
              <a:ea typeface="Calibri" panose="020F0502020204030204" pitchFamily="34" charset="0"/>
              <a:cs typeface="Arial" panose="020B0604020202020204" pitchFamily="34"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dirty="0"/>
          </a:p>
        </p:txBody>
      </p:sp>
      <p:pic>
        <p:nvPicPr>
          <p:cNvPr id="4" name="Picture 3">
            <a:extLst>
              <a:ext uri="{FF2B5EF4-FFF2-40B4-BE49-F238E27FC236}">
                <a16:creationId xmlns:a16="http://schemas.microsoft.com/office/drawing/2014/main" id="{0E62F1CA-B055-4FF4-81CD-51C5AE5CF3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482" y="1189855"/>
            <a:ext cx="3762054" cy="4232311"/>
          </a:xfrm>
          <a:prstGeom prst="rect">
            <a:avLst/>
          </a:prstGeom>
          <a:ln>
            <a:noFill/>
          </a:ln>
          <a:effectLst>
            <a:softEdge rad="112500"/>
          </a:effectLst>
        </p:spPr>
      </p:pic>
      <p:sp>
        <p:nvSpPr>
          <p:cNvPr id="5" name="TextBox 4">
            <a:extLst>
              <a:ext uri="{FF2B5EF4-FFF2-40B4-BE49-F238E27FC236}">
                <a16:creationId xmlns:a16="http://schemas.microsoft.com/office/drawing/2014/main" id="{D1625DA0-E6ED-4428-A2B1-E2C0E27174BE}"/>
              </a:ext>
            </a:extLst>
          </p:cNvPr>
          <p:cNvSpPr txBox="1"/>
          <p:nvPr/>
        </p:nvSpPr>
        <p:spPr>
          <a:xfrm>
            <a:off x="455510" y="6220402"/>
            <a:ext cx="11164562" cy="344069"/>
          </a:xfrm>
          <a:prstGeom prst="rect">
            <a:avLst/>
          </a:prstGeom>
          <a:noFill/>
        </p:spPr>
        <p:txBody>
          <a:bodyPr wrap="square">
            <a:spAutoFit/>
          </a:bodyPr>
          <a:lstStyle/>
          <a:p>
            <a:pPr marL="0" indent="0">
              <a:lnSpc>
                <a:spcPct val="107000"/>
              </a:lnSpc>
              <a:spcAft>
                <a:spcPts val="800"/>
              </a:spcAft>
              <a:buNone/>
            </a:pPr>
            <a:r>
              <a:rPr lang="en-GB" sz="1600" dirty="0">
                <a:effectLst/>
                <a:ea typeface="Times New Roman" panose="02020603050405020304" pitchFamily="18" charset="0"/>
                <a:cs typeface="Arial" panose="020B0604020202020204" pitchFamily="34" charset="0"/>
              </a:rPr>
              <a:t>From </a:t>
            </a:r>
            <a:r>
              <a:rPr lang="en-GB" sz="1600" i="1" dirty="0">
                <a:effectLst/>
                <a:ea typeface="Times New Roman" panose="02020603050405020304" pitchFamily="18" charset="0"/>
                <a:cs typeface="Arial" panose="020B0604020202020204" pitchFamily="34" charset="0"/>
              </a:rPr>
              <a:t>The Jerusalem Bible </a:t>
            </a:r>
            <a:r>
              <a:rPr lang="en-GB" sz="1600" dirty="0">
                <a:effectLst/>
                <a:ea typeface="Times New Roman" panose="02020603050405020304" pitchFamily="18" charset="0"/>
                <a:cs typeface="Arial" panose="020B0604020202020204" pitchFamily="34" charset="0"/>
              </a:rPr>
              <a:t>© 1966 by </a:t>
            </a:r>
            <a:r>
              <a:rPr lang="en-GB" sz="1600" dirty="0" err="1">
                <a:effectLst/>
                <a:ea typeface="Times New Roman" panose="02020603050405020304" pitchFamily="18" charset="0"/>
                <a:cs typeface="Arial" panose="020B0604020202020204" pitchFamily="34" charset="0"/>
              </a:rPr>
              <a:t>Darton</a:t>
            </a:r>
            <a:r>
              <a:rPr lang="en-GB" sz="1600" dirty="0">
                <a:effectLst/>
                <a:ea typeface="Times New Roman" panose="02020603050405020304" pitchFamily="18" charset="0"/>
                <a:cs typeface="Arial" panose="020B0604020202020204" pitchFamily="34" charset="0"/>
              </a:rPr>
              <a:t> Longman &amp; Todd Ltd and Doubleday and Company Ltd</a:t>
            </a:r>
            <a:endParaRPr lang="en-GB" sz="16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7489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C98BAE-FCF9-4F26-B154-C9D342B51A4D}"/>
              </a:ext>
            </a:extLst>
          </p:cNvPr>
          <p:cNvSpPr txBox="1"/>
          <p:nvPr/>
        </p:nvSpPr>
        <p:spPr>
          <a:xfrm>
            <a:off x="488451" y="1574837"/>
            <a:ext cx="6824609" cy="3970318"/>
          </a:xfrm>
          <a:prstGeom prst="rect">
            <a:avLst/>
          </a:prstGeom>
          <a:noFill/>
        </p:spPr>
        <p:txBody>
          <a:bodyPr wrap="square">
            <a:spAutoFit/>
          </a:bodyPr>
          <a:lstStyle/>
          <a:p>
            <a:r>
              <a:rPr lang="en-GB" sz="2800" dirty="0">
                <a:effectLst/>
                <a:ea typeface="Times New Roman" panose="02020603050405020304" pitchFamily="18" charset="0"/>
              </a:rPr>
              <a:t>“No one can face life in isolation... We need a community that supports and helps us, in which we can help one another to keep looking ahead. How important it is to dream together... By ourselves, we risk seeing mirages, things that are not there. Dreams, on the other hand, are built together".</a:t>
            </a:r>
          </a:p>
          <a:p>
            <a:endParaRPr lang="en-GB" sz="2800" dirty="0">
              <a:ea typeface="Times New Roman" panose="02020603050405020304" pitchFamily="18" charset="0"/>
            </a:endParaRPr>
          </a:p>
          <a:p>
            <a:r>
              <a:rPr lang="en-GB" sz="2000" dirty="0">
                <a:effectLst/>
                <a:ea typeface="Times New Roman" panose="02020603050405020304" pitchFamily="18" charset="0"/>
              </a:rPr>
              <a:t> Pope Francis, </a:t>
            </a:r>
            <a:r>
              <a:rPr lang="en-GB" sz="2000" i="1" dirty="0">
                <a:effectLst/>
                <a:ea typeface="Times New Roman" panose="02020603050405020304" pitchFamily="18" charset="0"/>
              </a:rPr>
              <a:t>Fratelli Tutti </a:t>
            </a:r>
            <a:r>
              <a:rPr lang="en-GB" sz="2000" dirty="0">
                <a:effectLst/>
                <a:ea typeface="Times New Roman" panose="02020603050405020304" pitchFamily="18" charset="0"/>
              </a:rPr>
              <a:t>#8</a:t>
            </a:r>
            <a:endParaRPr lang="en-GB" sz="2000" dirty="0"/>
          </a:p>
        </p:txBody>
      </p:sp>
      <p:pic>
        <p:nvPicPr>
          <p:cNvPr id="4" name="Picture 3" descr="A group of people in a park&#10;&#10;Description automatically generated">
            <a:extLst>
              <a:ext uri="{FF2B5EF4-FFF2-40B4-BE49-F238E27FC236}">
                <a16:creationId xmlns:a16="http://schemas.microsoft.com/office/drawing/2014/main" id="{2A82286D-6970-4A97-A26E-9C4741666EEA}"/>
              </a:ext>
            </a:extLst>
          </p:cNvPr>
          <p:cNvPicPr>
            <a:picLocks noChangeAspect="1"/>
          </p:cNvPicPr>
          <p:nvPr/>
        </p:nvPicPr>
        <p:blipFill rotWithShape="1">
          <a:blip r:embed="rId2">
            <a:extLst>
              <a:ext uri="{28A0092B-C50C-407E-A947-70E740481C1C}">
                <a14:useLocalDpi xmlns:a14="http://schemas.microsoft.com/office/drawing/2010/main" val="0"/>
              </a:ext>
            </a:extLst>
          </a:blip>
          <a:srcRect l="15609" r="16076"/>
          <a:stretch/>
        </p:blipFill>
        <p:spPr>
          <a:xfrm>
            <a:off x="7194478" y="1278274"/>
            <a:ext cx="4676247" cy="4563443"/>
          </a:xfrm>
          <a:prstGeom prst="rect">
            <a:avLst/>
          </a:prstGeom>
        </p:spPr>
      </p:pic>
    </p:spTree>
    <p:extLst>
      <p:ext uri="{BB962C8B-B14F-4D97-AF65-F5344CB8AC3E}">
        <p14:creationId xmlns:p14="http://schemas.microsoft.com/office/powerpoint/2010/main" val="3249986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AE080E-46EB-42FF-817D-78B971CAFD0F}"/>
              </a:ext>
            </a:extLst>
          </p:cNvPr>
          <p:cNvSpPr txBox="1"/>
          <p:nvPr/>
        </p:nvSpPr>
        <p:spPr>
          <a:xfrm>
            <a:off x="383996" y="243049"/>
            <a:ext cx="10331950" cy="6555641"/>
          </a:xfrm>
          <a:prstGeom prst="rect">
            <a:avLst/>
          </a:prstGeom>
          <a:noFill/>
        </p:spPr>
        <p:txBody>
          <a:bodyPr wrap="square">
            <a:spAutoFit/>
          </a:bodyPr>
          <a:lstStyle/>
          <a:p>
            <a:pPr algn="l"/>
            <a:r>
              <a:rPr lang="en-GB" sz="2800" dirty="0">
                <a:effectLst/>
                <a:ea typeface="Times New Roman" panose="02020603050405020304" pitchFamily="18" charset="0"/>
                <a:cs typeface="Arial" panose="020B0604020202020204" pitchFamily="34" charset="0"/>
              </a:rPr>
              <a:t>Lord, Father of our human family,</a:t>
            </a:r>
          </a:p>
          <a:p>
            <a:pPr algn="l"/>
            <a:r>
              <a:rPr lang="en-GB" sz="2800" dirty="0">
                <a:effectLst/>
                <a:ea typeface="Times New Roman" panose="02020603050405020304" pitchFamily="18" charset="0"/>
                <a:cs typeface="Arial" panose="020B0604020202020204" pitchFamily="34" charset="0"/>
              </a:rPr>
              <a:t>you created all human beings equal in dignity:</a:t>
            </a:r>
          </a:p>
          <a:p>
            <a:pPr algn="l"/>
            <a:endParaRPr lang="en-GB" sz="1100" dirty="0">
              <a:effectLst/>
              <a:ea typeface="Calibri" panose="020F0502020204030204" pitchFamily="34" charset="0"/>
              <a:cs typeface="Arial" panose="020B0604020202020204" pitchFamily="34" charset="0"/>
            </a:endParaRPr>
          </a:p>
          <a:p>
            <a:r>
              <a:rPr lang="en-GB" sz="2800" b="1" dirty="0">
                <a:effectLst/>
                <a:ea typeface="Times New Roman" panose="02020603050405020304" pitchFamily="18" charset="0"/>
                <a:cs typeface="Arial" panose="020B0604020202020204" pitchFamily="34" charset="0"/>
              </a:rPr>
              <a:t>pour forth into our hearts a </a:t>
            </a:r>
            <a:r>
              <a:rPr lang="en-GB" sz="2800" b="1" dirty="0">
                <a:ea typeface="Times New Roman" panose="02020603050405020304" pitchFamily="18" charset="0"/>
                <a:cs typeface="Arial" panose="020B0604020202020204" pitchFamily="34" charset="0"/>
              </a:rPr>
              <a:t>sisterly and brotherly</a:t>
            </a:r>
            <a:r>
              <a:rPr lang="en-GB" sz="2800" b="1" dirty="0">
                <a:effectLst/>
                <a:ea typeface="Times New Roman" panose="02020603050405020304" pitchFamily="18" charset="0"/>
                <a:cs typeface="Arial" panose="020B0604020202020204" pitchFamily="34" charset="0"/>
              </a:rPr>
              <a:t> spirit</a:t>
            </a:r>
            <a:r>
              <a:rPr lang="en-GB" sz="2800" b="1" dirty="0">
                <a:ea typeface="Times New Roman" panose="02020603050405020304" pitchFamily="18" charset="0"/>
                <a:cs typeface="Arial" panose="020B0604020202020204" pitchFamily="34" charset="0"/>
              </a:rPr>
              <a:t> </a:t>
            </a:r>
            <a:r>
              <a:rPr lang="en-GB" sz="2800" b="1" dirty="0">
                <a:effectLst/>
                <a:ea typeface="Times New Roman" panose="02020603050405020304" pitchFamily="18" charset="0"/>
                <a:cs typeface="Arial" panose="020B0604020202020204" pitchFamily="34" charset="0"/>
              </a:rPr>
              <a:t>and inspire in us a dream of renewed encounter, dialogue, justice and peace.</a:t>
            </a:r>
          </a:p>
          <a:p>
            <a:endParaRPr lang="en-GB" sz="1100" dirty="0">
              <a:effectLst/>
              <a:ea typeface="Calibri" panose="020F0502020204030204" pitchFamily="34" charset="0"/>
              <a:cs typeface="Arial" panose="020B0604020202020204" pitchFamily="34" charset="0"/>
            </a:endParaRPr>
          </a:p>
          <a:p>
            <a:r>
              <a:rPr lang="en-GB" sz="2800" dirty="0">
                <a:effectLst/>
                <a:ea typeface="Times New Roman" panose="02020603050405020304" pitchFamily="18" charset="0"/>
                <a:cs typeface="Arial" panose="020B0604020202020204" pitchFamily="34" charset="0"/>
              </a:rPr>
              <a:t>Move us to create healthier societies</a:t>
            </a:r>
            <a:r>
              <a:rPr lang="en-GB" sz="2800" dirty="0">
                <a:ea typeface="Times New Roman" panose="02020603050405020304" pitchFamily="18" charset="0"/>
                <a:cs typeface="Arial" panose="020B0604020202020204" pitchFamily="34" charset="0"/>
              </a:rPr>
              <a:t> </a:t>
            </a:r>
            <a:r>
              <a:rPr lang="en-GB" sz="2800" dirty="0">
                <a:effectLst/>
                <a:ea typeface="Times New Roman" panose="02020603050405020304" pitchFamily="18" charset="0"/>
                <a:cs typeface="Arial" panose="020B0604020202020204" pitchFamily="34" charset="0"/>
              </a:rPr>
              <a:t>and a more dignified world,</a:t>
            </a:r>
            <a:endParaRPr lang="en-GB" sz="2800" dirty="0">
              <a:effectLst/>
              <a:ea typeface="Calibri" panose="020F0502020204030204" pitchFamily="34" charset="0"/>
              <a:cs typeface="Arial" panose="020B0604020202020204" pitchFamily="34" charset="0"/>
            </a:endParaRPr>
          </a:p>
          <a:p>
            <a:r>
              <a:rPr lang="en-GB" sz="2800" dirty="0">
                <a:effectLst/>
                <a:ea typeface="Times New Roman" panose="02020603050405020304" pitchFamily="18" charset="0"/>
                <a:cs typeface="Arial" panose="020B0604020202020204" pitchFamily="34" charset="0"/>
              </a:rPr>
              <a:t>a world without hunger, poverty, violence and war.</a:t>
            </a:r>
          </a:p>
          <a:p>
            <a:endParaRPr lang="en-GB" sz="1100" dirty="0">
              <a:effectLst/>
              <a:ea typeface="Calibri" panose="020F0502020204030204" pitchFamily="34" charset="0"/>
              <a:cs typeface="Arial" panose="020B0604020202020204" pitchFamily="34" charset="0"/>
            </a:endParaRPr>
          </a:p>
          <a:p>
            <a:r>
              <a:rPr lang="en-GB" sz="2800" b="1" dirty="0">
                <a:effectLst/>
                <a:ea typeface="Times New Roman" panose="02020603050405020304" pitchFamily="18" charset="0"/>
                <a:cs typeface="Arial" panose="020B0604020202020204" pitchFamily="34" charset="0"/>
              </a:rPr>
              <a:t>May our hearts be open</a:t>
            </a:r>
            <a:r>
              <a:rPr lang="en-GB" sz="2800" b="1" dirty="0">
                <a:ea typeface="Times New Roman" panose="02020603050405020304" pitchFamily="18" charset="0"/>
                <a:cs typeface="Arial" panose="020B0604020202020204" pitchFamily="34" charset="0"/>
              </a:rPr>
              <a:t> </a:t>
            </a:r>
            <a:r>
              <a:rPr lang="en-GB" sz="2800" b="1" dirty="0">
                <a:effectLst/>
                <a:ea typeface="Times New Roman" panose="02020603050405020304" pitchFamily="18" charset="0"/>
                <a:cs typeface="Arial" panose="020B0604020202020204" pitchFamily="34" charset="0"/>
              </a:rPr>
              <a:t>to all the peoples and nations of the earth.</a:t>
            </a:r>
          </a:p>
          <a:p>
            <a:endParaRPr lang="en-GB" sz="1100" dirty="0">
              <a:effectLst/>
              <a:ea typeface="Calibri" panose="020F0502020204030204" pitchFamily="34" charset="0"/>
              <a:cs typeface="Arial" panose="020B0604020202020204" pitchFamily="34" charset="0"/>
            </a:endParaRPr>
          </a:p>
          <a:p>
            <a:r>
              <a:rPr lang="en-GB" sz="2800" dirty="0">
                <a:effectLst/>
                <a:ea typeface="Times New Roman" panose="02020603050405020304" pitchFamily="18" charset="0"/>
                <a:cs typeface="Arial" panose="020B0604020202020204" pitchFamily="34" charset="0"/>
              </a:rPr>
              <a:t>May we recognize the goodness and beauty</a:t>
            </a:r>
            <a:r>
              <a:rPr lang="en-GB" sz="2800" dirty="0">
                <a:ea typeface="Times New Roman" panose="02020603050405020304" pitchFamily="18" charset="0"/>
                <a:cs typeface="Arial" panose="020B0604020202020204" pitchFamily="34" charset="0"/>
              </a:rPr>
              <a:t> </a:t>
            </a:r>
            <a:r>
              <a:rPr lang="en-GB" sz="2800" dirty="0">
                <a:effectLst/>
                <a:ea typeface="Times New Roman" panose="02020603050405020304" pitchFamily="18" charset="0"/>
                <a:cs typeface="Arial" panose="020B0604020202020204" pitchFamily="34" charset="0"/>
              </a:rPr>
              <a:t>that you have sown in each of us,</a:t>
            </a:r>
          </a:p>
          <a:p>
            <a:endParaRPr lang="en-GB" sz="1100" dirty="0">
              <a:effectLst/>
              <a:ea typeface="Calibri" panose="020F0502020204030204" pitchFamily="34" charset="0"/>
              <a:cs typeface="Arial" panose="020B0604020202020204" pitchFamily="34" charset="0"/>
            </a:endParaRPr>
          </a:p>
          <a:p>
            <a:r>
              <a:rPr lang="en-GB" sz="2800" b="1" dirty="0">
                <a:effectLst/>
                <a:ea typeface="Times New Roman" panose="02020603050405020304" pitchFamily="18" charset="0"/>
                <a:cs typeface="Arial" panose="020B0604020202020204" pitchFamily="34" charset="0"/>
              </a:rPr>
              <a:t>and thus forge bonds of unity, common projects,</a:t>
            </a:r>
            <a:r>
              <a:rPr lang="en-GB" sz="2800" b="1" dirty="0">
                <a:ea typeface="Times New Roman" panose="02020603050405020304" pitchFamily="18" charset="0"/>
                <a:cs typeface="Arial" panose="020B0604020202020204" pitchFamily="34" charset="0"/>
              </a:rPr>
              <a:t> </a:t>
            </a:r>
            <a:r>
              <a:rPr lang="en-GB" sz="2800" b="1" dirty="0">
                <a:effectLst/>
                <a:ea typeface="Times New Roman" panose="02020603050405020304" pitchFamily="18" charset="0"/>
              </a:rPr>
              <a:t>and shared dreams. </a:t>
            </a:r>
          </a:p>
          <a:p>
            <a:endParaRPr lang="en-GB" sz="1100" dirty="0">
              <a:effectLst/>
              <a:ea typeface="Times New Roman" panose="02020603050405020304" pitchFamily="18" charset="0"/>
            </a:endParaRPr>
          </a:p>
          <a:p>
            <a:r>
              <a:rPr lang="en-GB" sz="2800" dirty="0">
                <a:effectLst/>
                <a:ea typeface="Times New Roman" panose="02020603050405020304" pitchFamily="18" charset="0"/>
              </a:rPr>
              <a:t>Amen </a:t>
            </a:r>
          </a:p>
          <a:p>
            <a:endParaRPr lang="en-GB" sz="2800" dirty="0">
              <a:effectLst/>
              <a:ea typeface="Times New Roman" panose="02020603050405020304" pitchFamily="18" charset="0"/>
            </a:endParaRPr>
          </a:p>
          <a:p>
            <a:r>
              <a:rPr lang="en-GB" sz="2000" dirty="0">
                <a:effectLst/>
                <a:ea typeface="Times New Roman" panose="02020603050405020304" pitchFamily="18" charset="0"/>
                <a:cs typeface="Arial" panose="020B0604020202020204" pitchFamily="34" charset="0"/>
              </a:rPr>
              <a:t>Adapted</a:t>
            </a:r>
            <a:r>
              <a:rPr lang="en-GB" sz="2000" dirty="0">
                <a:ea typeface="Times New Roman" panose="02020603050405020304" pitchFamily="18" charset="0"/>
                <a:cs typeface="Arial" panose="020B0604020202020204" pitchFamily="34" charset="0"/>
              </a:rPr>
              <a:t> from</a:t>
            </a:r>
            <a:r>
              <a:rPr lang="en-GB" sz="2000" dirty="0">
                <a:effectLst/>
                <a:ea typeface="Times New Roman" panose="02020603050405020304" pitchFamily="18" charset="0"/>
                <a:cs typeface="Arial" panose="020B0604020202020204" pitchFamily="34" charset="0"/>
              </a:rPr>
              <a:t> Pope Francis, </a:t>
            </a:r>
            <a:r>
              <a:rPr lang="en-GB" sz="2000" i="1" dirty="0">
                <a:effectLst/>
                <a:ea typeface="Times New Roman" panose="02020603050405020304" pitchFamily="18" charset="0"/>
                <a:cs typeface="Arial" panose="020B0604020202020204" pitchFamily="34" charset="0"/>
              </a:rPr>
              <a:t>Fratelli Tutti</a:t>
            </a:r>
            <a:r>
              <a:rPr lang="en-GB" sz="2000" dirty="0">
                <a:effectLst/>
                <a:ea typeface="Times New Roman" panose="02020603050405020304" pitchFamily="18" charset="0"/>
                <a:cs typeface="Arial" panose="020B0604020202020204" pitchFamily="34" charset="0"/>
              </a:rPr>
              <a:t>, “A Prayer to the Creator”</a:t>
            </a:r>
            <a:endParaRPr lang="en-GB" dirty="0">
              <a:cs typeface="Arial" panose="020B0604020202020204" pitchFamily="34" charset="0"/>
            </a:endParaRPr>
          </a:p>
        </p:txBody>
      </p:sp>
      <p:pic>
        <p:nvPicPr>
          <p:cNvPr id="4" name="Graphic 3" descr="Plant With Roots">
            <a:extLst>
              <a:ext uri="{FF2B5EF4-FFF2-40B4-BE49-F238E27FC236}">
                <a16:creationId xmlns:a16="http://schemas.microsoft.com/office/drawing/2014/main" id="{5A31530E-CF57-4D8B-8FED-5AAB621FE4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57378" y="5157627"/>
            <a:ext cx="1595063" cy="1595063"/>
          </a:xfrm>
          <a:prstGeom prst="rect">
            <a:avLst/>
          </a:prstGeom>
        </p:spPr>
      </p:pic>
    </p:spTree>
    <p:extLst>
      <p:ext uri="{BB962C8B-B14F-4D97-AF65-F5344CB8AC3E}">
        <p14:creationId xmlns:p14="http://schemas.microsoft.com/office/powerpoint/2010/main" val="3766589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42325C-1728-4AC5-8215-4C71F8F85FCE}"/>
              </a:ext>
            </a:extLst>
          </p:cNvPr>
          <p:cNvSpPr txBox="1"/>
          <p:nvPr/>
        </p:nvSpPr>
        <p:spPr>
          <a:xfrm>
            <a:off x="357026" y="331321"/>
            <a:ext cx="7420511" cy="5182829"/>
          </a:xfrm>
          <a:prstGeom prst="rect">
            <a:avLst/>
          </a:prstGeom>
          <a:noFill/>
        </p:spPr>
        <p:txBody>
          <a:bodyPr wrap="square">
            <a:spAutoFit/>
          </a:bodyPr>
          <a:lstStyle/>
          <a:p>
            <a:pPr>
              <a:lnSpc>
                <a:spcPct val="107000"/>
              </a:lnSpc>
              <a:spcAft>
                <a:spcPts val="800"/>
              </a:spcAft>
            </a:pPr>
            <a:r>
              <a:rPr lang="en-GB" sz="2800" dirty="0">
                <a:effectLst/>
                <a:ea typeface="Times New Roman" panose="02020603050405020304" pitchFamily="18" charset="0"/>
                <a:cs typeface="Arial" panose="020B0604020202020204" pitchFamily="34" charset="0"/>
              </a:rPr>
              <a:t>As God’s chosen ones, holy and beloved, clothe yourselves with compassion, kindness, humility, meekness, and patience. Bear with one another and, if anyone has a complaint against another, forgive each other; just as the Lord has forgiven you, so you also must forgive. Above all, clothe yourselves with love, which binds everything together in perfect harmony. And let the peace of Christ rule in your hearts, to which indeed you were called in the one body. And be thankful. </a:t>
            </a:r>
          </a:p>
          <a:p>
            <a:pPr>
              <a:lnSpc>
                <a:spcPct val="107000"/>
              </a:lnSpc>
              <a:spcAft>
                <a:spcPts val="800"/>
              </a:spcAft>
            </a:pPr>
            <a:r>
              <a:rPr lang="en-GB" sz="2400" dirty="0">
                <a:effectLst/>
                <a:ea typeface="Times New Roman" panose="02020603050405020304" pitchFamily="18" charset="0"/>
                <a:cs typeface="Arial" panose="020B0604020202020204" pitchFamily="34" charset="0"/>
              </a:rPr>
              <a:t>Colossians 3:12-15</a:t>
            </a:r>
            <a:endParaRPr lang="en-GB" sz="2400" dirty="0">
              <a:effectLst/>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67A3739-B2CE-4C9F-976A-20EA5E7E8A74}"/>
              </a:ext>
            </a:extLst>
          </p:cNvPr>
          <p:cNvPicPr>
            <a:picLocks noChangeAspect="1"/>
          </p:cNvPicPr>
          <p:nvPr/>
        </p:nvPicPr>
        <p:blipFill>
          <a:blip r:embed="rId2"/>
          <a:stretch>
            <a:fillRect/>
          </a:stretch>
        </p:blipFill>
        <p:spPr>
          <a:xfrm>
            <a:off x="7919663" y="661398"/>
            <a:ext cx="3690135" cy="5535203"/>
          </a:xfrm>
          <a:prstGeom prst="rect">
            <a:avLst/>
          </a:prstGeom>
        </p:spPr>
      </p:pic>
      <p:sp>
        <p:nvSpPr>
          <p:cNvPr id="5" name="TextBox 4">
            <a:extLst>
              <a:ext uri="{FF2B5EF4-FFF2-40B4-BE49-F238E27FC236}">
                <a16:creationId xmlns:a16="http://schemas.microsoft.com/office/drawing/2014/main" id="{60CB1E59-58B7-4654-B928-225510B81CEA}"/>
              </a:ext>
            </a:extLst>
          </p:cNvPr>
          <p:cNvSpPr txBox="1"/>
          <p:nvPr/>
        </p:nvSpPr>
        <p:spPr>
          <a:xfrm>
            <a:off x="357026" y="6273225"/>
            <a:ext cx="11576407" cy="584775"/>
          </a:xfrm>
          <a:prstGeom prst="rect">
            <a:avLst/>
          </a:prstGeom>
          <a:noFill/>
        </p:spPr>
        <p:txBody>
          <a:bodyPr wrap="square">
            <a:spAutoFit/>
          </a:bodyPr>
          <a:lstStyle/>
          <a:p>
            <a:r>
              <a:rPr lang="en-GB" sz="1600" dirty="0">
                <a:effectLst/>
                <a:ea typeface="Times New Roman" panose="02020603050405020304" pitchFamily="18" charset="0"/>
                <a:cs typeface="Arial" panose="020B0604020202020204" pitchFamily="34" charset="0"/>
              </a:rPr>
              <a:t>New Revised Standard Version Bible, copyright © 1989,  Division of Christian Education of the National Council of Churches of Christ in the United States of America. Used by permission. All rights reserved.</a:t>
            </a:r>
            <a:endParaRPr lang="en-GB" sz="1600" dirty="0">
              <a:cs typeface="Arial" panose="020B0604020202020204" pitchFamily="34" charset="0"/>
            </a:endParaRPr>
          </a:p>
        </p:txBody>
      </p:sp>
    </p:spTree>
    <p:extLst>
      <p:ext uri="{BB962C8B-B14F-4D97-AF65-F5344CB8AC3E}">
        <p14:creationId xmlns:p14="http://schemas.microsoft.com/office/powerpoint/2010/main" val="20855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FDFEFC-7114-43CE-ABD3-B074D6D5F6B2}"/>
              </a:ext>
            </a:extLst>
          </p:cNvPr>
          <p:cNvSpPr txBox="1"/>
          <p:nvPr/>
        </p:nvSpPr>
        <p:spPr>
          <a:xfrm>
            <a:off x="614874" y="2599362"/>
            <a:ext cx="7438489" cy="1015663"/>
          </a:xfrm>
          <a:prstGeom prst="rect">
            <a:avLst/>
          </a:prstGeom>
          <a:noFill/>
        </p:spPr>
        <p:txBody>
          <a:bodyPr wrap="square" rtlCol="0">
            <a:spAutoFit/>
          </a:bodyPr>
          <a:lstStyle/>
          <a:p>
            <a:r>
              <a:rPr lang="en-GB" sz="6000" dirty="0"/>
              <a:t>Story of nonviolence</a:t>
            </a:r>
          </a:p>
        </p:txBody>
      </p:sp>
      <p:pic>
        <p:nvPicPr>
          <p:cNvPr id="5" name="Picture 4" descr="A close up of a window&#10;&#10;Description automatically generated">
            <a:extLst>
              <a:ext uri="{FF2B5EF4-FFF2-40B4-BE49-F238E27FC236}">
                <a16:creationId xmlns:a16="http://schemas.microsoft.com/office/drawing/2014/main" id="{1EF1ED74-0008-4B9E-91DA-CDF15CFA16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444" y="1424661"/>
            <a:ext cx="3124919" cy="4380728"/>
          </a:xfrm>
          <a:prstGeom prst="rect">
            <a:avLst/>
          </a:prstGeom>
        </p:spPr>
      </p:pic>
    </p:spTree>
    <p:extLst>
      <p:ext uri="{BB962C8B-B14F-4D97-AF65-F5344CB8AC3E}">
        <p14:creationId xmlns:p14="http://schemas.microsoft.com/office/powerpoint/2010/main" val="1825992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36CE3C-99D3-4EA6-A998-3C086D81F491}"/>
              </a:ext>
            </a:extLst>
          </p:cNvPr>
          <p:cNvSpPr txBox="1"/>
          <p:nvPr/>
        </p:nvSpPr>
        <p:spPr>
          <a:xfrm>
            <a:off x="306940" y="254512"/>
            <a:ext cx="9422687" cy="6555641"/>
          </a:xfrm>
          <a:prstGeom prst="rect">
            <a:avLst/>
          </a:prstGeom>
          <a:noFill/>
        </p:spPr>
        <p:txBody>
          <a:bodyPr wrap="square">
            <a:spAutoFit/>
          </a:bodyPr>
          <a:lstStyle/>
          <a:p>
            <a:r>
              <a:rPr lang="en-GB" sz="2800" dirty="0"/>
              <a:t>I believe in God, who is love and who has given the earth to all people.</a:t>
            </a:r>
          </a:p>
          <a:p>
            <a:r>
              <a:rPr lang="en-GB" sz="2800" b="1" dirty="0"/>
              <a:t>I believe in Jesus Christ, who came to heal us and to free us from all forms of oppression.</a:t>
            </a:r>
          </a:p>
          <a:p>
            <a:r>
              <a:rPr lang="en-GB" sz="2800" dirty="0"/>
              <a:t>I believe in the spirit of God, who works in and through all who are turned toward the truth.</a:t>
            </a:r>
          </a:p>
          <a:p>
            <a:r>
              <a:rPr lang="en-GB" sz="2800" b="1" dirty="0"/>
              <a:t>I believe in the community of faith, which is called to be at the service of all people.</a:t>
            </a:r>
          </a:p>
          <a:p>
            <a:r>
              <a:rPr lang="en-GB" sz="2800" dirty="0"/>
              <a:t>I do not believe in the right of the strongest, nor the force of arms, nor the power of oppression.</a:t>
            </a:r>
          </a:p>
          <a:p>
            <a:r>
              <a:rPr lang="en-GB" sz="2800" b="1" dirty="0"/>
              <a:t>I believe in human rights, the solidarity of all people, in the power of nonviolence.</a:t>
            </a:r>
          </a:p>
          <a:p>
            <a:r>
              <a:rPr lang="en-GB" sz="2800" dirty="0"/>
              <a:t>I do not believe in accepting racism, in the power that comes from wealth and privilege, or in any established order that enslaves.</a:t>
            </a:r>
          </a:p>
        </p:txBody>
      </p:sp>
      <p:pic>
        <p:nvPicPr>
          <p:cNvPr id="5" name="Graphic 4" descr="Dove">
            <a:extLst>
              <a:ext uri="{FF2B5EF4-FFF2-40B4-BE49-F238E27FC236}">
                <a16:creationId xmlns:a16="http://schemas.microsoft.com/office/drawing/2014/main" id="{4DC626DE-003B-4553-9366-5A14D5481F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21794" y="4139947"/>
            <a:ext cx="2670206" cy="2670206"/>
          </a:xfrm>
          <a:prstGeom prst="rect">
            <a:avLst/>
          </a:prstGeom>
        </p:spPr>
      </p:pic>
    </p:spTree>
    <p:extLst>
      <p:ext uri="{BB962C8B-B14F-4D97-AF65-F5344CB8AC3E}">
        <p14:creationId xmlns:p14="http://schemas.microsoft.com/office/powerpoint/2010/main" val="2018162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1611</TotalTime>
  <Words>2186</Words>
  <Application>Microsoft Office PowerPoint</Application>
  <PresentationFormat>Widescreen</PresentationFormat>
  <Paragraphs>229</Paragraphs>
  <Slides>21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Pax Christi Advent Service 2020- Readings and Prayers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Pax Christi Advent Service 2020</dc:title>
  <dc:creator>User</dc:creator>
  <cp:lastModifiedBy>User</cp:lastModifiedBy>
  <cp:revision>122</cp:revision>
  <dcterms:created xsi:type="dcterms:W3CDTF">2020-11-09T14:30:41Z</dcterms:created>
  <dcterms:modified xsi:type="dcterms:W3CDTF">2020-12-14T17:04:26Z</dcterms:modified>
</cp:coreProperties>
</file>