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63" r:id="rId6"/>
    <p:sldId id="260"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45CD022-5A9C-4FA2-94EF-CF5F232F505B}" type="datetimeFigureOut">
              <a:rPr lang="en-GB" smtClean="0"/>
              <a:t>07/01/2021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2DF18-E777-4A8A-90AF-A11D714F02D7}" type="slidenum">
              <a:rPr lang="en-GB" smtClean="0"/>
              <a:t>‹#›</a:t>
            </a:fld>
            <a:endParaRPr lang="en-GB"/>
          </a:p>
        </p:txBody>
      </p:sp>
    </p:spTree>
    <p:extLst>
      <p:ext uri="{BB962C8B-B14F-4D97-AF65-F5344CB8AC3E}">
        <p14:creationId xmlns:p14="http://schemas.microsoft.com/office/powerpoint/2010/main" val="120681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45CD022-5A9C-4FA2-94EF-CF5F232F505B}" type="datetimeFigureOut">
              <a:rPr lang="en-GB" smtClean="0"/>
              <a:t>07/01/2021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2DF18-E777-4A8A-90AF-A11D714F02D7}" type="slidenum">
              <a:rPr lang="en-GB" smtClean="0"/>
              <a:t>‹#›</a:t>
            </a:fld>
            <a:endParaRPr lang="en-GB"/>
          </a:p>
        </p:txBody>
      </p:sp>
    </p:spTree>
    <p:extLst>
      <p:ext uri="{BB962C8B-B14F-4D97-AF65-F5344CB8AC3E}">
        <p14:creationId xmlns:p14="http://schemas.microsoft.com/office/powerpoint/2010/main" val="524982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45CD022-5A9C-4FA2-94EF-CF5F232F505B}" type="datetimeFigureOut">
              <a:rPr lang="en-GB" smtClean="0"/>
              <a:t>07/01/2021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2DF18-E777-4A8A-90AF-A11D714F02D7}" type="slidenum">
              <a:rPr lang="en-GB" smtClean="0"/>
              <a:t>‹#›</a:t>
            </a:fld>
            <a:endParaRPr lang="en-GB"/>
          </a:p>
        </p:txBody>
      </p:sp>
    </p:spTree>
    <p:extLst>
      <p:ext uri="{BB962C8B-B14F-4D97-AF65-F5344CB8AC3E}">
        <p14:creationId xmlns:p14="http://schemas.microsoft.com/office/powerpoint/2010/main" val="3547816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45CD022-5A9C-4FA2-94EF-CF5F232F505B}" type="datetimeFigureOut">
              <a:rPr lang="en-GB" smtClean="0"/>
              <a:t>07/01/2021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2DF18-E777-4A8A-90AF-A11D714F02D7}" type="slidenum">
              <a:rPr lang="en-GB" smtClean="0"/>
              <a:t>‹#›</a:t>
            </a:fld>
            <a:endParaRPr lang="en-GB"/>
          </a:p>
        </p:txBody>
      </p:sp>
    </p:spTree>
    <p:extLst>
      <p:ext uri="{BB962C8B-B14F-4D97-AF65-F5344CB8AC3E}">
        <p14:creationId xmlns:p14="http://schemas.microsoft.com/office/powerpoint/2010/main" val="3334596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5CD022-5A9C-4FA2-94EF-CF5F232F505B}" type="datetimeFigureOut">
              <a:rPr lang="en-GB" smtClean="0"/>
              <a:t>07/01/2021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2DF18-E777-4A8A-90AF-A11D714F02D7}" type="slidenum">
              <a:rPr lang="en-GB" smtClean="0"/>
              <a:t>‹#›</a:t>
            </a:fld>
            <a:endParaRPr lang="en-GB"/>
          </a:p>
        </p:txBody>
      </p:sp>
    </p:spTree>
    <p:extLst>
      <p:ext uri="{BB962C8B-B14F-4D97-AF65-F5344CB8AC3E}">
        <p14:creationId xmlns:p14="http://schemas.microsoft.com/office/powerpoint/2010/main" val="2455011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45CD022-5A9C-4FA2-94EF-CF5F232F505B}" type="datetimeFigureOut">
              <a:rPr lang="en-GB" smtClean="0"/>
              <a:t>07/01/2021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A2DF18-E777-4A8A-90AF-A11D714F02D7}" type="slidenum">
              <a:rPr lang="en-GB" smtClean="0"/>
              <a:t>‹#›</a:t>
            </a:fld>
            <a:endParaRPr lang="en-GB"/>
          </a:p>
        </p:txBody>
      </p:sp>
    </p:spTree>
    <p:extLst>
      <p:ext uri="{BB962C8B-B14F-4D97-AF65-F5344CB8AC3E}">
        <p14:creationId xmlns:p14="http://schemas.microsoft.com/office/powerpoint/2010/main" val="1938619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45CD022-5A9C-4FA2-94EF-CF5F232F505B}" type="datetimeFigureOut">
              <a:rPr lang="en-GB" smtClean="0"/>
              <a:t>07/01/2021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7A2DF18-E777-4A8A-90AF-A11D714F02D7}" type="slidenum">
              <a:rPr lang="en-GB" smtClean="0"/>
              <a:t>‹#›</a:t>
            </a:fld>
            <a:endParaRPr lang="en-GB"/>
          </a:p>
        </p:txBody>
      </p:sp>
    </p:spTree>
    <p:extLst>
      <p:ext uri="{BB962C8B-B14F-4D97-AF65-F5344CB8AC3E}">
        <p14:creationId xmlns:p14="http://schemas.microsoft.com/office/powerpoint/2010/main" val="1221306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45CD022-5A9C-4FA2-94EF-CF5F232F505B}" type="datetimeFigureOut">
              <a:rPr lang="en-GB" smtClean="0"/>
              <a:t>07/01/2021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7A2DF18-E777-4A8A-90AF-A11D714F02D7}" type="slidenum">
              <a:rPr lang="en-GB" smtClean="0"/>
              <a:t>‹#›</a:t>
            </a:fld>
            <a:endParaRPr lang="en-GB"/>
          </a:p>
        </p:txBody>
      </p:sp>
    </p:spTree>
    <p:extLst>
      <p:ext uri="{BB962C8B-B14F-4D97-AF65-F5344CB8AC3E}">
        <p14:creationId xmlns:p14="http://schemas.microsoft.com/office/powerpoint/2010/main" val="300030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5CD022-5A9C-4FA2-94EF-CF5F232F505B}" type="datetimeFigureOut">
              <a:rPr lang="en-GB" smtClean="0"/>
              <a:t>07/01/2021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7A2DF18-E777-4A8A-90AF-A11D714F02D7}" type="slidenum">
              <a:rPr lang="en-GB" smtClean="0"/>
              <a:t>‹#›</a:t>
            </a:fld>
            <a:endParaRPr lang="en-GB"/>
          </a:p>
        </p:txBody>
      </p:sp>
    </p:spTree>
    <p:extLst>
      <p:ext uri="{BB962C8B-B14F-4D97-AF65-F5344CB8AC3E}">
        <p14:creationId xmlns:p14="http://schemas.microsoft.com/office/powerpoint/2010/main" val="1597235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5CD022-5A9C-4FA2-94EF-CF5F232F505B}" type="datetimeFigureOut">
              <a:rPr lang="en-GB" smtClean="0"/>
              <a:t>07/01/2021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A2DF18-E777-4A8A-90AF-A11D714F02D7}" type="slidenum">
              <a:rPr lang="en-GB" smtClean="0"/>
              <a:t>‹#›</a:t>
            </a:fld>
            <a:endParaRPr lang="en-GB"/>
          </a:p>
        </p:txBody>
      </p:sp>
    </p:spTree>
    <p:extLst>
      <p:ext uri="{BB962C8B-B14F-4D97-AF65-F5344CB8AC3E}">
        <p14:creationId xmlns:p14="http://schemas.microsoft.com/office/powerpoint/2010/main" val="138734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5CD022-5A9C-4FA2-94EF-CF5F232F505B}" type="datetimeFigureOut">
              <a:rPr lang="en-GB" smtClean="0"/>
              <a:t>07/01/2021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A2DF18-E777-4A8A-90AF-A11D714F02D7}" type="slidenum">
              <a:rPr lang="en-GB" smtClean="0"/>
              <a:t>‹#›</a:t>
            </a:fld>
            <a:endParaRPr lang="en-GB"/>
          </a:p>
        </p:txBody>
      </p:sp>
    </p:spTree>
    <p:extLst>
      <p:ext uri="{BB962C8B-B14F-4D97-AF65-F5344CB8AC3E}">
        <p14:creationId xmlns:p14="http://schemas.microsoft.com/office/powerpoint/2010/main" val="3374921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5CD022-5A9C-4FA2-94EF-CF5F232F505B}" type="datetimeFigureOut">
              <a:rPr lang="en-GB" smtClean="0"/>
              <a:t>07/01/2021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A2DF18-E777-4A8A-90AF-A11D714F02D7}" type="slidenum">
              <a:rPr lang="en-GB" smtClean="0"/>
              <a:t>‹#›</a:t>
            </a:fld>
            <a:endParaRPr lang="en-GB"/>
          </a:p>
        </p:txBody>
      </p:sp>
    </p:spTree>
    <p:extLst>
      <p:ext uri="{BB962C8B-B14F-4D97-AF65-F5344CB8AC3E}">
        <p14:creationId xmlns:p14="http://schemas.microsoft.com/office/powerpoint/2010/main" val="12818264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paxchristi.org.uk/peace-sunday-2021/" TargetMode="External"/><Relationship Id="rId1" Type="http://schemas.openxmlformats.org/officeDocument/2006/relationships/slideLayout" Target="../slideLayouts/slideLayout2.xml"/><Relationship Id="rId4" Type="http://schemas.openxmlformats.org/officeDocument/2006/relationships/hyperlink" Target="http://www.vatican.va/content/francesco/en/messages/peace/documents/papa-francesco_20201208_messaggio-54giornatamondiale-pace2021.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6211804" y="-239021"/>
            <a:ext cx="12857871" cy="75051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916821" y="3969173"/>
            <a:ext cx="3155324" cy="830997"/>
          </a:xfrm>
          <a:prstGeom prst="rect">
            <a:avLst/>
          </a:prstGeom>
          <a:noFill/>
        </p:spPr>
        <p:txBody>
          <a:bodyPr wrap="square" rtlCol="0">
            <a:spAutoFit/>
          </a:bodyPr>
          <a:lstStyle/>
          <a:p>
            <a:pPr algn="ctr"/>
            <a:r>
              <a:rPr lang="en-GB" sz="2400" dirty="0"/>
              <a:t>Peace Sunday </a:t>
            </a:r>
          </a:p>
          <a:p>
            <a:pPr algn="ctr"/>
            <a:r>
              <a:rPr lang="en-GB" sz="2400" dirty="0"/>
              <a:t>January 17</a:t>
            </a:r>
            <a:r>
              <a:rPr lang="en-GB" sz="2400" baseline="30000" dirty="0"/>
              <a:t>th</a:t>
            </a:r>
            <a:r>
              <a:rPr lang="en-GB" sz="2400" dirty="0"/>
              <a:t> 2021</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9765" r="9108"/>
          <a:stretch/>
        </p:blipFill>
        <p:spPr>
          <a:xfrm>
            <a:off x="243562" y="925370"/>
            <a:ext cx="4373217" cy="5390597"/>
          </a:xfrm>
          <a:prstGeom prst="rect">
            <a:avLst/>
          </a:prstGeom>
        </p:spPr>
      </p:pic>
      <p:sp>
        <p:nvSpPr>
          <p:cNvPr id="7" name="TextBox 6"/>
          <p:cNvSpPr txBox="1"/>
          <p:nvPr/>
        </p:nvSpPr>
        <p:spPr>
          <a:xfrm>
            <a:off x="7301949" y="2541064"/>
            <a:ext cx="4470904" cy="1323439"/>
          </a:xfrm>
          <a:prstGeom prst="rect">
            <a:avLst/>
          </a:prstGeom>
          <a:noFill/>
        </p:spPr>
        <p:txBody>
          <a:bodyPr wrap="square" rtlCol="0">
            <a:spAutoFit/>
          </a:bodyPr>
          <a:lstStyle/>
          <a:p>
            <a:pPr algn="ctr"/>
            <a:r>
              <a:rPr lang="en-GB" sz="4000" dirty="0">
                <a:solidFill>
                  <a:srgbClr val="003300"/>
                </a:solidFill>
              </a:rPr>
              <a:t>“A Culture of Care as a Path to Peace”</a:t>
            </a:r>
          </a:p>
        </p:txBody>
      </p:sp>
    </p:spTree>
    <p:extLst>
      <p:ext uri="{BB962C8B-B14F-4D97-AF65-F5344CB8AC3E}">
        <p14:creationId xmlns:p14="http://schemas.microsoft.com/office/powerpoint/2010/main" val="2873951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Pope Francis’ World Peace Day Message 2021</a:t>
            </a:r>
          </a:p>
        </p:txBody>
      </p:sp>
      <p:sp>
        <p:nvSpPr>
          <p:cNvPr id="3" name="Content Placeholder 2"/>
          <p:cNvSpPr>
            <a:spLocks noGrp="1"/>
          </p:cNvSpPr>
          <p:nvPr>
            <p:ph idx="1"/>
          </p:nvPr>
        </p:nvSpPr>
        <p:spPr>
          <a:xfrm>
            <a:off x="838200" y="1825625"/>
            <a:ext cx="5675142" cy="4351338"/>
          </a:xfrm>
        </p:spPr>
        <p:txBody>
          <a:bodyPr/>
          <a:lstStyle/>
          <a:p>
            <a:pPr marL="0" indent="0">
              <a:buNone/>
            </a:pPr>
            <a:r>
              <a:rPr lang="en-GB" dirty="0"/>
              <a:t>Each year the Pope releases a message for the World Day of Peace on 1</a:t>
            </a:r>
            <a:r>
              <a:rPr lang="en-GB" baseline="30000" dirty="0"/>
              <a:t>st</a:t>
            </a:r>
            <a:r>
              <a:rPr lang="en-GB" dirty="0"/>
              <a:t> January. This year the message was titled “A Culture of Care as a Path to Peace”. </a:t>
            </a:r>
          </a:p>
          <a:p>
            <a:pPr marL="0" indent="0">
              <a:buNone/>
            </a:pPr>
            <a:r>
              <a:rPr lang="en-GB" dirty="0"/>
              <a:t>On the Second Sunday of Ordinary time, this year 17</a:t>
            </a:r>
            <a:r>
              <a:rPr lang="en-GB" baseline="30000" dirty="0"/>
              <a:t>th</a:t>
            </a:r>
            <a:r>
              <a:rPr lang="en-GB" dirty="0"/>
              <a:t> January 2021, Pax Christi England and Wales promotes the peace message as part of its work for peace. </a:t>
            </a:r>
          </a:p>
          <a:p>
            <a:pPr marL="0" indent="0">
              <a:buNone/>
            </a:pPr>
            <a:endParaRPr lang="en-GB" dirty="0"/>
          </a:p>
        </p:txBody>
      </p:sp>
      <p:sp>
        <p:nvSpPr>
          <p:cNvPr id="4" name="Rounded Rectangle 3"/>
          <p:cNvSpPr/>
          <p:nvPr/>
        </p:nvSpPr>
        <p:spPr>
          <a:xfrm>
            <a:off x="6921305" y="5022166"/>
            <a:ext cx="4586067" cy="1154797"/>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do you think Pope Francis means by “A Culture of Care?”</a:t>
            </a:r>
          </a:p>
        </p:txBody>
      </p:sp>
      <p:pic>
        <p:nvPicPr>
          <p:cNvPr id="5" name="Picture 4"/>
          <p:cNvPicPr>
            <a:picLocks noChangeAspect="1"/>
          </p:cNvPicPr>
          <p:nvPr/>
        </p:nvPicPr>
        <p:blipFill>
          <a:blip r:embed="rId2"/>
          <a:stretch>
            <a:fillRect/>
          </a:stretch>
        </p:blipFill>
        <p:spPr>
          <a:xfrm>
            <a:off x="7042097" y="1825625"/>
            <a:ext cx="4311703" cy="2874468"/>
          </a:xfrm>
          <a:prstGeom prst="rect">
            <a:avLst/>
          </a:prstGeom>
        </p:spPr>
      </p:pic>
    </p:spTree>
    <p:extLst>
      <p:ext uri="{BB962C8B-B14F-4D97-AF65-F5344CB8AC3E}">
        <p14:creationId xmlns:p14="http://schemas.microsoft.com/office/powerpoint/2010/main" val="3129449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Pope Francis’ World Peace Day Message 2021</a:t>
            </a:r>
          </a:p>
        </p:txBody>
      </p:sp>
      <p:sp>
        <p:nvSpPr>
          <p:cNvPr id="3" name="Content Placeholder 2"/>
          <p:cNvSpPr>
            <a:spLocks noGrp="1"/>
          </p:cNvSpPr>
          <p:nvPr>
            <p:ph idx="1"/>
          </p:nvPr>
        </p:nvSpPr>
        <p:spPr>
          <a:xfrm>
            <a:off x="627183" y="1825625"/>
            <a:ext cx="6139375" cy="4351338"/>
          </a:xfrm>
        </p:spPr>
        <p:txBody>
          <a:bodyPr>
            <a:normAutofit lnSpcReduction="10000"/>
          </a:bodyPr>
          <a:lstStyle/>
          <a:p>
            <a:pPr marL="0" indent="0">
              <a:buNone/>
            </a:pPr>
            <a:r>
              <a:rPr lang="en-GB" dirty="0"/>
              <a:t>The message this year focuses on the need for us to care for each other if we want to build a peaceful world and “combat the culture of indifference, waste and confrontation”. </a:t>
            </a:r>
          </a:p>
          <a:p>
            <a:pPr marL="0" indent="0">
              <a:buNone/>
            </a:pPr>
            <a:r>
              <a:rPr lang="en-GB" dirty="0"/>
              <a:t>This idea of justice, love and care is found in the Bible, in the life of Jesus and in Church teaching. The Pope calls on us to live out these values and to be “peacemakers …prepared to work boldly and creatively”. </a:t>
            </a:r>
          </a:p>
        </p:txBody>
      </p:sp>
      <p:pic>
        <p:nvPicPr>
          <p:cNvPr id="4" name="Picture 3"/>
          <p:cNvPicPr>
            <a:picLocks noChangeAspect="1"/>
          </p:cNvPicPr>
          <p:nvPr/>
        </p:nvPicPr>
        <p:blipFill>
          <a:blip r:embed="rId2"/>
          <a:stretch>
            <a:fillRect/>
          </a:stretch>
        </p:blipFill>
        <p:spPr>
          <a:xfrm>
            <a:off x="7037458" y="1825625"/>
            <a:ext cx="4316342" cy="2877561"/>
          </a:xfrm>
          <a:prstGeom prst="rect">
            <a:avLst/>
          </a:prstGeom>
        </p:spPr>
      </p:pic>
    </p:spTree>
    <p:extLst>
      <p:ext uri="{BB962C8B-B14F-4D97-AF65-F5344CB8AC3E}">
        <p14:creationId xmlns:p14="http://schemas.microsoft.com/office/powerpoint/2010/main" val="1822219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does Pope Francis say? </a:t>
            </a:r>
          </a:p>
        </p:txBody>
      </p:sp>
      <p:sp>
        <p:nvSpPr>
          <p:cNvPr id="7" name="Rounded Rectangle 6"/>
          <p:cNvSpPr/>
          <p:nvPr/>
        </p:nvSpPr>
        <p:spPr>
          <a:xfrm>
            <a:off x="838200" y="1689294"/>
            <a:ext cx="7807568" cy="787791"/>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t>“Peace, justice and care for creation are three inherently connected questions, which cannot be separated” </a:t>
            </a:r>
          </a:p>
        </p:txBody>
      </p:sp>
      <p:sp>
        <p:nvSpPr>
          <p:cNvPr id="8" name="Rounded Rectangle 7"/>
          <p:cNvSpPr/>
          <p:nvPr/>
        </p:nvSpPr>
        <p:spPr>
          <a:xfrm>
            <a:off x="838200" y="4110163"/>
            <a:ext cx="7807568" cy="918308"/>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t>“become a prophetic witness of the culture of care, working to overcome the many existing social inequalities”</a:t>
            </a:r>
          </a:p>
        </p:txBody>
      </p:sp>
      <p:sp>
        <p:nvSpPr>
          <p:cNvPr id="9" name="Rounded Rectangle 8"/>
          <p:cNvSpPr/>
          <p:nvPr/>
        </p:nvSpPr>
        <p:spPr>
          <a:xfrm>
            <a:off x="4318780" y="2653544"/>
            <a:ext cx="7202659" cy="128016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dirty="0"/>
              <a:t>What do you think “peace, justice and care for creation” are?</a:t>
            </a:r>
          </a:p>
          <a:p>
            <a:r>
              <a:rPr lang="en-GB" sz="2200" dirty="0"/>
              <a:t>Why can they not be separated? </a:t>
            </a:r>
          </a:p>
        </p:txBody>
      </p:sp>
      <p:sp>
        <p:nvSpPr>
          <p:cNvPr id="10" name="Rounded Rectangle 9"/>
          <p:cNvSpPr/>
          <p:nvPr/>
        </p:nvSpPr>
        <p:spPr>
          <a:xfrm>
            <a:off x="4318780" y="5204930"/>
            <a:ext cx="7202659" cy="128016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dirty="0"/>
              <a:t>What inequalities do you see in our world today?</a:t>
            </a:r>
          </a:p>
          <a:p>
            <a:r>
              <a:rPr lang="en-GB" sz="2200" dirty="0"/>
              <a:t>How can you be a witness to a culture of care?</a:t>
            </a:r>
          </a:p>
        </p:txBody>
      </p:sp>
    </p:spTree>
    <p:extLst>
      <p:ext uri="{BB962C8B-B14F-4D97-AF65-F5344CB8AC3E}">
        <p14:creationId xmlns:p14="http://schemas.microsoft.com/office/powerpoint/2010/main" val="2921822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does Pope Francis say? </a:t>
            </a:r>
          </a:p>
        </p:txBody>
      </p:sp>
      <p:sp>
        <p:nvSpPr>
          <p:cNvPr id="4" name="Rounded Rectangle 3"/>
          <p:cNvSpPr/>
          <p:nvPr/>
        </p:nvSpPr>
        <p:spPr>
          <a:xfrm>
            <a:off x="3490175" y="4484623"/>
            <a:ext cx="7863625" cy="180066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dirty="0"/>
              <a:t>What would your priorities be to make the world more peaceful?</a:t>
            </a:r>
          </a:p>
          <a:p>
            <a:r>
              <a:rPr lang="en-GB" sz="2200" dirty="0"/>
              <a:t>How can we show on a global level that we care? </a:t>
            </a:r>
          </a:p>
          <a:p>
            <a:r>
              <a:rPr lang="en-GB" sz="2200" dirty="0"/>
              <a:t>What could you do in your school community?</a:t>
            </a:r>
          </a:p>
        </p:txBody>
      </p:sp>
      <p:sp>
        <p:nvSpPr>
          <p:cNvPr id="5" name="Rounded Rectangle 4"/>
          <p:cNvSpPr/>
          <p:nvPr/>
        </p:nvSpPr>
        <p:spPr>
          <a:xfrm>
            <a:off x="709410" y="1896750"/>
            <a:ext cx="7790646" cy="211491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t>“How many resources are spent on weaponry, especially nuclear weapons, that could be used for more significant priorities such as …the safety of individuals, the promotion of peace… the fight against poverty, and the provision of health care.”</a:t>
            </a:r>
          </a:p>
        </p:txBody>
      </p:sp>
      <p:pic>
        <p:nvPicPr>
          <p:cNvPr id="9" name="Picture 8"/>
          <p:cNvPicPr>
            <a:picLocks noChangeAspect="1"/>
          </p:cNvPicPr>
          <p:nvPr/>
        </p:nvPicPr>
        <p:blipFill rotWithShape="1">
          <a:blip r:embed="rId2"/>
          <a:srcRect l="22712" t="15946" r="23204" b="16227"/>
          <a:stretch/>
        </p:blipFill>
        <p:spPr>
          <a:xfrm>
            <a:off x="8963696" y="1996200"/>
            <a:ext cx="2717442" cy="1916009"/>
          </a:xfrm>
          <a:prstGeom prst="rect">
            <a:avLst/>
          </a:prstGeom>
        </p:spPr>
      </p:pic>
    </p:spTree>
    <p:extLst>
      <p:ext uri="{BB962C8B-B14F-4D97-AF65-F5344CB8AC3E}">
        <p14:creationId xmlns:p14="http://schemas.microsoft.com/office/powerpoint/2010/main" val="113119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26344"/>
            <a:ext cx="10515600" cy="1325563"/>
          </a:xfrm>
        </p:spPr>
        <p:txBody>
          <a:bodyPr/>
          <a:lstStyle/>
          <a:p>
            <a:r>
              <a:rPr lang="en-GB" dirty="0"/>
              <a:t>Prayer</a:t>
            </a:r>
          </a:p>
        </p:txBody>
      </p:sp>
      <p:sp>
        <p:nvSpPr>
          <p:cNvPr id="3" name="Content Placeholder 2"/>
          <p:cNvSpPr>
            <a:spLocks noGrp="1"/>
          </p:cNvSpPr>
          <p:nvPr>
            <p:ph idx="1"/>
          </p:nvPr>
        </p:nvSpPr>
        <p:spPr>
          <a:xfrm>
            <a:off x="838200" y="1825625"/>
            <a:ext cx="6811851" cy="4351338"/>
          </a:xfrm>
        </p:spPr>
        <p:txBody>
          <a:bodyPr>
            <a:normAutofit fontScale="92500" lnSpcReduction="10000"/>
          </a:bodyPr>
          <a:lstStyle/>
          <a:p>
            <a:pPr marL="0" indent="0">
              <a:buNone/>
            </a:pPr>
            <a:r>
              <a:rPr lang="en-GB" dirty="0"/>
              <a:t>Dear Lord, </a:t>
            </a:r>
          </a:p>
          <a:p>
            <a:pPr marL="0" indent="0">
              <a:buNone/>
            </a:pPr>
            <a:r>
              <a:rPr lang="en-GB" dirty="0"/>
              <a:t>May we all work together and play our part in creating a world of compassion, peace and justice. </a:t>
            </a:r>
          </a:p>
          <a:p>
            <a:pPr marL="0" indent="0">
              <a:buNone/>
            </a:pPr>
            <a:r>
              <a:rPr lang="en-GB" dirty="0"/>
              <a:t>May we always remember that everyone we meet is our brother or sister.  May we learn how to care for them and show that we accept them for who they are. </a:t>
            </a:r>
          </a:p>
          <a:p>
            <a:pPr marL="0" indent="0">
              <a:buNone/>
            </a:pPr>
            <a:r>
              <a:rPr lang="en-GB" dirty="0"/>
              <a:t>Grant us the courage to challenge injustice and become peacemakers.</a:t>
            </a:r>
          </a:p>
          <a:p>
            <a:pPr marL="0" indent="0">
              <a:buNone/>
            </a:pPr>
            <a:r>
              <a:rPr lang="en-GB" dirty="0"/>
              <a:t>Amen</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10038"/>
          <a:stretch/>
        </p:blipFill>
        <p:spPr>
          <a:xfrm>
            <a:off x="7650051" y="2228648"/>
            <a:ext cx="3629603" cy="3025932"/>
          </a:xfrm>
          <a:prstGeom prst="rect">
            <a:avLst/>
          </a:prstGeom>
        </p:spPr>
      </p:pic>
    </p:spTree>
    <p:extLst>
      <p:ext uri="{BB962C8B-B14F-4D97-AF65-F5344CB8AC3E}">
        <p14:creationId xmlns:p14="http://schemas.microsoft.com/office/powerpoint/2010/main" val="4152095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0063" y="1874570"/>
            <a:ext cx="10515600" cy="1661234"/>
          </a:xfrm>
        </p:spPr>
        <p:txBody>
          <a:bodyPr/>
          <a:lstStyle/>
          <a:p>
            <a:pPr marL="0" indent="0" algn="ctr">
              <a:buNone/>
            </a:pPr>
            <a:r>
              <a:rPr lang="en-GB" dirty="0"/>
              <a:t>Each year </a:t>
            </a:r>
            <a:r>
              <a:rPr lang="en-GB" dirty="0" err="1"/>
              <a:t>Pax</a:t>
            </a:r>
            <a:r>
              <a:rPr lang="en-GB" dirty="0"/>
              <a:t> Christi promotes Peace Sunday with a range of resources. Our resources can be found on our website at: </a:t>
            </a:r>
          </a:p>
          <a:p>
            <a:pPr marL="0" indent="0" algn="ctr">
              <a:buNone/>
            </a:pPr>
            <a:r>
              <a:rPr lang="en-GB" dirty="0">
                <a:hlinkClick r:id="rId2"/>
              </a:rPr>
              <a:t>https://paxchristi.org.uk/peace-sunday-2021/</a:t>
            </a:r>
            <a:endParaRPr lang="en-GB" dirty="0"/>
          </a:p>
        </p:txBody>
      </p:sp>
      <p:pic>
        <p:nvPicPr>
          <p:cNvPr id="2" name="Picture 1"/>
          <p:cNvPicPr>
            <a:picLocks noChangeAspect="1"/>
          </p:cNvPicPr>
          <p:nvPr/>
        </p:nvPicPr>
        <p:blipFill>
          <a:blip r:embed="rId3"/>
          <a:stretch>
            <a:fillRect/>
          </a:stretch>
        </p:blipFill>
        <p:spPr>
          <a:xfrm>
            <a:off x="4504104" y="5403240"/>
            <a:ext cx="3127519" cy="1140051"/>
          </a:xfrm>
          <a:prstGeom prst="rect">
            <a:avLst/>
          </a:prstGeom>
        </p:spPr>
      </p:pic>
      <p:sp>
        <p:nvSpPr>
          <p:cNvPr id="4" name="TextBox 3"/>
          <p:cNvSpPr txBox="1"/>
          <p:nvPr/>
        </p:nvSpPr>
        <p:spPr>
          <a:xfrm>
            <a:off x="810063" y="3902107"/>
            <a:ext cx="10515600" cy="1200329"/>
          </a:xfrm>
          <a:prstGeom prst="rect">
            <a:avLst/>
          </a:prstGeom>
          <a:noFill/>
        </p:spPr>
        <p:txBody>
          <a:bodyPr wrap="square" rtlCol="0">
            <a:spAutoFit/>
          </a:bodyPr>
          <a:lstStyle/>
          <a:p>
            <a:r>
              <a:rPr lang="en-GB" dirty="0"/>
              <a:t>The quotations in this resource come from Pope Francis’ Message for the 54</a:t>
            </a:r>
            <a:r>
              <a:rPr lang="en-GB" baseline="30000" dirty="0"/>
              <a:t>th</a:t>
            </a:r>
            <a:r>
              <a:rPr lang="en-GB" dirty="0"/>
              <a:t> World Day of Peace,  </a:t>
            </a:r>
            <a:r>
              <a:rPr lang="en-GB" i="1" dirty="0"/>
              <a:t>“A Culture of Care as a Path to Peace”</a:t>
            </a:r>
            <a:r>
              <a:rPr lang="en-GB" dirty="0"/>
              <a:t>, the Vatican, 8</a:t>
            </a:r>
            <a:r>
              <a:rPr lang="en-GB" baseline="30000" dirty="0"/>
              <a:t>th</a:t>
            </a:r>
            <a:r>
              <a:rPr lang="en-GB" dirty="0"/>
              <a:t> December 2020. Available at:  </a:t>
            </a:r>
            <a:r>
              <a:rPr lang="en-GB" dirty="0">
                <a:hlinkClick r:id="rId4"/>
              </a:rPr>
              <a:t>http://www.vatican.va/content/francesco/en/messages/peace/documents/papa-francesco_20201208_messaggio-54giornatamondiale-pace2021.html</a:t>
            </a:r>
            <a:endParaRPr lang="en-GB" dirty="0"/>
          </a:p>
        </p:txBody>
      </p:sp>
    </p:spTree>
    <p:extLst>
      <p:ext uri="{BB962C8B-B14F-4D97-AF65-F5344CB8AC3E}">
        <p14:creationId xmlns:p14="http://schemas.microsoft.com/office/powerpoint/2010/main" val="12490046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TotalTime>
  <Words>536</Words>
  <Application>Microsoft Office PowerPoint</Application>
  <PresentationFormat>Widescreen</PresentationFormat>
  <Paragraphs>31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Pope Francis’ World Peace Day Message 2021</vt:lpstr>
      <vt:lpstr>Pope Francis’ World Peace Day Message 2021</vt:lpstr>
      <vt:lpstr>What does Pope Francis say? </vt:lpstr>
      <vt:lpstr>What does Pope Francis say? </vt:lpstr>
      <vt:lpstr>Prayer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User</cp:lastModifiedBy>
  <cp:revision>26</cp:revision>
  <dcterms:created xsi:type="dcterms:W3CDTF">2021-01-06T23:51:31Z</dcterms:created>
  <dcterms:modified xsi:type="dcterms:W3CDTF">2021-01-07T16:26:24Z</dcterms:modified>
</cp:coreProperties>
</file>