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18"/>
  </p:notesMasterIdLst>
  <p:handoutMasterIdLst>
    <p:handoutMasterId r:id="rId19"/>
  </p:handoutMasterIdLst>
  <p:sldIdLst>
    <p:sldId id="256" r:id="rId2"/>
    <p:sldId id="283" r:id="rId3"/>
    <p:sldId id="282" r:id="rId4"/>
    <p:sldId id="294" r:id="rId5"/>
    <p:sldId id="293" r:id="rId6"/>
    <p:sldId id="298" r:id="rId7"/>
    <p:sldId id="299" r:id="rId8"/>
    <p:sldId id="300" r:id="rId9"/>
    <p:sldId id="301" r:id="rId10"/>
    <p:sldId id="303" r:id="rId11"/>
    <p:sldId id="304" r:id="rId12"/>
    <p:sldId id="305" r:id="rId13"/>
    <p:sldId id="289" r:id="rId14"/>
    <p:sldId id="306" r:id="rId15"/>
    <p:sldId id="307" r:id="rId16"/>
    <p:sldId id="25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947" autoAdjust="0"/>
  </p:normalViewPr>
  <p:slideViewPr>
    <p:cSldViewPr>
      <p:cViewPr varScale="1">
        <p:scale>
          <a:sx n="52" d="100"/>
          <a:sy n="52" d="100"/>
        </p:scale>
        <p:origin x="170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7F97EB-62CD-4162-AE87-2C5EDD454508}" type="datetimeFigureOut">
              <a:rPr lang="en-GB" smtClean="0"/>
              <a:t>18/01/2021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B10711-8B48-49A4-A918-C56BF9333000}" type="datetimeFigureOut">
              <a:rPr lang="en-GB" smtClean="0"/>
              <a:t>18/01/2021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21E6D852-6F76-4ECE-9265-709A510BCE63}" type="slidenum">
              <a:rPr lang="en-GB" altLang="en-US" smtClean="0"/>
              <a:pPr>
                <a:spcBef>
                  <a:spcPct val="0"/>
                </a:spcBef>
              </a:pPr>
              <a:t>4</a:t>
            </a:fld>
            <a:endParaRPr lang="en-GB" altLang="en-US"/>
          </a:p>
        </p:txBody>
      </p:sp>
      <p:sp>
        <p:nvSpPr>
          <p:cNvPr id="40963" name="Rectangle 2"/>
          <p:cNvSpPr>
            <a:spLocks noGrp="1" noRot="1" noChangeAspect="1" noChangeArrowheads="1" noTextEdit="1"/>
          </p:cNvSpPr>
          <p:nvPr>
            <p:ph type="sldImg"/>
          </p:nvPr>
        </p:nvSpPr>
        <p:spPr>
          <a:xfrm>
            <a:off x="1143000" y="685800"/>
            <a:ext cx="4572000" cy="34290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solidFill>
                  <a:srgbClr val="C00000"/>
                </a:solidFill>
                <a:latin typeface="+mn-lt"/>
              </a:rPr>
              <a:t>https://www.youtube.com/watch?v=7b4XS6k6LDo&amp;feature=youtu.be%28opens+in+a+new+tab%29</a:t>
            </a:r>
            <a:endParaRPr lang="en-GB" dirty="0"/>
          </a:p>
        </p:txBody>
      </p:sp>
      <p:sp>
        <p:nvSpPr>
          <p:cNvPr id="4" name="Slide Number Placeholder 3"/>
          <p:cNvSpPr>
            <a:spLocks noGrp="1"/>
          </p:cNvSpPr>
          <p:nvPr>
            <p:ph type="sldNum" sz="quarter" idx="5"/>
          </p:nvPr>
        </p:nvSpPr>
        <p:spPr/>
        <p:txBody>
          <a:bodyPr/>
          <a:lstStyle/>
          <a:p>
            <a:fld id="{6E819ACB-9E90-4A19-B646-1D09D28DC688}" type="slidenum">
              <a:rPr lang="en-GB" smtClean="0"/>
              <a:t>7</a:t>
            </a:fld>
            <a:endParaRPr lang="en-GB"/>
          </a:p>
        </p:txBody>
      </p:sp>
    </p:spTree>
    <p:extLst>
      <p:ext uri="{BB962C8B-B14F-4D97-AF65-F5344CB8AC3E}">
        <p14:creationId xmlns:p14="http://schemas.microsoft.com/office/powerpoint/2010/main" val="3561044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https://www.youtube.com/watch?v=4yjQ7cS1jeA&amp;feature=emb_logo</a:t>
            </a:r>
          </a:p>
          <a:p>
            <a:endParaRPr lang="en-GB" dirty="0"/>
          </a:p>
        </p:txBody>
      </p:sp>
      <p:sp>
        <p:nvSpPr>
          <p:cNvPr id="4" name="Slide Number Placeholder 3"/>
          <p:cNvSpPr>
            <a:spLocks noGrp="1"/>
          </p:cNvSpPr>
          <p:nvPr>
            <p:ph type="sldNum" sz="quarter" idx="5"/>
          </p:nvPr>
        </p:nvSpPr>
        <p:spPr/>
        <p:txBody>
          <a:bodyPr/>
          <a:lstStyle/>
          <a:p>
            <a:fld id="{6E819ACB-9E90-4A19-B646-1D09D28DC688}" type="slidenum">
              <a:rPr lang="en-GB" smtClean="0"/>
              <a:t>10</a:t>
            </a:fld>
            <a:endParaRPr lang="en-GB"/>
          </a:p>
        </p:txBody>
      </p:sp>
    </p:spTree>
    <p:extLst>
      <p:ext uri="{BB962C8B-B14F-4D97-AF65-F5344CB8AC3E}">
        <p14:creationId xmlns:p14="http://schemas.microsoft.com/office/powerpoint/2010/main" val="1904965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C6D891-434F-4A76-BEFA-B825F64756C5}" type="datetimeFigureOut">
              <a:rPr lang="en-GB" smtClean="0"/>
              <a:t>18/01/2021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6D891-434F-4A76-BEFA-B825F64756C5}" type="datetimeFigureOut">
              <a:rPr lang="en-GB" smtClean="0"/>
              <a:t>18/01/2021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6D891-434F-4A76-BEFA-B825F64756C5}" type="datetimeFigureOut">
              <a:rPr lang="en-GB" smtClean="0"/>
              <a:t>18/01/2021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6D891-434F-4A76-BEFA-B825F64756C5}" type="datetimeFigureOut">
              <a:rPr lang="en-GB" smtClean="0"/>
              <a:t>18/01/2021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18/01/2021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C6D891-434F-4A76-BEFA-B825F64756C5}" type="datetimeFigureOut">
              <a:rPr lang="en-GB" smtClean="0"/>
              <a:t>18/01/2021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6D891-434F-4A76-BEFA-B825F64756C5}" type="datetimeFigureOut">
              <a:rPr lang="en-GB" smtClean="0"/>
              <a:t>18/01/2021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6D891-434F-4A76-BEFA-B825F64756C5}" type="datetimeFigureOut">
              <a:rPr lang="en-GB" smtClean="0"/>
              <a:t>18/01/2021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18/01/2021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18/01/2021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8C6D891-434F-4A76-BEFA-B825F64756C5}" type="datetimeFigureOut">
              <a:rPr lang="en-GB" smtClean="0"/>
              <a:t>18/01/2021</a:t>
            </a:fld>
            <a:endParaRPr lang="en-GB"/>
          </a:p>
        </p:txBody>
      </p:sp>
      <p:sp>
        <p:nvSpPr>
          <p:cNvPr id="9" name="Slide Number Placeholder 8"/>
          <p:cNvSpPr>
            <a:spLocks noGrp="1"/>
          </p:cNvSpPr>
          <p:nvPr>
            <p:ph type="sldNum" sz="quarter" idx="11"/>
          </p:nvPr>
        </p:nvSpPr>
        <p:spPr/>
        <p:txBody>
          <a:bodyPr/>
          <a:lstStyle/>
          <a:p>
            <a:fld id="{E93FEEC6-AA4F-439E-8460-3335BCFC1551}" type="slidenum">
              <a:rPr lang="en-GB" smtClean="0"/>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93FEEC6-AA4F-439E-8460-3335BCFC1551}" type="slidenum">
              <a:rPr lang="en-GB" smtClean="0"/>
              <a:t>‹#›</a:t>
            </a:fld>
            <a:endParaRPr lang="en-GB"/>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GB"/>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8C6D891-434F-4A76-BEFA-B825F64756C5}" type="datetimeFigureOut">
              <a:rPr lang="en-GB" smtClean="0"/>
              <a:t>18/01/2021</a:t>
            </a:fld>
            <a:endParaRPr lang="en-GB"/>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4yjQ7cS1jeA?feature=oembed" TargetMode="Externa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paxchristi.org.uk/" TargetMode="External"/><Relationship Id="rId2" Type="http://schemas.openxmlformats.org/officeDocument/2006/relationships/hyperlink" Target="https://paxchristi.org.uk/peace-sunday-2021/" TargetMode="External"/><Relationship Id="rId1" Type="http://schemas.openxmlformats.org/officeDocument/2006/relationships/slideLayout" Target="../slideLayouts/slideLayout2.xml"/><Relationship Id="rId6" Type="http://schemas.openxmlformats.org/officeDocument/2006/relationships/hyperlink" Target="https://paxchristi.org.uk/about-us/support-us/become-a-pax-christi-member/" TargetMode="External"/><Relationship Id="rId5" Type="http://schemas.openxmlformats.org/officeDocument/2006/relationships/hyperlink" Target="https://paxchristi.org.uk/about-us/support-us/donation/" TargetMode="External"/><Relationship Id="rId4" Type="http://schemas.openxmlformats.org/officeDocument/2006/relationships/hyperlink" Target="https://nonviolencejustpeace.ne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7b4XS6k6LDo?feature=oembed" TargetMode="Externa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836712"/>
            <a:ext cx="8229600" cy="1584176"/>
          </a:xfrm>
        </p:spPr>
        <p:txBody>
          <a:bodyPr/>
          <a:lstStyle/>
          <a:p>
            <a:pPr marL="182880" indent="0" algn="ctr">
              <a:buNone/>
            </a:pPr>
            <a:br>
              <a:rPr lang="en-GB" sz="4400" dirty="0">
                <a:solidFill>
                  <a:srgbClr val="006600"/>
                </a:solidFill>
                <a:latin typeface="+mn-lt"/>
                <a:cs typeface="Arial" panose="020B0604020202020204" pitchFamily="34" charset="0"/>
              </a:rPr>
            </a:br>
            <a:r>
              <a:rPr lang="en-GB" sz="4400" b="1" dirty="0">
                <a:solidFill>
                  <a:srgbClr val="006600"/>
                </a:solidFill>
                <a:latin typeface="+mn-lt"/>
                <a:cs typeface="Arial" panose="020B0604020202020204" pitchFamily="34" charset="0"/>
              </a:rPr>
              <a:t>A culture of care as a </a:t>
            </a:r>
            <a:br>
              <a:rPr lang="en-GB" sz="4400" b="1" dirty="0">
                <a:solidFill>
                  <a:srgbClr val="006600"/>
                </a:solidFill>
                <a:latin typeface="+mn-lt"/>
                <a:cs typeface="Arial" panose="020B0604020202020204" pitchFamily="34" charset="0"/>
              </a:rPr>
            </a:br>
            <a:r>
              <a:rPr lang="en-GB" sz="4400" b="1" dirty="0">
                <a:solidFill>
                  <a:srgbClr val="006600"/>
                </a:solidFill>
                <a:latin typeface="+mn-lt"/>
                <a:cs typeface="Arial" panose="020B0604020202020204" pitchFamily="34" charset="0"/>
              </a:rPr>
              <a:t>path to peace…</a:t>
            </a:r>
            <a:br>
              <a:rPr lang="en-GB" sz="4400" b="1" dirty="0">
                <a:solidFill>
                  <a:srgbClr val="006600"/>
                </a:solidFill>
                <a:latin typeface="+mn-lt"/>
                <a:cs typeface="Arial" panose="020B0604020202020204" pitchFamily="34" charset="0"/>
              </a:rPr>
            </a:br>
            <a:r>
              <a:rPr lang="en-GB" sz="4400" b="1" dirty="0">
                <a:solidFill>
                  <a:srgbClr val="006600"/>
                </a:solidFill>
                <a:latin typeface="+mn-lt"/>
                <a:cs typeface="Arial" panose="020B0604020202020204" pitchFamily="34" charset="0"/>
              </a:rPr>
              <a:t>grows through active nonviolence </a:t>
            </a:r>
          </a:p>
        </p:txBody>
      </p:sp>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3861048"/>
            <a:ext cx="8074116" cy="2304256"/>
          </a:xfrm>
          <a:prstGeom prst="rect">
            <a:avLst/>
          </a:prstGeom>
        </p:spPr>
      </p:pic>
    </p:spTree>
    <p:extLst>
      <p:ext uri="{BB962C8B-B14F-4D97-AF65-F5344CB8AC3E}">
        <p14:creationId xmlns:p14="http://schemas.microsoft.com/office/powerpoint/2010/main" val="952647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052048" cy="1143000"/>
          </a:xfrm>
        </p:spPr>
        <p:txBody>
          <a:bodyPr/>
          <a:lstStyle/>
          <a:p>
            <a:r>
              <a:rPr lang="en-GB" sz="4000" b="1" dirty="0">
                <a:solidFill>
                  <a:srgbClr val="006600"/>
                </a:solidFill>
                <a:latin typeface="+mn-lt"/>
              </a:rPr>
              <a:t>Song: Let us raise our voice</a:t>
            </a:r>
            <a:br>
              <a:rPr lang="en-GB" sz="4000" b="1" dirty="0">
                <a:solidFill>
                  <a:srgbClr val="006600"/>
                </a:solidFill>
                <a:latin typeface="+mn-lt"/>
              </a:rPr>
            </a:br>
            <a:endParaRPr lang="en-GB" sz="4000" b="1" dirty="0">
              <a:solidFill>
                <a:srgbClr val="006600"/>
              </a:solidFill>
              <a:latin typeface="+mn-lt"/>
            </a:endParaRPr>
          </a:p>
        </p:txBody>
      </p:sp>
      <p:pic>
        <p:nvPicPr>
          <p:cNvPr id="5" name="Online Media 4" title="Let Us Raise Our Voice - Rugby Baptist Church">
            <a:hlinkClick r:id="" action="ppaction://media"/>
            <a:extLst>
              <a:ext uri="{FF2B5EF4-FFF2-40B4-BE49-F238E27FC236}">
                <a16:creationId xmlns:a16="http://schemas.microsoft.com/office/drawing/2014/main" id="{30219A58-4DC9-4F37-9377-7C4189E0A2D2}"/>
              </a:ext>
            </a:extLst>
          </p:cNvPr>
          <p:cNvPicPr>
            <a:picLocks noGrp="1" noRot="1" noChangeAspect="1"/>
          </p:cNvPicPr>
          <p:nvPr>
            <p:ph idx="1"/>
            <a:videoFile r:link="rId1"/>
          </p:nvPr>
        </p:nvPicPr>
        <p:blipFill>
          <a:blip r:embed="rId4"/>
          <a:stretch>
            <a:fillRect/>
          </a:stretch>
        </p:blipFill>
        <p:spPr>
          <a:xfrm>
            <a:off x="467544" y="1403648"/>
            <a:ext cx="7620000" cy="4305300"/>
          </a:xfrm>
          <a:prstGeom prst="rect">
            <a:avLst/>
          </a:prstGeom>
        </p:spPr>
      </p:pic>
    </p:spTree>
    <p:extLst>
      <p:ext uri="{BB962C8B-B14F-4D97-AF65-F5344CB8AC3E}">
        <p14:creationId xmlns:p14="http://schemas.microsoft.com/office/powerpoint/2010/main" val="1124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51520" y="116632"/>
            <a:ext cx="7981011" cy="1370013"/>
          </a:xfrm>
        </p:spPr>
        <p:txBody>
          <a:bodyPr/>
          <a:lstStyle/>
          <a:p>
            <a:r>
              <a:rPr lang="en-GB" altLang="en-US" sz="4000" b="1" dirty="0">
                <a:solidFill>
                  <a:srgbClr val="006600"/>
                </a:solidFill>
                <a:latin typeface="+mn-lt"/>
                <a:cs typeface="Tahoma" pitchFamily="34" charset="0"/>
              </a:rPr>
              <a:t>Reading : a compass to guide our work</a:t>
            </a:r>
            <a:br>
              <a:rPr lang="en-GB" altLang="en-US" sz="4000" b="1" dirty="0">
                <a:solidFill>
                  <a:srgbClr val="006600"/>
                </a:solidFill>
                <a:latin typeface="+mn-lt"/>
                <a:cs typeface="Tahoma" pitchFamily="34" charset="0"/>
              </a:rPr>
            </a:br>
            <a:r>
              <a:rPr lang="en-GB" sz="2000" b="1" i="1" dirty="0">
                <a:solidFill>
                  <a:srgbClr val="006600"/>
                </a:solidFill>
                <a:latin typeface="+mn-lt"/>
              </a:rPr>
              <a:t>As we listen to words from Pope Francis</a:t>
            </a:r>
            <a:br>
              <a:rPr lang="en-GB" sz="2000" b="1" i="1" dirty="0">
                <a:solidFill>
                  <a:srgbClr val="006600"/>
                </a:solidFill>
                <a:latin typeface="+mn-lt"/>
              </a:rPr>
            </a:br>
            <a:endParaRPr lang="en-GB" altLang="en-US" sz="2000" b="1" dirty="0">
              <a:solidFill>
                <a:srgbClr val="006600"/>
              </a:solidFill>
              <a:latin typeface="+mn-lt"/>
              <a:cs typeface="Tahoma" pitchFamily="34" charset="0"/>
            </a:endParaRP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11960" y="1124744"/>
            <a:ext cx="4644516" cy="30963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8" y="1916832"/>
            <a:ext cx="4676770" cy="26306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4863" y="3861048"/>
            <a:ext cx="5202340" cy="3129942"/>
          </a:xfrm>
          <a:prstGeom prst="ellipse">
            <a:avLst/>
          </a:prstGeom>
          <a:ln>
            <a:noFill/>
          </a:ln>
          <a:effectLst>
            <a:softEdge rad="112500"/>
          </a:effectLst>
        </p:spPr>
      </p:pic>
    </p:spTree>
    <p:extLst>
      <p:ext uri="{BB962C8B-B14F-4D97-AF65-F5344CB8AC3E}">
        <p14:creationId xmlns:p14="http://schemas.microsoft.com/office/powerpoint/2010/main" val="1244620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7620000" cy="1143000"/>
          </a:xfrm>
        </p:spPr>
        <p:txBody>
          <a:bodyPr/>
          <a:lstStyle/>
          <a:p>
            <a:r>
              <a:rPr lang="en-GB" sz="4000" b="1" dirty="0">
                <a:solidFill>
                  <a:srgbClr val="006600"/>
                </a:solidFill>
                <a:latin typeface="+mn-lt"/>
              </a:rPr>
              <a:t>A compass to guide our work</a:t>
            </a:r>
          </a:p>
        </p:txBody>
      </p:sp>
      <p:sp>
        <p:nvSpPr>
          <p:cNvPr id="3" name="Content Placeholder 2"/>
          <p:cNvSpPr>
            <a:spLocks noGrp="1"/>
          </p:cNvSpPr>
          <p:nvPr>
            <p:ph idx="1"/>
          </p:nvPr>
        </p:nvSpPr>
        <p:spPr/>
        <p:txBody>
          <a:bodyPr>
            <a:normAutofit/>
          </a:bodyPr>
          <a:lstStyle/>
          <a:p>
            <a:pPr marL="114300" indent="0">
              <a:buNone/>
            </a:pPr>
            <a:r>
              <a:rPr lang="en-GB" sz="2000" dirty="0"/>
              <a:t>Promoting a culture of care calls for a process of education. The “compass” of social principles can prove useful and reliable in a variety of interrelated contexts…</a:t>
            </a:r>
          </a:p>
          <a:p>
            <a:pPr marL="114300" indent="0">
              <a:buNone/>
            </a:pPr>
            <a:endParaRPr lang="en-GB" sz="2000" dirty="0"/>
          </a:p>
          <a:p>
            <a:pPr marL="114300" indent="0">
              <a:buNone/>
            </a:pPr>
            <a:r>
              <a:rPr lang="en-GB" sz="2000" dirty="0"/>
              <a:t>The culture of care thus calls for a common, supportive and inclusive commitment to protecting and promoting the dignity and good of all, a willingness to show care and compassion, to work for reconciliation and healing, and to advance mutual respect and acceptance. As such, it represents a privileged path to peace. “In many parts of the world, there is a need for paths of peace to heal open wounds. There is also a need for peacemakers, men and women prepared to work boldly and creatively to initiate processes of healing and renewed encounter”</a:t>
            </a:r>
            <a:br>
              <a:rPr lang="en-GB" sz="2000" dirty="0"/>
            </a:br>
            <a:endParaRPr lang="en-GB" sz="2000" dirty="0"/>
          </a:p>
          <a:p>
            <a:pPr marL="114300" indent="0">
              <a:buNone/>
            </a:pPr>
            <a:r>
              <a:rPr lang="en-GB" sz="1800" i="1" dirty="0"/>
              <a:t>A culture of care as a path to peace, Pope Francis, WPD 2021</a:t>
            </a:r>
          </a:p>
          <a:p>
            <a:pPr marL="114300" indent="0">
              <a:buNone/>
            </a:pPr>
            <a:endParaRPr lang="en-GB" sz="2000" dirty="0"/>
          </a:p>
        </p:txBody>
      </p:sp>
    </p:spTree>
    <p:extLst>
      <p:ext uri="{BB962C8B-B14F-4D97-AF65-F5344CB8AC3E}">
        <p14:creationId xmlns:p14="http://schemas.microsoft.com/office/powerpoint/2010/main" val="1180610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02" y="103087"/>
            <a:ext cx="7402259" cy="872244"/>
          </a:xfrm>
        </p:spPr>
        <p:txBody>
          <a:bodyPr/>
          <a:lstStyle/>
          <a:p>
            <a:r>
              <a:rPr lang="en-GB" sz="4000" b="1" dirty="0">
                <a:solidFill>
                  <a:srgbClr val="006600"/>
                </a:solidFill>
                <a:latin typeface="+mn-lt"/>
                <a:cs typeface="Arial" panose="020B0604020202020204" pitchFamily="34" charset="0"/>
              </a:rPr>
              <a:t>An all year round opportunity</a:t>
            </a:r>
          </a:p>
        </p:txBody>
      </p:sp>
      <p:cxnSp>
        <p:nvCxnSpPr>
          <p:cNvPr id="5" name="Straight Connector 4"/>
          <p:cNvCxnSpPr/>
          <p:nvPr/>
        </p:nvCxnSpPr>
        <p:spPr>
          <a:xfrm>
            <a:off x="251520" y="3645024"/>
            <a:ext cx="813690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40508" y="3982482"/>
            <a:ext cx="1811713" cy="954107"/>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17 January </a:t>
            </a:r>
            <a:r>
              <a:rPr lang="en-GB" sz="1400" dirty="0">
                <a:latin typeface="Calibri" panose="020F0502020204030204" pitchFamily="34" charset="0"/>
                <a:cs typeface="Calibri" panose="020F0502020204030204" pitchFamily="34" charset="0"/>
              </a:rPr>
              <a:t>E&amp;W </a:t>
            </a:r>
            <a:br>
              <a:rPr lang="en-GB" sz="1400" dirty="0">
                <a:latin typeface="Calibri" panose="020F0502020204030204" pitchFamily="34" charset="0"/>
                <a:cs typeface="Calibri" panose="020F0502020204030204" pitchFamily="34" charset="0"/>
              </a:rPr>
            </a:br>
            <a:r>
              <a:rPr lang="en-GB" sz="1400" dirty="0">
                <a:latin typeface="Calibri" panose="020F0502020204030204" pitchFamily="34" charset="0"/>
                <a:cs typeface="Calibri" panose="020F0502020204030204" pitchFamily="34" charset="0"/>
              </a:rPr>
              <a:t>World Peace Message celebrated</a:t>
            </a:r>
          </a:p>
          <a:p>
            <a:endParaRPr lang="en-GB" sz="1400" dirty="0">
              <a:latin typeface="Arial" panose="020B0604020202020204" pitchFamily="34" charset="0"/>
              <a:cs typeface="Arial" panose="020B0604020202020204" pitchFamily="34" charset="0"/>
            </a:endParaRPr>
          </a:p>
        </p:txBody>
      </p:sp>
      <p:sp>
        <p:nvSpPr>
          <p:cNvPr id="7" name="TextBox 6"/>
          <p:cNvSpPr txBox="1"/>
          <p:nvPr/>
        </p:nvSpPr>
        <p:spPr>
          <a:xfrm>
            <a:off x="5340027" y="2466063"/>
            <a:ext cx="1698222" cy="738664"/>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Sept – Oct </a:t>
            </a:r>
            <a:br>
              <a:rPr lang="en-GB" sz="1400" b="1" dirty="0">
                <a:latin typeface="Calibri" panose="020F0502020204030204" pitchFamily="34" charset="0"/>
                <a:cs typeface="Calibri" panose="020F0502020204030204" pitchFamily="34" charset="0"/>
              </a:rPr>
            </a:br>
            <a:r>
              <a:rPr lang="en-GB" sz="1400" b="1" dirty="0">
                <a:solidFill>
                  <a:srgbClr val="006600"/>
                </a:solidFill>
                <a:latin typeface="Calibri" panose="020F0502020204030204" pitchFamily="34" charset="0"/>
                <a:cs typeface="Calibri" panose="020F0502020204030204" pitchFamily="34" charset="0"/>
              </a:rPr>
              <a:t>celebrate </a:t>
            </a:r>
            <a:br>
              <a:rPr lang="en-GB" sz="1400" b="1" dirty="0">
                <a:latin typeface="Calibri" panose="020F0502020204030204" pitchFamily="34" charset="0"/>
                <a:cs typeface="Calibri" panose="020F0502020204030204" pitchFamily="34" charset="0"/>
              </a:rPr>
            </a:br>
            <a:r>
              <a:rPr lang="en-GB" sz="1400" dirty="0">
                <a:latin typeface="Calibri" panose="020F0502020204030204" pitchFamily="34" charset="0"/>
                <a:cs typeface="Calibri" panose="020F0502020204030204" pitchFamily="34" charset="0"/>
              </a:rPr>
              <a:t>Days of nonviolence</a:t>
            </a:r>
          </a:p>
        </p:txBody>
      </p:sp>
      <p:sp>
        <p:nvSpPr>
          <p:cNvPr id="10" name="TextBox 9"/>
          <p:cNvSpPr txBox="1"/>
          <p:nvPr/>
        </p:nvSpPr>
        <p:spPr>
          <a:xfrm>
            <a:off x="6012160" y="3997835"/>
            <a:ext cx="2084327" cy="954107"/>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2 October committing to nonviolence with the </a:t>
            </a:r>
            <a:r>
              <a:rPr lang="en-GB" sz="1400" dirty="0">
                <a:latin typeface="Calibri" panose="020F0502020204030204" pitchFamily="34" charset="0"/>
                <a:cs typeface="Calibri" panose="020F0502020204030204" pitchFamily="34" charset="0"/>
              </a:rPr>
              <a:t>Vow/ Prayer of Nonviolence </a:t>
            </a:r>
          </a:p>
        </p:txBody>
      </p:sp>
      <p:sp>
        <p:nvSpPr>
          <p:cNvPr id="11" name="Rectangle 10"/>
          <p:cNvSpPr/>
          <p:nvPr/>
        </p:nvSpPr>
        <p:spPr>
          <a:xfrm>
            <a:off x="157933" y="3507544"/>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391414" y="3645051"/>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377172" y="3329803"/>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511777" y="3626627"/>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7802771" y="3379499"/>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2273838" y="3997835"/>
            <a:ext cx="1133841" cy="738664"/>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17 February </a:t>
            </a:r>
            <a:br>
              <a:rPr lang="en-GB" sz="1400" b="1" dirty="0">
                <a:solidFill>
                  <a:srgbClr val="006600"/>
                </a:solidFill>
                <a:latin typeface="Calibri" panose="020F0502020204030204" pitchFamily="34" charset="0"/>
                <a:cs typeface="Calibri" panose="020F0502020204030204" pitchFamily="34" charset="0"/>
              </a:rPr>
            </a:br>
            <a:r>
              <a:rPr lang="en-GB" sz="1400" dirty="0">
                <a:latin typeface="Calibri" panose="020F0502020204030204" pitchFamily="34" charset="0"/>
                <a:cs typeface="Calibri" panose="020F0502020204030204" pitchFamily="34" charset="0"/>
              </a:rPr>
              <a:t>Lent  </a:t>
            </a:r>
            <a:r>
              <a:rPr lang="en-GB" sz="1400" b="1" dirty="0" err="1">
                <a:latin typeface="Calibri" panose="020F0502020204030204" pitchFamily="34" charset="0"/>
                <a:cs typeface="Calibri" panose="020F0502020204030204" pitchFamily="34" charset="0"/>
              </a:rPr>
              <a:t>N</a:t>
            </a:r>
            <a:r>
              <a:rPr lang="en-GB" sz="1400" dirty="0" err="1">
                <a:latin typeface="Calibri" panose="020F0502020204030204" pitchFamily="34" charset="0"/>
                <a:cs typeface="Calibri" panose="020F0502020204030204" pitchFamily="34" charset="0"/>
              </a:rPr>
              <a:t>onvio</a:t>
            </a:r>
            <a:r>
              <a:rPr lang="en-GB" sz="1400" b="1" dirty="0" err="1">
                <a:latin typeface="Calibri" panose="020F0502020204030204" pitchFamily="34" charset="0"/>
                <a:cs typeface="Calibri" panose="020F0502020204030204" pitchFamily="34" charset="0"/>
              </a:rPr>
              <a:t>L</a:t>
            </a:r>
            <a:r>
              <a:rPr lang="en-GB" sz="1400" dirty="0" err="1">
                <a:latin typeface="Calibri" panose="020F0502020204030204" pitchFamily="34" charset="0"/>
                <a:cs typeface="Calibri" panose="020F0502020204030204" pitchFamily="34" charset="0"/>
              </a:rPr>
              <a:t>ent</a:t>
            </a:r>
            <a:endParaRPr lang="en-GB" sz="1400" dirty="0">
              <a:latin typeface="Calibri" panose="020F0502020204030204" pitchFamily="34" charset="0"/>
              <a:cs typeface="Calibri" panose="020F0502020204030204" pitchFamily="34" charset="0"/>
            </a:endParaRPr>
          </a:p>
        </p:txBody>
      </p:sp>
      <p:pic>
        <p:nvPicPr>
          <p:cNvPr id="1028" name="Picture 4" descr="https://paxchristi.org.uk/wp/wp-content/uploads/2020/02/NonvioLENT-post-car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2221" y="4964930"/>
            <a:ext cx="2070023" cy="146661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9835" y="953010"/>
            <a:ext cx="2225516" cy="1251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4382632" y="3648383"/>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987232" y="2385889"/>
            <a:ext cx="1800200" cy="738664"/>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8 March: Tell stories, celebrate women</a:t>
            </a:r>
            <a:br>
              <a:rPr lang="en-GB" sz="1400" b="1" dirty="0">
                <a:solidFill>
                  <a:srgbClr val="0070C0"/>
                </a:solidFill>
                <a:latin typeface="Calibri" panose="020F0502020204030204" pitchFamily="34" charset="0"/>
                <a:cs typeface="Calibri" panose="020F0502020204030204" pitchFamily="34" charset="0"/>
              </a:rPr>
            </a:br>
            <a:r>
              <a:rPr lang="en-GB" sz="1400" dirty="0" err="1">
                <a:latin typeface="Calibri" panose="020F0502020204030204" pitchFamily="34" charset="0"/>
                <a:cs typeface="Calibri" panose="020F0502020204030204" pitchFamily="34" charset="0"/>
              </a:rPr>
              <a:t>Int</a:t>
            </a:r>
            <a:r>
              <a:rPr lang="en-GB" sz="1400" dirty="0">
                <a:latin typeface="Calibri" panose="020F0502020204030204" pitchFamily="34" charset="0"/>
                <a:cs typeface="Calibri" panose="020F0502020204030204" pitchFamily="34" charset="0"/>
              </a:rPr>
              <a:t> Women’s Day</a:t>
            </a:r>
          </a:p>
        </p:txBody>
      </p:sp>
      <p:sp>
        <p:nvSpPr>
          <p:cNvPr id="21" name="Rectangle 20"/>
          <p:cNvSpPr/>
          <p:nvPr/>
        </p:nvSpPr>
        <p:spPr>
          <a:xfrm>
            <a:off x="5362135" y="3371828"/>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4261508" y="3982481"/>
            <a:ext cx="1297100" cy="954107"/>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15 May</a:t>
            </a:r>
            <a:r>
              <a:rPr lang="en-GB" sz="1400" b="1" dirty="0">
                <a:solidFill>
                  <a:srgbClr val="0070C0"/>
                </a:solidFill>
                <a:latin typeface="Calibri" panose="020F0502020204030204" pitchFamily="34" charset="0"/>
                <a:cs typeface="Calibri" panose="020F0502020204030204" pitchFamily="34" charset="0"/>
              </a:rPr>
              <a:t>, </a:t>
            </a:r>
          </a:p>
          <a:p>
            <a:r>
              <a:rPr lang="en-GB" sz="1400" b="1" dirty="0">
                <a:solidFill>
                  <a:srgbClr val="006600"/>
                </a:solidFill>
                <a:latin typeface="Calibri" panose="020F0502020204030204" pitchFamily="34" charset="0"/>
                <a:cs typeface="Calibri" panose="020F0502020204030204" pitchFamily="34" charset="0"/>
              </a:rPr>
              <a:t>Tell stories, celebrate COs</a:t>
            </a:r>
            <a:br>
              <a:rPr lang="en-GB" sz="1400" b="1" dirty="0">
                <a:solidFill>
                  <a:srgbClr val="006600"/>
                </a:solidFill>
                <a:latin typeface="Calibri" panose="020F0502020204030204" pitchFamily="34" charset="0"/>
                <a:cs typeface="Calibri" panose="020F0502020204030204" pitchFamily="34" charset="0"/>
              </a:rPr>
            </a:br>
            <a:r>
              <a:rPr lang="en-GB" sz="1400" dirty="0" err="1">
                <a:latin typeface="Calibri" panose="020F0502020204030204" pitchFamily="34" charset="0"/>
                <a:cs typeface="Calibri" panose="020F0502020204030204" pitchFamily="34" charset="0"/>
              </a:rPr>
              <a:t>Int</a:t>
            </a:r>
            <a:r>
              <a:rPr lang="en-GB" sz="1400" dirty="0">
                <a:latin typeface="Calibri" panose="020F0502020204030204" pitchFamily="34" charset="0"/>
                <a:cs typeface="Calibri" panose="020F0502020204030204" pitchFamily="34" charset="0"/>
              </a:rPr>
              <a:t> CO Day</a:t>
            </a:r>
          </a:p>
        </p:txBody>
      </p:sp>
      <p:sp>
        <p:nvSpPr>
          <p:cNvPr id="8" name="TextBox 7"/>
          <p:cNvSpPr txBox="1"/>
          <p:nvPr/>
        </p:nvSpPr>
        <p:spPr>
          <a:xfrm>
            <a:off x="7171724" y="2468559"/>
            <a:ext cx="1262093" cy="738664"/>
          </a:xfrm>
          <a:prstGeom prst="rect">
            <a:avLst/>
          </a:prstGeom>
          <a:noFill/>
        </p:spPr>
        <p:txBody>
          <a:bodyPr wrap="square" rtlCol="0">
            <a:spAutoFit/>
          </a:bodyPr>
          <a:lstStyle/>
          <a:p>
            <a:r>
              <a:rPr lang="en-GB" sz="1400" b="1" dirty="0">
                <a:solidFill>
                  <a:srgbClr val="006600"/>
                </a:solidFill>
              </a:rPr>
              <a:t>Advent, </a:t>
            </a:r>
            <a:r>
              <a:rPr lang="en-GB" sz="1400" dirty="0"/>
              <a:t>season of peace</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8275" y="5164838"/>
            <a:ext cx="2292096" cy="1066800"/>
          </a:xfrm>
          <a:prstGeom prst="rect">
            <a:avLst/>
          </a:prstGeom>
        </p:spPr>
      </p:pic>
      <p:sp>
        <p:nvSpPr>
          <p:cNvPr id="22" name="Rectangle 21"/>
          <p:cNvSpPr/>
          <p:nvPr/>
        </p:nvSpPr>
        <p:spPr>
          <a:xfrm>
            <a:off x="1186347" y="3353404"/>
            <a:ext cx="360040" cy="273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951254" y="2573785"/>
            <a:ext cx="1800200" cy="523220"/>
          </a:xfrm>
          <a:prstGeom prst="rect">
            <a:avLst/>
          </a:prstGeom>
          <a:noFill/>
        </p:spPr>
        <p:txBody>
          <a:bodyPr wrap="square" rtlCol="0">
            <a:spAutoFit/>
          </a:bodyPr>
          <a:lstStyle/>
          <a:p>
            <a:r>
              <a:rPr lang="en-GB" sz="1400" b="1" dirty="0">
                <a:solidFill>
                  <a:srgbClr val="006600"/>
                </a:solidFill>
                <a:latin typeface="Calibri" panose="020F0502020204030204" pitchFamily="34" charset="0"/>
                <a:cs typeface="Calibri" panose="020F0502020204030204" pitchFamily="34" charset="0"/>
              </a:rPr>
              <a:t>22 Jan, celebrate </a:t>
            </a:r>
            <a:r>
              <a:rPr lang="en-GB" sz="1400" dirty="0">
                <a:latin typeface="Calibri" panose="020F0502020204030204" pitchFamily="34" charset="0"/>
                <a:cs typeface="Calibri" panose="020F0502020204030204" pitchFamily="34" charset="0"/>
              </a:rPr>
              <a:t>Nuclear Weapon Ban</a:t>
            </a:r>
          </a:p>
        </p:txBody>
      </p:sp>
      <p:pic>
        <p:nvPicPr>
          <p:cNvPr id="1026" name="Picture 2" descr="F:\Recovered Docs\Zoom 30 July\CELEBRATE PEAC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07" y="913426"/>
            <a:ext cx="1913331" cy="1654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814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0127"/>
            <a:ext cx="7620000" cy="826585"/>
          </a:xfrm>
        </p:spPr>
        <p:txBody>
          <a:bodyPr/>
          <a:lstStyle/>
          <a:p>
            <a:r>
              <a:rPr lang="en-GB" sz="4000" b="1" dirty="0">
                <a:solidFill>
                  <a:srgbClr val="006600"/>
                </a:solidFill>
                <a:latin typeface="+mn-lt"/>
              </a:rPr>
              <a:t>Prayer</a:t>
            </a:r>
          </a:p>
        </p:txBody>
      </p:sp>
      <p:sp>
        <p:nvSpPr>
          <p:cNvPr id="3" name="Content Placeholder 2"/>
          <p:cNvSpPr>
            <a:spLocks noGrp="1"/>
          </p:cNvSpPr>
          <p:nvPr>
            <p:ph idx="1"/>
          </p:nvPr>
        </p:nvSpPr>
        <p:spPr>
          <a:xfrm>
            <a:off x="107504" y="778396"/>
            <a:ext cx="7620000" cy="5733256"/>
          </a:xfrm>
        </p:spPr>
        <p:txBody>
          <a:bodyPr>
            <a:normAutofit fontScale="92500" lnSpcReduction="20000"/>
          </a:bodyPr>
          <a:lstStyle/>
          <a:p>
            <a:pPr marL="114300" indent="0">
              <a:buNone/>
            </a:pPr>
            <a:r>
              <a:rPr lang="en-GB" dirty="0"/>
              <a:t>Let us pray for all who work to promote a culture of care in our midst: for those who nurse the sick, for those who support the marginalised, for those who feed the hungry, for those who oppose oppression and reject the way of violence. We ask God’s blessing on the work of the international Catholic peace movement, </a:t>
            </a:r>
            <a:r>
              <a:rPr lang="en-GB" dirty="0" err="1"/>
              <a:t>Pax</a:t>
            </a:r>
            <a:r>
              <a:rPr lang="en-GB" dirty="0"/>
              <a:t> Christi. </a:t>
            </a:r>
            <a:br>
              <a:rPr lang="en-GB" dirty="0"/>
            </a:br>
            <a:r>
              <a:rPr lang="en-GB" dirty="0"/>
              <a:t>Lord in your mercy: </a:t>
            </a:r>
          </a:p>
          <a:p>
            <a:pPr marL="114300" indent="0">
              <a:buNone/>
            </a:pPr>
            <a:r>
              <a:rPr lang="en-GB" b="1" i="1" dirty="0">
                <a:solidFill>
                  <a:srgbClr val="006600"/>
                </a:solidFill>
              </a:rPr>
              <a:t>R/ HEAR OUR PRAYER. </a:t>
            </a:r>
          </a:p>
          <a:p>
            <a:pPr marL="114300" indent="0">
              <a:buNone/>
            </a:pPr>
            <a:r>
              <a:rPr lang="en-GB" dirty="0"/>
              <a:t>For peace between the nations, beginning with our own place in the world following Brexit. May we build bridges, not walls. May we build relationships of trust, rather than rivalries, working together to bring healing where there is hurt, peace where there is conflict.</a:t>
            </a:r>
            <a:br>
              <a:rPr lang="en-GB" dirty="0"/>
            </a:br>
            <a:r>
              <a:rPr lang="en-GB" dirty="0"/>
              <a:t>Lord in your mercy: </a:t>
            </a:r>
          </a:p>
          <a:p>
            <a:pPr marL="114300" indent="0">
              <a:buNone/>
            </a:pPr>
            <a:r>
              <a:rPr lang="en-GB" b="1" i="1" dirty="0">
                <a:solidFill>
                  <a:srgbClr val="006600"/>
                </a:solidFill>
              </a:rPr>
              <a:t>R/ HEAR OUR PRAYER. </a:t>
            </a:r>
          </a:p>
          <a:p>
            <a:pPr marL="114300" indent="0">
              <a:buNone/>
            </a:pPr>
            <a:r>
              <a:rPr lang="en-GB" dirty="0"/>
              <a:t>Think of a particular situation in the </a:t>
            </a:r>
            <a:br>
              <a:rPr lang="en-GB" dirty="0"/>
            </a:br>
            <a:r>
              <a:rPr lang="en-GB" dirty="0"/>
              <a:t>news at the moment where there is </a:t>
            </a:r>
            <a:br>
              <a:rPr lang="en-GB" dirty="0"/>
            </a:br>
            <a:r>
              <a:rPr lang="en-GB" dirty="0"/>
              <a:t>an absence of care and a path of peace</a:t>
            </a:r>
            <a:br>
              <a:rPr lang="en-GB" dirty="0"/>
            </a:br>
            <a:r>
              <a:rPr lang="en-GB" dirty="0"/>
              <a:t> needs to be found .... </a:t>
            </a:r>
            <a:br>
              <a:rPr lang="en-GB" dirty="0"/>
            </a:br>
            <a:r>
              <a:rPr lang="en-GB" dirty="0"/>
              <a:t>Lord in your mercy: </a:t>
            </a:r>
            <a:br>
              <a:rPr lang="en-GB" dirty="0"/>
            </a:br>
            <a:r>
              <a:rPr lang="en-GB" b="1" dirty="0">
                <a:solidFill>
                  <a:srgbClr val="006600"/>
                </a:solidFill>
              </a:rPr>
              <a:t>R/ </a:t>
            </a:r>
            <a:r>
              <a:rPr lang="en-GB" b="1" i="1" dirty="0">
                <a:solidFill>
                  <a:srgbClr val="006600"/>
                </a:solidFill>
              </a:rPr>
              <a:t>HEAR OUR PRAYER. </a:t>
            </a:r>
          </a:p>
          <a:p>
            <a:pPr marL="114300" indent="0">
              <a:buNone/>
            </a:pPr>
            <a:r>
              <a:rPr lang="en-GB" dirty="0"/>
              <a:t> In silence, let us place before the Lord </a:t>
            </a:r>
            <a:br>
              <a:rPr lang="en-GB" dirty="0"/>
            </a:br>
            <a:r>
              <a:rPr lang="en-GB" dirty="0"/>
              <a:t>all that is in our hearts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500" y="3635263"/>
            <a:ext cx="4762500" cy="30575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5070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solidFill>
                  <a:srgbClr val="006600"/>
                </a:solidFill>
                <a:latin typeface="+mn-lt"/>
              </a:rPr>
              <a:t>Blessing</a:t>
            </a:r>
          </a:p>
        </p:txBody>
      </p:sp>
      <p:sp>
        <p:nvSpPr>
          <p:cNvPr id="3" name="Content Placeholder 2"/>
          <p:cNvSpPr>
            <a:spLocks noGrp="1"/>
          </p:cNvSpPr>
          <p:nvPr>
            <p:ph idx="1"/>
          </p:nvPr>
        </p:nvSpPr>
        <p:spPr>
          <a:xfrm>
            <a:off x="467544" y="692696"/>
            <a:ext cx="7620000" cy="4800600"/>
          </a:xfrm>
        </p:spPr>
        <p:txBody>
          <a:bodyPr/>
          <a:lstStyle/>
          <a:p>
            <a:pPr marL="114300" indent="0">
              <a:buNone/>
            </a:pPr>
            <a:endParaRPr lang="en-US" i="1" dirty="0">
              <a:latin typeface="Calibri" panose="020F0502020204030204" pitchFamily="34" charset="0"/>
              <a:cs typeface="Calibri" panose="020F0502020204030204" pitchFamily="34" charset="0"/>
            </a:endParaRPr>
          </a:p>
          <a:p>
            <a:pPr marL="114300" indent="0">
              <a:buNone/>
            </a:pPr>
            <a:r>
              <a:rPr lang="en-US" sz="2800" i="1" dirty="0">
                <a:latin typeface="Calibri" panose="020F0502020204030204" pitchFamily="34" charset="0"/>
                <a:cs typeface="Calibri" panose="020F0502020204030204" pitchFamily="34" charset="0"/>
              </a:rPr>
              <a:t>The blessing of the God of life be ours,</a:t>
            </a:r>
            <a:endParaRPr lang="en-GB" sz="2800" i="1" dirty="0">
              <a:latin typeface="Calibri" panose="020F0502020204030204" pitchFamily="34" charset="0"/>
              <a:cs typeface="Calibri" panose="020F0502020204030204" pitchFamily="34" charset="0"/>
            </a:endParaRPr>
          </a:p>
          <a:p>
            <a:pPr marL="114300" indent="0">
              <a:buNone/>
            </a:pPr>
            <a:r>
              <a:rPr lang="en-US" sz="2800" i="1" dirty="0">
                <a:latin typeface="Calibri" panose="020F0502020204030204" pitchFamily="34" charset="0"/>
                <a:cs typeface="Calibri" panose="020F0502020204030204" pitchFamily="34" charset="0"/>
              </a:rPr>
              <a:t>The blessing of the loving Christ be ours,</a:t>
            </a:r>
            <a:endParaRPr lang="en-GB" sz="2800" i="1" dirty="0">
              <a:latin typeface="Calibri" panose="020F0502020204030204" pitchFamily="34" charset="0"/>
              <a:cs typeface="Calibri" panose="020F0502020204030204" pitchFamily="34" charset="0"/>
            </a:endParaRPr>
          </a:p>
          <a:p>
            <a:pPr marL="114300" indent="0">
              <a:buNone/>
            </a:pPr>
            <a:r>
              <a:rPr lang="en-US" sz="2800" i="1" dirty="0">
                <a:latin typeface="Calibri" panose="020F0502020204030204" pitchFamily="34" charset="0"/>
                <a:cs typeface="Calibri" panose="020F0502020204030204" pitchFamily="34" charset="0"/>
              </a:rPr>
              <a:t>The blessing of the Holy Spirit be ours</a:t>
            </a:r>
            <a:endParaRPr lang="en-GB" sz="2800" i="1" dirty="0">
              <a:latin typeface="Calibri" panose="020F0502020204030204" pitchFamily="34" charset="0"/>
              <a:cs typeface="Calibri" panose="020F0502020204030204" pitchFamily="34" charset="0"/>
            </a:endParaRPr>
          </a:p>
          <a:p>
            <a:pPr marL="114300" indent="0">
              <a:buNone/>
            </a:pPr>
            <a:r>
              <a:rPr lang="en-US" sz="2800" i="1" dirty="0">
                <a:latin typeface="Calibri" panose="020F0502020204030204" pitchFamily="34" charset="0"/>
                <a:cs typeface="Calibri" panose="020F0502020204030204" pitchFamily="34" charset="0"/>
              </a:rPr>
              <a:t>To cherish us, to help us, to make us holy.</a:t>
            </a:r>
            <a:endParaRPr lang="en-GB" sz="2800" i="1"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3429000"/>
            <a:ext cx="4736920" cy="31604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39352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240" y="764704"/>
            <a:ext cx="7765488" cy="6247864"/>
          </a:xfrm>
          <a:prstGeom prst="rect">
            <a:avLst/>
          </a:prstGeom>
          <a:noFill/>
        </p:spPr>
        <p:txBody>
          <a:bodyPr wrap="square" rtlCol="0">
            <a:spAutoFit/>
          </a:bodyPr>
          <a:lstStyle/>
          <a:p>
            <a:r>
              <a:rPr lang="en-GB" sz="4000" b="1" dirty="0">
                <a:solidFill>
                  <a:srgbClr val="006600"/>
                </a:solidFill>
                <a:cs typeface="Arial" panose="020B0604020202020204" pitchFamily="34" charset="0"/>
              </a:rPr>
              <a:t>Resources &amp; support</a:t>
            </a:r>
            <a:endParaRPr lang="en-GB" sz="4000" dirty="0">
              <a:solidFill>
                <a:srgbClr val="006600"/>
              </a:solidFill>
              <a:cs typeface="Arial" panose="020B0604020202020204" pitchFamily="34" charset="0"/>
            </a:endParaRPr>
          </a:p>
          <a:p>
            <a:endParaRPr lang="en-GB" sz="2800" b="1" dirty="0">
              <a:solidFill>
                <a:srgbClr val="006600"/>
              </a:solidFill>
              <a:cs typeface="Arial" panose="020B0604020202020204" pitchFamily="34" charset="0"/>
            </a:endParaRPr>
          </a:p>
          <a:p>
            <a:r>
              <a:rPr lang="en-GB" sz="2800" b="1" dirty="0">
                <a:solidFill>
                  <a:srgbClr val="006600"/>
                </a:solidFill>
                <a:cs typeface="Arial" panose="020B0604020202020204" pitchFamily="34" charset="0"/>
              </a:rPr>
              <a:t>We offer YOU materials for all year around </a:t>
            </a:r>
          </a:p>
          <a:p>
            <a:pPr marL="457200" indent="-457200">
              <a:buFont typeface="Arial" panose="020B0604020202020204" pitchFamily="34" charset="0"/>
              <a:buChar char="•"/>
            </a:pPr>
            <a:r>
              <a:rPr lang="en-GB" sz="2000" dirty="0">
                <a:solidFill>
                  <a:srgbClr val="006600"/>
                </a:solidFill>
                <a:cs typeface="Arial" panose="020B0604020202020204" pitchFamily="34" charset="0"/>
              </a:rPr>
              <a:t>Peace Sunday family, parish and group resources </a:t>
            </a:r>
            <a:r>
              <a:rPr lang="en-GB" sz="1600" i="1" dirty="0">
                <a:solidFill>
                  <a:srgbClr val="006600"/>
                </a:solidFill>
                <a:cs typeface="Arial" panose="020B0604020202020204" pitchFamily="34" charset="0"/>
                <a:hlinkClick r:id="rId2"/>
              </a:rPr>
              <a:t>https://paxchristi.org.uk/peace-sunday-2021/</a:t>
            </a:r>
            <a:endParaRPr lang="en-GB" sz="1600" i="1" dirty="0">
              <a:solidFill>
                <a:srgbClr val="006600"/>
              </a:solidFill>
              <a:cs typeface="Arial" panose="020B0604020202020204" pitchFamily="34" charset="0"/>
            </a:endParaRPr>
          </a:p>
          <a:p>
            <a:pPr marL="457200" indent="-457200">
              <a:buFont typeface="Arial" panose="020B0604020202020204" pitchFamily="34" charset="0"/>
              <a:buChar char="•"/>
            </a:pPr>
            <a:r>
              <a:rPr lang="en-GB" sz="2000" dirty="0">
                <a:solidFill>
                  <a:srgbClr val="006600"/>
                </a:solidFill>
                <a:cs typeface="Arial" panose="020B0604020202020204" pitchFamily="34" charset="0"/>
              </a:rPr>
              <a:t>Email follow-up from this gathering</a:t>
            </a:r>
          </a:p>
          <a:p>
            <a:pPr marL="457200" indent="-457200">
              <a:buFont typeface="Arial" panose="020B0604020202020204" pitchFamily="34" charset="0"/>
              <a:buChar char="•"/>
            </a:pPr>
            <a:endParaRPr lang="en-GB" sz="2000" dirty="0">
              <a:solidFill>
                <a:srgbClr val="006600"/>
              </a:solidFill>
              <a:cs typeface="Arial" panose="020B0604020202020204" pitchFamily="34" charset="0"/>
            </a:endParaRPr>
          </a:p>
          <a:p>
            <a:pPr marL="342900" indent="-342900">
              <a:buFont typeface="Arial" panose="020B0604020202020204" pitchFamily="34" charset="0"/>
              <a:buChar char="•"/>
            </a:pPr>
            <a:r>
              <a:rPr lang="en-GB" sz="2000" dirty="0" err="1">
                <a:solidFill>
                  <a:srgbClr val="006600"/>
                </a:solidFill>
                <a:cs typeface="Arial" panose="020B0604020202020204" pitchFamily="34" charset="0"/>
              </a:rPr>
              <a:t>Pax</a:t>
            </a:r>
            <a:r>
              <a:rPr lang="en-GB" sz="2000" dirty="0">
                <a:solidFill>
                  <a:srgbClr val="006600"/>
                </a:solidFill>
                <a:cs typeface="Arial" panose="020B0604020202020204" pitchFamily="34" charset="0"/>
              </a:rPr>
              <a:t> Christi England and Wales : </a:t>
            </a:r>
            <a:r>
              <a:rPr lang="en-GB" sz="1600" i="1" dirty="0">
                <a:solidFill>
                  <a:srgbClr val="006600"/>
                </a:solidFill>
                <a:cs typeface="Arial" panose="020B0604020202020204" pitchFamily="34" charset="0"/>
                <a:hlinkClick r:id="rId3"/>
              </a:rPr>
              <a:t>https://paxchristi.org.uk/</a:t>
            </a:r>
            <a:endParaRPr lang="en-GB" sz="1600" i="1" dirty="0">
              <a:solidFill>
                <a:srgbClr val="006600"/>
              </a:solidFill>
              <a:cs typeface="Arial" panose="020B0604020202020204" pitchFamily="34" charset="0"/>
            </a:endParaRPr>
          </a:p>
          <a:p>
            <a:pPr marL="342900" indent="-342900">
              <a:buFont typeface="Arial" panose="020B0604020202020204" pitchFamily="34" charset="0"/>
              <a:buChar char="•"/>
            </a:pPr>
            <a:r>
              <a:rPr lang="en-GB" sz="2000" dirty="0">
                <a:solidFill>
                  <a:srgbClr val="006600"/>
                </a:solidFill>
                <a:cs typeface="Arial" panose="020B0604020202020204" pitchFamily="34" charset="0"/>
              </a:rPr>
              <a:t>Catholic Nonviolence Initiative:  </a:t>
            </a:r>
            <a:r>
              <a:rPr lang="en-GB" sz="1600" i="1" dirty="0">
                <a:solidFill>
                  <a:srgbClr val="006600"/>
                </a:solidFill>
                <a:cs typeface="Arial" panose="020B0604020202020204" pitchFamily="34" charset="0"/>
                <a:hlinkClick r:id="rId4"/>
              </a:rPr>
              <a:t>https://nonviolencejustpeace.net</a:t>
            </a:r>
            <a:r>
              <a:rPr lang="en-GB" sz="1600" dirty="0">
                <a:solidFill>
                  <a:srgbClr val="006600"/>
                </a:solidFill>
                <a:cs typeface="Arial" panose="020B0604020202020204" pitchFamily="34" charset="0"/>
                <a:hlinkClick r:id="rId4"/>
              </a:rPr>
              <a:t>/</a:t>
            </a:r>
            <a:endParaRPr lang="en-GB" sz="1600" dirty="0">
              <a:solidFill>
                <a:srgbClr val="006600"/>
              </a:solidFill>
              <a:cs typeface="Arial" panose="020B0604020202020204" pitchFamily="34" charset="0"/>
            </a:endParaRPr>
          </a:p>
          <a:p>
            <a:endParaRPr lang="en-GB" sz="2000" dirty="0">
              <a:solidFill>
                <a:srgbClr val="006600"/>
              </a:solidFill>
              <a:cs typeface="Arial" panose="020B0604020202020204" pitchFamily="34" charset="0"/>
            </a:endParaRPr>
          </a:p>
          <a:p>
            <a:r>
              <a:rPr lang="en-GB" sz="2800" b="1" dirty="0">
                <a:solidFill>
                  <a:srgbClr val="006600"/>
                </a:solidFill>
                <a:cs typeface="Arial" panose="020B0604020202020204" pitchFamily="34" charset="0"/>
              </a:rPr>
              <a:t>We ask YOUR support and donation</a:t>
            </a:r>
          </a:p>
          <a:p>
            <a:pPr marL="342900" indent="-342900">
              <a:buFont typeface="Arial" panose="020B0604020202020204" pitchFamily="34" charset="0"/>
              <a:buChar char="•"/>
            </a:pPr>
            <a:r>
              <a:rPr lang="en-GB" sz="2000" dirty="0">
                <a:solidFill>
                  <a:srgbClr val="006600"/>
                </a:solidFill>
                <a:cs typeface="Arial" panose="020B0604020202020204" pitchFamily="34" charset="0"/>
              </a:rPr>
              <a:t>Send us YOUR news, reports and up-dates </a:t>
            </a:r>
          </a:p>
          <a:p>
            <a:pPr marL="342900" indent="-342900">
              <a:buFont typeface="Arial" panose="020B0604020202020204" pitchFamily="34" charset="0"/>
              <a:buChar char="•"/>
            </a:pPr>
            <a:r>
              <a:rPr lang="en-GB" sz="2000" dirty="0">
                <a:solidFill>
                  <a:srgbClr val="006600"/>
                </a:solidFill>
                <a:cs typeface="Arial" panose="020B0604020202020204" pitchFamily="34" charset="0"/>
              </a:rPr>
              <a:t>Send us a donation </a:t>
            </a:r>
            <a:r>
              <a:rPr lang="en-GB" sz="1600" i="1" dirty="0">
                <a:solidFill>
                  <a:srgbClr val="006600"/>
                </a:solidFill>
                <a:cs typeface="Arial" panose="020B0604020202020204" pitchFamily="34" charset="0"/>
                <a:hlinkClick r:id="rId5"/>
              </a:rPr>
              <a:t>https://paxchristi.org.uk/about-us/support-us/donation/</a:t>
            </a:r>
            <a:endParaRPr lang="en-GB" sz="1600" i="1" dirty="0">
              <a:solidFill>
                <a:srgbClr val="006600"/>
              </a:solidFill>
              <a:cs typeface="Arial" panose="020B0604020202020204" pitchFamily="34" charset="0"/>
            </a:endParaRPr>
          </a:p>
          <a:p>
            <a:pPr marL="342900" indent="-342900">
              <a:buFont typeface="Arial" panose="020B0604020202020204" pitchFamily="34" charset="0"/>
              <a:buChar char="•"/>
            </a:pPr>
            <a:r>
              <a:rPr lang="en-GB" sz="2000" dirty="0">
                <a:solidFill>
                  <a:srgbClr val="006600"/>
                </a:solidFill>
                <a:cs typeface="Arial" panose="020B0604020202020204" pitchFamily="34" charset="0"/>
              </a:rPr>
              <a:t>Become a member: </a:t>
            </a:r>
            <a:r>
              <a:rPr lang="en-GB" sz="1600" i="1" dirty="0">
                <a:solidFill>
                  <a:srgbClr val="006600"/>
                </a:solidFill>
                <a:cs typeface="Arial" panose="020B0604020202020204" pitchFamily="34" charset="0"/>
                <a:hlinkClick r:id="rId6"/>
              </a:rPr>
              <a:t>https://paxchristi.org.uk/about-us/support-us/become-a-pax-christi-member/</a:t>
            </a:r>
            <a:endParaRPr lang="en-GB" sz="1600" i="1" dirty="0">
              <a:solidFill>
                <a:srgbClr val="006600"/>
              </a:solidFill>
              <a:cs typeface="Arial" panose="020B0604020202020204" pitchFamily="34" charset="0"/>
            </a:endParaRPr>
          </a:p>
          <a:p>
            <a:pPr marL="342900" indent="-342900">
              <a:buFont typeface="Arial" panose="020B0604020202020204" pitchFamily="34" charset="0"/>
              <a:buChar char="•"/>
            </a:pPr>
            <a:endParaRPr lang="en-GB" sz="2000" i="1" dirty="0">
              <a:solidFill>
                <a:srgbClr val="006600"/>
              </a:solidFill>
              <a:cs typeface="Arial" panose="020B0604020202020204" pitchFamily="34" charset="0"/>
            </a:endParaRPr>
          </a:p>
          <a:p>
            <a:pPr marL="342900" indent="-342900">
              <a:buFont typeface="Arial" panose="020B0604020202020204" pitchFamily="34" charset="0"/>
              <a:buChar char="•"/>
            </a:pPr>
            <a:endParaRPr lang="en-GB" sz="2000" i="1" dirty="0">
              <a:solidFill>
                <a:srgbClr val="006600"/>
              </a:solidFill>
              <a:cs typeface="Arial" panose="020B0604020202020204" pitchFamily="34" charset="0"/>
            </a:endParaRPr>
          </a:p>
          <a:p>
            <a:endParaRPr lang="en-GB" sz="2000" dirty="0">
              <a:solidFill>
                <a:srgbClr val="006600"/>
              </a:solidFill>
              <a:cs typeface="Arial" panose="020B0604020202020204" pitchFamily="34" charset="0"/>
            </a:endParaRPr>
          </a:p>
        </p:txBody>
      </p:sp>
    </p:spTree>
    <p:extLst>
      <p:ext uri="{BB962C8B-B14F-4D97-AF65-F5344CB8AC3E}">
        <p14:creationId xmlns:p14="http://schemas.microsoft.com/office/powerpoint/2010/main" val="406757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980728"/>
            <a:ext cx="4176464" cy="5472608"/>
          </a:xfrm>
        </p:spPr>
        <p:txBody>
          <a:bodyPr>
            <a:normAutofit lnSpcReduction="10000"/>
          </a:bodyPr>
          <a:lstStyle/>
          <a:p>
            <a:pPr marL="0" indent="0">
              <a:buNone/>
            </a:pPr>
            <a:r>
              <a:rPr lang="en-GB" dirty="0">
                <a:latin typeface="Calibri" panose="020F0502020204030204" pitchFamily="34" charset="0"/>
                <a:cs typeface="Calibri" panose="020F0502020204030204" pitchFamily="34" charset="0"/>
              </a:rPr>
              <a:t>Lord, Creator of our human family,</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you created all human beings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equal in dignity:</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pour forth into our hearts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a spirit of solidarity</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and inspire in us a dream of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renewed encounter,</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dialogue, justice and peace.</a:t>
            </a:r>
          </a:p>
          <a:p>
            <a:pPr marL="0" indent="0">
              <a:buNone/>
            </a:pPr>
            <a:br>
              <a:rPr lang="en-GB" sz="2000" dirty="0">
                <a:latin typeface="Calibri" panose="020F0502020204030204" pitchFamily="34" charset="0"/>
                <a:cs typeface="Calibri" panose="020F0502020204030204" pitchFamily="34" charset="0"/>
              </a:rPr>
            </a:br>
            <a:endParaRPr lang="en-GB" sz="2000"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Move us to create healthier societies</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and a more dignified world,</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a world without hunger, poverty,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violence and war.</a:t>
            </a:r>
          </a:p>
          <a:p>
            <a:pPr marL="0" indent="0">
              <a:buNone/>
            </a:pPr>
            <a:endParaRPr lang="en-GB" dirty="0">
              <a:latin typeface="Calibri" panose="020F0502020204030204" pitchFamily="34" charset="0"/>
              <a:cs typeface="Calibri" panose="020F0502020204030204" pitchFamily="34" charset="0"/>
            </a:endParaRPr>
          </a:p>
          <a:p>
            <a:pPr marL="0" indent="0">
              <a:buNone/>
            </a:pPr>
            <a:endParaRPr lang="en-GB" dirty="0"/>
          </a:p>
        </p:txBody>
      </p:sp>
      <p:sp>
        <p:nvSpPr>
          <p:cNvPr id="4" name="Title 1"/>
          <p:cNvSpPr>
            <a:spLocks noGrp="1"/>
          </p:cNvSpPr>
          <p:nvPr>
            <p:ph type="title"/>
          </p:nvPr>
        </p:nvSpPr>
        <p:spPr>
          <a:xfrm>
            <a:off x="323528" y="260648"/>
            <a:ext cx="7772400" cy="629843"/>
          </a:xfrm>
        </p:spPr>
        <p:txBody>
          <a:bodyPr>
            <a:noAutofit/>
          </a:bodyPr>
          <a:lstStyle/>
          <a:p>
            <a:r>
              <a:rPr lang="en-GB" sz="4000" b="1" dirty="0">
                <a:solidFill>
                  <a:srgbClr val="006600"/>
                </a:solidFill>
                <a:latin typeface="Calibri" panose="020F0502020204030204" pitchFamily="34" charset="0"/>
                <a:cs typeface="Calibri" panose="020F0502020204030204" pitchFamily="34" charset="0"/>
              </a:rPr>
              <a:t>Opening prayer</a:t>
            </a:r>
            <a:endParaRPr lang="en-GB" sz="1800" b="1" dirty="0">
              <a:solidFill>
                <a:srgbClr val="006600"/>
              </a:solidFill>
              <a:latin typeface="+mn-lt"/>
              <a:cs typeface="Calibri" panose="020F050202020403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3107">
            <a:off x="3988783" y="1540023"/>
            <a:ext cx="5009165" cy="26093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TextBox 4"/>
          <p:cNvSpPr txBox="1"/>
          <p:nvPr/>
        </p:nvSpPr>
        <p:spPr>
          <a:xfrm>
            <a:off x="4555756" y="4852610"/>
            <a:ext cx="3764867" cy="830997"/>
          </a:xfrm>
          <a:prstGeom prst="rect">
            <a:avLst/>
          </a:prstGeom>
          <a:noFill/>
        </p:spPr>
        <p:txBody>
          <a:bodyPr wrap="square" rtlCol="0">
            <a:spAutoFit/>
          </a:bodyPr>
          <a:lstStyle/>
          <a:p>
            <a:r>
              <a:rPr lang="en-GB" sz="1600" i="1" dirty="0" err="1">
                <a:solidFill>
                  <a:srgbClr val="006600"/>
                </a:solidFill>
                <a:latin typeface="Calibri" panose="020F0502020204030204" pitchFamily="34" charset="0"/>
                <a:cs typeface="Calibri" panose="020F0502020204030204" pitchFamily="34" charset="0"/>
              </a:rPr>
              <a:t>Kanini</a:t>
            </a:r>
            <a:r>
              <a:rPr lang="en-GB" sz="1600" i="1" dirty="0">
                <a:solidFill>
                  <a:srgbClr val="006600"/>
                </a:solidFill>
                <a:latin typeface="Calibri" panose="020F0502020204030204" pitchFamily="34" charset="0"/>
                <a:cs typeface="Calibri" panose="020F0502020204030204" pitchFamily="34" charset="0"/>
              </a:rPr>
              <a:t>, a  partner working with groups of young men in Kenya to overcome tribal conflicts</a:t>
            </a:r>
          </a:p>
        </p:txBody>
      </p:sp>
    </p:spTree>
    <p:extLst>
      <p:ext uri="{BB962C8B-B14F-4D97-AF65-F5344CB8AC3E}">
        <p14:creationId xmlns:p14="http://schemas.microsoft.com/office/powerpoint/2010/main" val="18861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908720"/>
            <a:ext cx="4572000" cy="4278094"/>
          </a:xfrm>
          <a:prstGeom prst="rect">
            <a:avLst/>
          </a:prstGeom>
        </p:spPr>
        <p:txBody>
          <a:bodyPr>
            <a:spAutoFit/>
          </a:bodyPr>
          <a:lstStyle/>
          <a:p>
            <a:r>
              <a:rPr lang="en-GB" sz="2200" dirty="0">
                <a:solidFill>
                  <a:prstClr val="black"/>
                </a:solidFill>
                <a:latin typeface="Calibri" panose="020F0502020204030204" pitchFamily="34" charset="0"/>
                <a:cs typeface="Calibri" panose="020F0502020204030204" pitchFamily="34" charset="0"/>
              </a:rPr>
              <a:t>May our hearts be open</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to all the peoples and </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nations of the earth.</a:t>
            </a:r>
          </a:p>
          <a:p>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May we recognize the goodness </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and beauty</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that you have sown in each of us,</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and thus forge bonds of unity, </a:t>
            </a:r>
            <a:br>
              <a:rPr lang="en-GB" sz="2200" dirty="0">
                <a:solidFill>
                  <a:prstClr val="black"/>
                </a:solidFill>
                <a:latin typeface="Calibri" panose="020F0502020204030204" pitchFamily="34" charset="0"/>
                <a:cs typeface="Calibri" panose="020F0502020204030204" pitchFamily="34" charset="0"/>
              </a:rPr>
            </a:br>
            <a:r>
              <a:rPr lang="en-GB" sz="2200" dirty="0">
                <a:solidFill>
                  <a:prstClr val="black"/>
                </a:solidFill>
                <a:latin typeface="Calibri" panose="020F0502020204030204" pitchFamily="34" charset="0"/>
                <a:cs typeface="Calibri" panose="020F0502020204030204" pitchFamily="34" charset="0"/>
              </a:rPr>
              <a:t>common projects, and shared dreams.</a:t>
            </a:r>
          </a:p>
          <a:p>
            <a:endParaRPr lang="en-GB" sz="2200" dirty="0">
              <a:solidFill>
                <a:prstClr val="black"/>
              </a:solidFill>
              <a:latin typeface="Calibri" panose="020F0502020204030204" pitchFamily="34" charset="0"/>
              <a:cs typeface="Calibri" panose="020F0502020204030204" pitchFamily="34" charset="0"/>
            </a:endParaRPr>
          </a:p>
          <a:p>
            <a:r>
              <a:rPr lang="en-GB" sz="2200" dirty="0">
                <a:solidFill>
                  <a:prstClr val="black"/>
                </a:solidFill>
                <a:latin typeface="Calibri" panose="020F0502020204030204" pitchFamily="34" charset="0"/>
                <a:cs typeface="Calibri" panose="020F0502020204030204" pitchFamily="34" charset="0"/>
              </a:rPr>
              <a:t>Amen.</a:t>
            </a:r>
          </a:p>
          <a:p>
            <a:endParaRPr lang="en-GB" dirty="0">
              <a:solidFill>
                <a:prstClr val="black"/>
              </a:solidFill>
              <a:latin typeface="Calibri" panose="020F0502020204030204" pitchFamily="34" charset="0"/>
              <a:cs typeface="Calibri" panose="020F0502020204030204" pitchFamily="34" charset="0"/>
            </a:endParaRPr>
          </a:p>
          <a:p>
            <a:r>
              <a:rPr lang="en-GB" sz="1200" i="1" dirty="0">
                <a:solidFill>
                  <a:prstClr val="black"/>
                </a:solidFill>
                <a:latin typeface="Calibri" panose="020F0502020204030204" pitchFamily="34" charset="0"/>
                <a:cs typeface="Calibri" panose="020F0502020204030204" pitchFamily="34" charset="0"/>
              </a:rPr>
              <a:t>Adapted, Pope Francis, </a:t>
            </a:r>
            <a:r>
              <a:rPr lang="en-GB" sz="1200" i="1" dirty="0" err="1">
                <a:solidFill>
                  <a:prstClr val="black"/>
                </a:solidFill>
                <a:latin typeface="Calibri" panose="020F0502020204030204" pitchFamily="34" charset="0"/>
                <a:cs typeface="Calibri" panose="020F0502020204030204" pitchFamily="34" charset="0"/>
              </a:rPr>
              <a:t>Fratelli</a:t>
            </a:r>
            <a:r>
              <a:rPr lang="en-GB" sz="1200" i="1" dirty="0">
                <a:solidFill>
                  <a:prstClr val="black"/>
                </a:solidFill>
                <a:latin typeface="Calibri" panose="020F0502020204030204" pitchFamily="34" charset="0"/>
                <a:cs typeface="Calibri" panose="020F0502020204030204" pitchFamily="34" charset="0"/>
              </a:rPr>
              <a:t> </a:t>
            </a:r>
            <a:r>
              <a:rPr lang="en-GB" sz="1200" i="1" dirty="0" err="1">
                <a:solidFill>
                  <a:prstClr val="black"/>
                </a:solidFill>
                <a:latin typeface="Calibri" panose="020F0502020204030204" pitchFamily="34" charset="0"/>
                <a:cs typeface="Calibri" panose="020F0502020204030204" pitchFamily="34" charset="0"/>
              </a:rPr>
              <a:t>Tutti</a:t>
            </a:r>
            <a:endParaRPr lang="en-GB" sz="1200" i="1" dirty="0">
              <a:solidFill>
                <a:prstClr val="black"/>
              </a:solidFill>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5936" y="1988840"/>
            <a:ext cx="4365104" cy="4365104"/>
          </a:xfrm>
          <a:prstGeom prst="rect">
            <a:avLst/>
          </a:prstGeom>
        </p:spPr>
      </p:pic>
    </p:spTree>
    <p:extLst>
      <p:ext uri="{BB962C8B-B14F-4D97-AF65-F5344CB8AC3E}">
        <p14:creationId xmlns:p14="http://schemas.microsoft.com/office/powerpoint/2010/main" val="366320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conn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96752"/>
            <a:ext cx="8466921" cy="5565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71350" y="282897"/>
            <a:ext cx="8017074" cy="984885"/>
          </a:xfrm>
          <a:prstGeom prst="rect">
            <a:avLst/>
          </a:prstGeom>
        </p:spPr>
        <p:txBody>
          <a:bodyPr wrap="square">
            <a:spAutoFit/>
          </a:bodyPr>
          <a:lstStyle/>
          <a:p>
            <a:r>
              <a:rPr lang="en-GB" sz="4000" b="1" dirty="0">
                <a:solidFill>
                  <a:srgbClr val="006600"/>
                </a:solidFill>
              </a:rPr>
              <a:t>Reflect: Only connect! </a:t>
            </a:r>
            <a:br>
              <a:rPr lang="en-GB" sz="4000" b="1" dirty="0">
                <a:solidFill>
                  <a:srgbClr val="006600"/>
                </a:solidFill>
              </a:rPr>
            </a:br>
            <a:r>
              <a:rPr lang="en-GB" b="1" i="1" dirty="0">
                <a:solidFill>
                  <a:srgbClr val="006600"/>
                </a:solidFill>
              </a:rPr>
              <a:t>As we listen to words from Pope Francis</a:t>
            </a:r>
          </a:p>
        </p:txBody>
      </p:sp>
      <p:sp>
        <p:nvSpPr>
          <p:cNvPr id="3" name="Rectangle 2"/>
          <p:cNvSpPr/>
          <p:nvPr/>
        </p:nvSpPr>
        <p:spPr>
          <a:xfrm>
            <a:off x="136908" y="4454672"/>
            <a:ext cx="3859027" cy="584775"/>
          </a:xfrm>
          <a:prstGeom prst="rect">
            <a:avLst/>
          </a:prstGeom>
          <a:solidFill>
            <a:schemeClr val="bg2"/>
          </a:solidFill>
        </p:spPr>
        <p:txBody>
          <a:bodyPr wrap="square">
            <a:spAutoFit/>
          </a:bodyPr>
          <a:lstStyle/>
          <a:p>
            <a:pPr algn="ctr"/>
            <a:r>
              <a:rPr lang="en-GB" sz="1600" b="1" dirty="0">
                <a:solidFill>
                  <a:srgbClr val="FF0000"/>
                </a:solidFill>
              </a:rPr>
              <a:t>Félix </a:t>
            </a:r>
            <a:r>
              <a:rPr lang="en-GB" sz="1600" b="1" dirty="0" err="1">
                <a:solidFill>
                  <a:srgbClr val="FF0000"/>
                </a:solidFill>
              </a:rPr>
              <a:t>Vásquez</a:t>
            </a:r>
            <a:r>
              <a:rPr lang="en-GB" sz="1600" b="1" dirty="0">
                <a:solidFill>
                  <a:srgbClr val="FF0000"/>
                </a:solidFill>
              </a:rPr>
              <a:t>: Honduran environmental </a:t>
            </a:r>
            <a:br>
              <a:rPr lang="en-GB" sz="1600" b="1" dirty="0">
                <a:solidFill>
                  <a:srgbClr val="FF0000"/>
                </a:solidFill>
              </a:rPr>
            </a:br>
            <a:r>
              <a:rPr lang="en-GB" sz="1600" b="1" dirty="0">
                <a:solidFill>
                  <a:srgbClr val="FF0000"/>
                </a:solidFill>
              </a:rPr>
              <a:t>activist killed…</a:t>
            </a:r>
            <a:endParaRPr lang="en-GB" sz="1600" dirty="0">
              <a:solidFill>
                <a:srgbClr val="FF0000"/>
              </a:solidFill>
            </a:endParaRPr>
          </a:p>
        </p:txBody>
      </p:sp>
      <p:sp>
        <p:nvSpPr>
          <p:cNvPr id="4" name="Rectangle 3"/>
          <p:cNvSpPr/>
          <p:nvPr/>
        </p:nvSpPr>
        <p:spPr>
          <a:xfrm rot="207978">
            <a:off x="4937410" y="6182714"/>
            <a:ext cx="3011692" cy="584775"/>
          </a:xfrm>
          <a:prstGeom prst="rect">
            <a:avLst/>
          </a:prstGeom>
          <a:solidFill>
            <a:schemeClr val="bg2"/>
          </a:solidFill>
        </p:spPr>
        <p:txBody>
          <a:bodyPr wrap="square">
            <a:spAutoFit/>
          </a:bodyPr>
          <a:lstStyle/>
          <a:p>
            <a:pPr fontAlgn="base"/>
            <a:r>
              <a:rPr lang="en-GB" sz="1600" b="1" dirty="0">
                <a:solidFill>
                  <a:srgbClr val="FF0000"/>
                </a:solidFill>
              </a:rPr>
              <a:t>South Sudan faces 'catastrophic' famine unless conflict ended</a:t>
            </a:r>
          </a:p>
        </p:txBody>
      </p:sp>
      <p:sp>
        <p:nvSpPr>
          <p:cNvPr id="5" name="Rectangle 4"/>
          <p:cNvSpPr/>
          <p:nvPr/>
        </p:nvSpPr>
        <p:spPr>
          <a:xfrm rot="21090304">
            <a:off x="54749" y="2550155"/>
            <a:ext cx="2451499" cy="923330"/>
          </a:xfrm>
          <a:prstGeom prst="rect">
            <a:avLst/>
          </a:prstGeom>
          <a:solidFill>
            <a:schemeClr val="bg2"/>
          </a:solidFill>
        </p:spPr>
        <p:txBody>
          <a:bodyPr wrap="square">
            <a:spAutoFit/>
          </a:bodyPr>
          <a:lstStyle/>
          <a:p>
            <a:pPr fontAlgn="base"/>
            <a:r>
              <a:rPr lang="en-GB" dirty="0">
                <a:solidFill>
                  <a:srgbClr val="FF0000"/>
                </a:solidFill>
              </a:rPr>
              <a:t>India migrant workers paid heaviest price for </a:t>
            </a:r>
            <a:r>
              <a:rPr lang="en-GB" dirty="0" err="1">
                <a:solidFill>
                  <a:srgbClr val="FF0000"/>
                </a:solidFill>
              </a:rPr>
              <a:t>Covid</a:t>
            </a:r>
            <a:r>
              <a:rPr lang="en-GB" dirty="0">
                <a:solidFill>
                  <a:srgbClr val="FF0000"/>
                </a:solidFill>
              </a:rPr>
              <a:t> crisis…</a:t>
            </a:r>
            <a:endParaRPr lang="en-GB" b="1" dirty="0">
              <a:solidFill>
                <a:srgbClr val="FF0000"/>
              </a:solidFill>
            </a:endParaRPr>
          </a:p>
        </p:txBody>
      </p:sp>
      <p:sp>
        <p:nvSpPr>
          <p:cNvPr id="6" name="Rectangle 5"/>
          <p:cNvSpPr/>
          <p:nvPr/>
        </p:nvSpPr>
        <p:spPr>
          <a:xfrm rot="373255">
            <a:off x="4153048" y="3411579"/>
            <a:ext cx="4249203" cy="650896"/>
          </a:xfrm>
          <a:prstGeom prst="rect">
            <a:avLst/>
          </a:prstGeom>
          <a:solidFill>
            <a:schemeClr val="bg2"/>
          </a:solidFill>
        </p:spPr>
        <p:txBody>
          <a:bodyPr wrap="square">
            <a:spAutoFit/>
          </a:bodyPr>
          <a:lstStyle/>
          <a:p>
            <a:pPr fontAlgn="base"/>
            <a:r>
              <a:rPr lang="en-GB" b="1" dirty="0">
                <a:solidFill>
                  <a:srgbClr val="FF0000"/>
                </a:solidFill>
              </a:rPr>
              <a:t>Syrians refugees flee Lebanon camp after tents set on fire…</a:t>
            </a:r>
          </a:p>
        </p:txBody>
      </p:sp>
    </p:spTree>
    <p:extLst>
      <p:ext uri="{BB962C8B-B14F-4D97-AF65-F5344CB8AC3E}">
        <p14:creationId xmlns:p14="http://schemas.microsoft.com/office/powerpoint/2010/main" val="1171102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solidFill>
                  <a:srgbClr val="006600"/>
                </a:solidFill>
                <a:latin typeface="+mn-lt"/>
              </a:rPr>
              <a:t>Only connect!</a:t>
            </a:r>
            <a:r>
              <a:rPr lang="en-GB" sz="4000" dirty="0">
                <a:solidFill>
                  <a:srgbClr val="006600"/>
                </a:solidFill>
                <a:latin typeface="+mn-lt"/>
              </a:rPr>
              <a:t> </a:t>
            </a:r>
          </a:p>
        </p:txBody>
      </p:sp>
      <p:sp>
        <p:nvSpPr>
          <p:cNvPr id="3" name="Content Placeholder 2"/>
          <p:cNvSpPr>
            <a:spLocks noGrp="1"/>
          </p:cNvSpPr>
          <p:nvPr>
            <p:ph idx="1"/>
          </p:nvPr>
        </p:nvSpPr>
        <p:spPr/>
        <p:txBody>
          <a:bodyPr>
            <a:normAutofit lnSpcReduction="10000"/>
          </a:bodyPr>
          <a:lstStyle/>
          <a:p>
            <a:pPr marL="114300" indent="0">
              <a:buNone/>
            </a:pPr>
            <a:r>
              <a:rPr lang="en-GB" sz="2400" dirty="0"/>
              <a:t>The year 2020 was marked by the massive Covid-19 health crisis, which became a global phenomenon cutting across boundaries, aggravating deeply interrelated crises like those of the climate, food, the economy and migration, and causing great suffering and hardship…</a:t>
            </a:r>
          </a:p>
          <a:p>
            <a:pPr marL="114300" indent="0">
              <a:buNone/>
            </a:pPr>
            <a:r>
              <a:rPr lang="en-GB" sz="2400" dirty="0"/>
              <a:t>we have also seen a surge in various forms of nationalism, racism and xenophobia, and wars and conflicts that bring only death and destruction in their wake. These and other events that marked humanity’s path this past year have taught us how important it is to care for one another and for creation in our efforts to build a more fraternal society</a:t>
            </a:r>
            <a:br>
              <a:rPr lang="en-GB" sz="2400" dirty="0"/>
            </a:br>
            <a:endParaRPr lang="en-GB" sz="2400" dirty="0"/>
          </a:p>
          <a:p>
            <a:pPr marL="114300" indent="0">
              <a:buNone/>
            </a:pPr>
            <a:r>
              <a:rPr lang="en-GB" sz="1800" i="1" dirty="0"/>
              <a:t>A culture of care as a path to peace, Pope Francis, WPD 2021</a:t>
            </a:r>
          </a:p>
        </p:txBody>
      </p:sp>
    </p:spTree>
    <p:extLst>
      <p:ext uri="{BB962C8B-B14F-4D97-AF65-F5344CB8AC3E}">
        <p14:creationId xmlns:p14="http://schemas.microsoft.com/office/powerpoint/2010/main" val="2048648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620000" cy="1143000"/>
          </a:xfrm>
        </p:spPr>
        <p:txBody>
          <a:bodyPr/>
          <a:lstStyle/>
          <a:p>
            <a:r>
              <a:rPr lang="en-GB" sz="4000" b="1" dirty="0">
                <a:solidFill>
                  <a:srgbClr val="006600"/>
                </a:solidFill>
                <a:latin typeface="+mn-lt"/>
              </a:rPr>
              <a:t>Penitential prayer</a:t>
            </a:r>
            <a:endParaRPr lang="en-GB" sz="1800" b="1" i="1" dirty="0">
              <a:solidFill>
                <a:srgbClr val="006600"/>
              </a:solidFill>
              <a:latin typeface="+mn-lt"/>
            </a:endParaRPr>
          </a:p>
        </p:txBody>
      </p:sp>
      <p:sp>
        <p:nvSpPr>
          <p:cNvPr id="3" name="Content Placeholder 2"/>
          <p:cNvSpPr>
            <a:spLocks noGrp="1"/>
          </p:cNvSpPr>
          <p:nvPr>
            <p:ph idx="1"/>
          </p:nvPr>
        </p:nvSpPr>
        <p:spPr>
          <a:xfrm>
            <a:off x="179512" y="1052736"/>
            <a:ext cx="7897688" cy="5805264"/>
          </a:xfrm>
        </p:spPr>
        <p:txBody>
          <a:bodyPr>
            <a:normAutofit/>
          </a:bodyPr>
          <a:lstStyle/>
          <a:p>
            <a:pPr marL="114300" indent="0">
              <a:buNone/>
            </a:pPr>
            <a:r>
              <a:rPr lang="en-GB" sz="1800" dirty="0"/>
              <a:t>In a world crying out for care and love but still filled with too much </a:t>
            </a:r>
            <a:br>
              <a:rPr lang="en-GB" sz="1800" dirty="0"/>
            </a:br>
            <a:r>
              <a:rPr lang="en-GB" sz="1800" dirty="0"/>
              <a:t>hatred and violence</a:t>
            </a:r>
          </a:p>
          <a:p>
            <a:pPr marL="114300" indent="0">
              <a:buNone/>
            </a:pPr>
            <a:r>
              <a:rPr lang="en-GB" sz="1800" b="1" i="1" dirty="0">
                <a:solidFill>
                  <a:srgbClr val="006600"/>
                </a:solidFill>
              </a:rPr>
              <a:t>		Response: help us to grow as peacemakers</a:t>
            </a:r>
            <a:endParaRPr lang="en-GB" sz="1800" dirty="0">
              <a:solidFill>
                <a:srgbClr val="006600"/>
              </a:solidFill>
            </a:endParaRPr>
          </a:p>
          <a:p>
            <a:pPr marL="114300" indent="0">
              <a:buNone/>
            </a:pPr>
            <a:r>
              <a:rPr lang="en-GB" sz="1800" dirty="0"/>
              <a:t>In a country that speaks of justice and equality but fails to live up to its promise 	  	 </a:t>
            </a:r>
            <a:r>
              <a:rPr lang="en-GB" sz="1800" b="1" i="1" dirty="0">
                <a:solidFill>
                  <a:srgbClr val="006600"/>
                </a:solidFill>
              </a:rPr>
              <a:t>/R</a:t>
            </a:r>
            <a:endParaRPr lang="en-GB" sz="1800" dirty="0">
              <a:solidFill>
                <a:srgbClr val="006600"/>
              </a:solidFill>
            </a:endParaRPr>
          </a:p>
          <a:p>
            <a:pPr marL="114300" indent="0">
              <a:buNone/>
            </a:pPr>
            <a:r>
              <a:rPr lang="en-GB" sz="1800" dirty="0"/>
              <a:t>In our communities where some people are considered to be worth less than others	  	 </a:t>
            </a:r>
            <a:r>
              <a:rPr lang="en-GB" sz="1800" b="1" i="1" dirty="0">
                <a:solidFill>
                  <a:srgbClr val="006600"/>
                </a:solidFill>
              </a:rPr>
              <a:t>/R</a:t>
            </a:r>
            <a:endParaRPr lang="en-GB" sz="1800" dirty="0">
              <a:solidFill>
                <a:srgbClr val="006600"/>
              </a:solidFill>
            </a:endParaRPr>
          </a:p>
          <a:p>
            <a:pPr marL="114300" indent="0">
              <a:buNone/>
            </a:pPr>
            <a:r>
              <a:rPr lang="en-GB" sz="1800" dirty="0"/>
              <a:t>In our cities city where too many young people, victims and perpetrators, have their lives ruined and are caught in the vicious cycles of violence </a:t>
            </a:r>
          </a:p>
          <a:p>
            <a:pPr marL="114300" indent="0">
              <a:buNone/>
            </a:pPr>
            <a:r>
              <a:rPr lang="en-GB" sz="1800" dirty="0"/>
              <a:t> 	 	</a:t>
            </a:r>
            <a:r>
              <a:rPr lang="en-GB" sz="1800" b="1" i="1" dirty="0">
                <a:solidFill>
                  <a:srgbClr val="006600"/>
                </a:solidFill>
              </a:rPr>
              <a:t>/R</a:t>
            </a:r>
            <a:endParaRPr lang="en-GB" sz="1800" dirty="0">
              <a:solidFill>
                <a:srgbClr val="006600"/>
              </a:solidFill>
            </a:endParaRPr>
          </a:p>
          <a:p>
            <a:pPr marL="114300" indent="0">
              <a:buNone/>
            </a:pPr>
            <a:r>
              <a:rPr lang="en-GB" sz="1800" dirty="0"/>
              <a:t>In our faith communities, were we often neglect the teachings of peace, justice and care of creation.</a:t>
            </a:r>
            <a:br>
              <a:rPr lang="en-GB" sz="1800" dirty="0"/>
            </a:br>
            <a:r>
              <a:rPr lang="en-GB" sz="1800" dirty="0"/>
              <a:t>		  </a:t>
            </a:r>
            <a:r>
              <a:rPr lang="en-GB" sz="1800" b="1" i="1" dirty="0">
                <a:solidFill>
                  <a:srgbClr val="006600"/>
                </a:solidFill>
              </a:rPr>
              <a:t>/R</a:t>
            </a:r>
            <a:endParaRPr lang="en-GB" sz="1800" dirty="0">
              <a:solidFill>
                <a:srgbClr val="006600"/>
              </a:solidFill>
            </a:endParaRPr>
          </a:p>
          <a:p>
            <a:pPr marL="114300" indent="0">
              <a:buNone/>
            </a:pPr>
            <a:r>
              <a:rPr lang="en-GB" sz="1800" dirty="0"/>
              <a:t>In our families and among our friends, when by word or deeds we hurt each other   		 </a:t>
            </a:r>
            <a:r>
              <a:rPr lang="en-GB" sz="1800" b="1" i="1" dirty="0">
                <a:solidFill>
                  <a:srgbClr val="006600"/>
                </a:solidFill>
              </a:rPr>
              <a:t>/R</a:t>
            </a:r>
            <a:endParaRPr lang="en-GB" sz="1800" dirty="0">
              <a:solidFill>
                <a:srgbClr val="006600"/>
              </a:solidFill>
            </a:endParaRPr>
          </a:p>
          <a:p>
            <a:pPr marL="114300" indent="0">
              <a:buNone/>
            </a:pPr>
            <a:r>
              <a:rPr lang="en-GB" sz="1800" b="1" dirty="0"/>
              <a:t>Together:</a:t>
            </a:r>
            <a:r>
              <a:rPr lang="en-GB" sz="1800" dirty="0"/>
              <a:t> In ourselves, when we are tempted by the world to desire more, to be dominated by all sorts of ‘isms’ and  to neglect what really matters.</a:t>
            </a:r>
            <a:br>
              <a:rPr lang="en-GB" sz="1800" dirty="0"/>
            </a:br>
            <a:r>
              <a:rPr lang="en-GB" sz="1800" dirty="0"/>
              <a:t>                                </a:t>
            </a:r>
            <a:r>
              <a:rPr lang="en-GB" sz="1800" b="1" i="1" dirty="0">
                <a:solidFill>
                  <a:srgbClr val="006600"/>
                </a:solidFill>
              </a:rPr>
              <a:t>/R</a:t>
            </a:r>
            <a:endParaRPr lang="en-GB" sz="1800" dirty="0">
              <a:solidFill>
                <a:srgbClr val="006600"/>
              </a:solidFill>
            </a:endParaRPr>
          </a:p>
        </p:txBody>
      </p:sp>
    </p:spTree>
    <p:extLst>
      <p:ext uri="{BB962C8B-B14F-4D97-AF65-F5344CB8AC3E}">
        <p14:creationId xmlns:p14="http://schemas.microsoft.com/office/powerpoint/2010/main" val="389184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7620000" cy="1143000"/>
          </a:xfrm>
        </p:spPr>
        <p:txBody>
          <a:bodyPr/>
          <a:lstStyle/>
          <a:p>
            <a:r>
              <a:rPr lang="en-GB" sz="4000" b="1" dirty="0">
                <a:solidFill>
                  <a:srgbClr val="006600"/>
                </a:solidFill>
                <a:latin typeface="+mn-lt"/>
              </a:rPr>
              <a:t>Responses from peacemakers</a:t>
            </a:r>
            <a:br>
              <a:rPr lang="en-GB" sz="4000" b="1" dirty="0">
                <a:solidFill>
                  <a:srgbClr val="006600"/>
                </a:solidFill>
                <a:latin typeface="+mn-lt"/>
              </a:rPr>
            </a:br>
            <a:br>
              <a:rPr lang="en-GB" sz="4000" b="1" dirty="0">
                <a:solidFill>
                  <a:srgbClr val="006600"/>
                </a:solidFill>
                <a:latin typeface="+mn-lt"/>
              </a:rPr>
            </a:br>
            <a:endParaRPr lang="en-GB" sz="1600" b="1" dirty="0">
              <a:solidFill>
                <a:srgbClr val="C00000"/>
              </a:solidFill>
              <a:latin typeface="+mn-lt"/>
            </a:endParaRPr>
          </a:p>
        </p:txBody>
      </p:sp>
      <p:pic>
        <p:nvPicPr>
          <p:cNvPr id="3" name="Online Media 2" title="Vatican Retreat Interviews Non ViolenceB">
            <a:hlinkClick r:id="" action="ppaction://media"/>
            <a:extLst>
              <a:ext uri="{FF2B5EF4-FFF2-40B4-BE49-F238E27FC236}">
                <a16:creationId xmlns:a16="http://schemas.microsoft.com/office/drawing/2014/main" id="{8A6CC110-79E7-4EEF-8E3D-D1EF8385ED5F}"/>
              </a:ext>
            </a:extLst>
          </p:cNvPr>
          <p:cNvPicPr>
            <a:picLocks noRot="1" noChangeAspect="1"/>
          </p:cNvPicPr>
          <p:nvPr>
            <a:videoFile r:link="rId1"/>
          </p:nvPr>
        </p:nvPicPr>
        <p:blipFill>
          <a:blip r:embed="rId4"/>
          <a:stretch>
            <a:fillRect/>
          </a:stretch>
        </p:blipFill>
        <p:spPr>
          <a:xfrm>
            <a:off x="611560" y="1991419"/>
            <a:ext cx="7259960" cy="4101877"/>
          </a:xfrm>
          <a:prstGeom prst="rect">
            <a:avLst/>
          </a:prstGeom>
        </p:spPr>
      </p:pic>
    </p:spTree>
    <p:extLst>
      <p:ext uri="{BB962C8B-B14F-4D97-AF65-F5344CB8AC3E}">
        <p14:creationId xmlns:p14="http://schemas.microsoft.com/office/powerpoint/2010/main" val="100397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498" y="1059781"/>
            <a:ext cx="7620000" cy="1143000"/>
          </a:xfrm>
        </p:spPr>
        <p:txBody>
          <a:bodyPr/>
          <a:lstStyle/>
          <a:p>
            <a:r>
              <a:rPr lang="en-GB" sz="2800" i="1" dirty="0">
                <a:solidFill>
                  <a:srgbClr val="006600"/>
                </a:solidFill>
                <a:latin typeface="+mn-lt"/>
              </a:rPr>
              <a:t>In many parts of the world there is a need for paths of peace to heal open wounds…  </a:t>
            </a:r>
            <a:r>
              <a:rPr lang="en-GB" sz="2000" i="1" dirty="0">
                <a:solidFill>
                  <a:srgbClr val="006600"/>
                </a:solidFill>
                <a:latin typeface="+mn-lt"/>
              </a:rPr>
              <a:t>(Pope Francis, WPD 2021)</a:t>
            </a:r>
            <a:br>
              <a:rPr lang="en-GB" sz="2000" i="1" dirty="0">
                <a:solidFill>
                  <a:srgbClr val="006600"/>
                </a:solidFill>
                <a:latin typeface="+mn-lt"/>
              </a:rPr>
            </a:br>
            <a:r>
              <a:rPr lang="en-GB" sz="2000" i="1" dirty="0">
                <a:solidFill>
                  <a:srgbClr val="006600"/>
                </a:solidFill>
                <a:latin typeface="+mn-lt"/>
              </a:rPr>
              <a:t>  </a:t>
            </a:r>
          </a:p>
        </p:txBody>
      </p:sp>
      <p:pic>
        <p:nvPicPr>
          <p:cNvPr id="2050" name="Picture 2" descr="C:\Users\gaffn\AppData\Local\Microsoft\Windows\INetCache\IE\59GVZEHO\cartoon_voice_-_thinking2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449075"/>
            <a:ext cx="3353544" cy="3365965"/>
          </a:xfrm>
          <a:prstGeom prst="rect">
            <a:avLst/>
          </a:prstGeom>
          <a:solidFill>
            <a:srgbClr val="006600"/>
          </a:solidFill>
        </p:spPr>
      </p:pic>
      <p:sp>
        <p:nvSpPr>
          <p:cNvPr id="4" name="TextBox 3"/>
          <p:cNvSpPr txBox="1"/>
          <p:nvPr/>
        </p:nvSpPr>
        <p:spPr>
          <a:xfrm>
            <a:off x="395536" y="332656"/>
            <a:ext cx="6809928" cy="707886"/>
          </a:xfrm>
          <a:prstGeom prst="rect">
            <a:avLst/>
          </a:prstGeom>
          <a:noFill/>
        </p:spPr>
        <p:txBody>
          <a:bodyPr wrap="square" rtlCol="0">
            <a:spAutoFit/>
          </a:bodyPr>
          <a:lstStyle/>
          <a:p>
            <a:r>
              <a:rPr lang="en-GB" sz="4000" b="1" dirty="0">
                <a:solidFill>
                  <a:srgbClr val="006600"/>
                </a:solidFill>
              </a:rPr>
              <a:t>Group work</a:t>
            </a:r>
          </a:p>
        </p:txBody>
      </p:sp>
      <p:sp>
        <p:nvSpPr>
          <p:cNvPr id="5" name="TextBox 4"/>
          <p:cNvSpPr txBox="1"/>
          <p:nvPr/>
        </p:nvSpPr>
        <p:spPr>
          <a:xfrm>
            <a:off x="395536" y="2492896"/>
            <a:ext cx="3672408" cy="2554545"/>
          </a:xfrm>
          <a:prstGeom prst="rect">
            <a:avLst/>
          </a:prstGeom>
          <a:noFill/>
        </p:spPr>
        <p:txBody>
          <a:bodyPr wrap="square" rtlCol="0">
            <a:spAutoFit/>
          </a:bodyPr>
          <a:lstStyle/>
          <a:p>
            <a:r>
              <a:rPr lang="en-GB" sz="3200" dirty="0">
                <a:solidFill>
                  <a:srgbClr val="006600"/>
                </a:solidFill>
              </a:rPr>
              <a:t>Where do </a:t>
            </a:r>
            <a:r>
              <a:rPr lang="en-GB" sz="3200" b="1" dirty="0">
                <a:solidFill>
                  <a:srgbClr val="006600"/>
                </a:solidFill>
              </a:rPr>
              <a:t>you</a:t>
            </a:r>
            <a:r>
              <a:rPr lang="en-GB" sz="3200" dirty="0">
                <a:solidFill>
                  <a:srgbClr val="006600"/>
                </a:solidFill>
              </a:rPr>
              <a:t> see such paths being created in your community / the wider world? </a:t>
            </a:r>
          </a:p>
        </p:txBody>
      </p:sp>
    </p:spTree>
    <p:extLst>
      <p:ext uri="{BB962C8B-B14F-4D97-AF65-F5344CB8AC3E}">
        <p14:creationId xmlns:p14="http://schemas.microsoft.com/office/powerpoint/2010/main" val="122379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951" y="0"/>
            <a:ext cx="8219256" cy="490066"/>
          </a:xfrm>
        </p:spPr>
        <p:txBody>
          <a:bodyPr>
            <a:noAutofit/>
          </a:bodyPr>
          <a:lstStyle/>
          <a:p>
            <a:br>
              <a:rPr lang="en-GB" sz="4000" b="1" dirty="0">
                <a:solidFill>
                  <a:srgbClr val="006600"/>
                </a:solidFill>
                <a:latin typeface="Calibri" panose="020F0502020204030204" pitchFamily="34" charset="0"/>
                <a:cs typeface="Calibri" panose="020F0502020204030204" pitchFamily="34" charset="0"/>
              </a:rPr>
            </a:br>
            <a:r>
              <a:rPr lang="en-GB" sz="4000" b="1" dirty="0">
                <a:solidFill>
                  <a:srgbClr val="006600"/>
                </a:solidFill>
                <a:latin typeface="Calibri" panose="020F0502020204030204" pitchFamily="34" charset="0"/>
                <a:cs typeface="Calibri" panose="020F0502020204030204" pitchFamily="34" charset="0"/>
              </a:rPr>
              <a:t>Reflect - </a:t>
            </a:r>
            <a:r>
              <a:rPr lang="en-GB" sz="2200" b="1" dirty="0">
                <a:solidFill>
                  <a:srgbClr val="006600"/>
                </a:solidFill>
                <a:latin typeface="Calibri" panose="020F0502020204030204" pitchFamily="34" charset="0"/>
                <a:cs typeface="Calibri" panose="020F0502020204030204" pitchFamily="34" charset="0"/>
              </a:rPr>
              <a:t>so, what is  nonviolence?</a:t>
            </a:r>
          </a:p>
        </p:txBody>
      </p:sp>
      <p:sp>
        <p:nvSpPr>
          <p:cNvPr id="3" name="Content Placeholder 2"/>
          <p:cNvSpPr>
            <a:spLocks noGrp="1"/>
          </p:cNvSpPr>
          <p:nvPr>
            <p:ph sz="quarter" idx="1"/>
          </p:nvPr>
        </p:nvSpPr>
        <p:spPr>
          <a:xfrm>
            <a:off x="323528" y="980728"/>
            <a:ext cx="5112568" cy="5760640"/>
          </a:xfrm>
        </p:spPr>
        <p:txBody>
          <a:bodyPr>
            <a:noAutofit/>
          </a:bodyPr>
          <a:lstStyle/>
          <a:p>
            <a:pPr marL="0" indent="0">
              <a:spcAft>
                <a:spcPts val="1200"/>
              </a:spcAft>
              <a:buNone/>
            </a:pPr>
            <a:r>
              <a:rPr lang="en-GB" sz="1800" dirty="0">
                <a:latin typeface="Calibri" panose="020F0502020204030204" pitchFamily="34" charset="0"/>
                <a:cs typeface="Calibri" panose="020F0502020204030204" pitchFamily="34" charset="0"/>
              </a:rPr>
              <a:t>Voice 1: It is a strategy for social change that rejects violence.</a:t>
            </a:r>
            <a:br>
              <a:rPr lang="en-GB" sz="1800" dirty="0">
                <a:latin typeface="Calibri" panose="020F0502020204030204" pitchFamily="34" charset="0"/>
                <a:cs typeface="Calibri" panose="020F0502020204030204" pitchFamily="34" charset="0"/>
              </a:rPr>
            </a:br>
            <a:r>
              <a:rPr lang="en-GB" sz="1800" dirty="0">
                <a:solidFill>
                  <a:srgbClr val="006600"/>
                </a:solidFill>
                <a:latin typeface="Calibri" panose="020F0502020204030204" pitchFamily="34" charset="0"/>
                <a:cs typeface="Calibri" panose="020F0502020204030204" pitchFamily="34" charset="0"/>
              </a:rPr>
              <a:t>Voice 2: It is a philosophy of active peacemaking.</a:t>
            </a:r>
            <a:br>
              <a:rPr lang="en-GB" sz="1800" dirty="0">
                <a:solidFill>
                  <a:srgbClr val="006600"/>
                </a:solidFill>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Voice 1: It is a spiritual discipline. </a:t>
            </a:r>
            <a:br>
              <a:rPr lang="en-GB" sz="1800" dirty="0">
                <a:latin typeface="Calibri" panose="020F0502020204030204" pitchFamily="34" charset="0"/>
                <a:cs typeface="Calibri" panose="020F0502020204030204" pitchFamily="34" charset="0"/>
              </a:rPr>
            </a:br>
            <a:r>
              <a:rPr lang="en-GB" sz="1800" dirty="0">
                <a:solidFill>
                  <a:srgbClr val="006600"/>
                </a:solidFill>
                <a:latin typeface="Calibri" panose="020F0502020204030204" pitchFamily="34" charset="0"/>
                <a:cs typeface="Calibri" panose="020F0502020204030204" pitchFamily="34" charset="0"/>
              </a:rPr>
              <a:t>Voice 2: It is a pragmatic choice based on what works.</a:t>
            </a:r>
            <a:br>
              <a:rPr lang="en-GB" sz="1800" dirty="0">
                <a:solidFill>
                  <a:srgbClr val="006600"/>
                </a:solidFill>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Voice 1: It is an active response to violence. </a:t>
            </a:r>
            <a:br>
              <a:rPr lang="en-GB" sz="1800" dirty="0">
                <a:latin typeface="Calibri" panose="020F0502020204030204" pitchFamily="34" charset="0"/>
                <a:cs typeface="Calibri" panose="020F0502020204030204" pitchFamily="34" charset="0"/>
              </a:rPr>
            </a:br>
            <a:r>
              <a:rPr lang="en-GB" sz="1800" dirty="0">
                <a:solidFill>
                  <a:srgbClr val="006600"/>
                </a:solidFill>
                <a:latin typeface="Calibri" panose="020F0502020204030204" pitchFamily="34" charset="0"/>
                <a:cs typeface="Calibri" panose="020F0502020204030204" pitchFamily="34" charset="0"/>
              </a:rPr>
              <a:t>Voice 2: It is a force more powerful than violence. </a:t>
            </a:r>
          </a:p>
          <a:p>
            <a:pPr marL="0" indent="0">
              <a:buNone/>
            </a:pPr>
            <a:r>
              <a:rPr lang="en-GB" sz="1800" b="1" dirty="0">
                <a:solidFill>
                  <a:srgbClr val="006600"/>
                </a:solidFill>
                <a:latin typeface="Calibri" panose="020F0502020204030204" pitchFamily="34" charset="0"/>
                <a:cs typeface="Calibri" panose="020F0502020204030204" pitchFamily="34" charset="0"/>
              </a:rPr>
              <a:t>How do Christians walk the talk in everyday life? </a:t>
            </a:r>
          </a:p>
          <a:p>
            <a:pPr marL="0" indent="0">
              <a:buNone/>
            </a:pPr>
            <a:r>
              <a:rPr lang="en-GB" sz="1800" dirty="0">
                <a:latin typeface="Calibri" panose="020F0502020204030204" pitchFamily="34" charset="0"/>
                <a:cs typeface="Calibri" panose="020F0502020204030204" pitchFamily="34" charset="0"/>
              </a:rPr>
              <a:t>Voice 1: By working for justice.</a:t>
            </a:r>
          </a:p>
          <a:p>
            <a:pPr marL="0" indent="0">
              <a:buNone/>
            </a:pPr>
            <a:r>
              <a:rPr lang="en-GB" sz="1800" dirty="0">
                <a:solidFill>
                  <a:srgbClr val="006600"/>
                </a:solidFill>
                <a:latin typeface="Calibri" panose="020F0502020204030204" pitchFamily="34" charset="0"/>
                <a:cs typeface="Calibri" panose="020F0502020204030204" pitchFamily="34" charset="0"/>
              </a:rPr>
              <a:t>Voice 2: By trusting in God rather than trusting in weapons</a:t>
            </a:r>
            <a:r>
              <a:rPr lang="en-GB" sz="1800" dirty="0">
                <a:latin typeface="Calibri" panose="020F0502020204030204" pitchFamily="34" charset="0"/>
                <a:cs typeface="Calibri" panose="020F0502020204030204" pitchFamily="34" charset="0"/>
              </a:rPr>
              <a:t>. </a:t>
            </a:r>
          </a:p>
          <a:p>
            <a:pPr marL="0" indent="0">
              <a:buNone/>
            </a:pPr>
            <a:r>
              <a:rPr lang="en-GB" sz="1800" dirty="0">
                <a:latin typeface="Calibri" panose="020F0502020204030204" pitchFamily="34" charset="0"/>
                <a:cs typeface="Calibri" panose="020F0502020204030204" pitchFamily="34" charset="0"/>
              </a:rPr>
              <a:t>Voice 1: By practising creative and disarming ways of </a:t>
            </a:r>
            <a:br>
              <a:rPr lang="en-GB" sz="1800" dirty="0">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responding to a crisis. </a:t>
            </a:r>
          </a:p>
          <a:p>
            <a:pPr marL="0" indent="0">
              <a:buNone/>
            </a:pPr>
            <a:r>
              <a:rPr lang="en-GB" sz="1800" dirty="0">
                <a:solidFill>
                  <a:srgbClr val="006600"/>
                </a:solidFill>
                <a:latin typeface="Calibri" panose="020F0502020204030204" pitchFamily="34" charset="0"/>
                <a:cs typeface="Calibri" panose="020F0502020204030204" pitchFamily="34" charset="0"/>
              </a:rPr>
              <a:t>Voice 2: By actively and publicly resisting war. </a:t>
            </a:r>
          </a:p>
          <a:p>
            <a:pPr marL="0" indent="0">
              <a:buNone/>
            </a:pPr>
            <a:r>
              <a:rPr lang="en-GB" sz="1800" dirty="0">
                <a:latin typeface="Calibri" panose="020F0502020204030204" pitchFamily="34" charset="0"/>
                <a:cs typeface="Calibri" panose="020F0502020204030204" pitchFamily="34" charset="0"/>
              </a:rPr>
              <a:t>Voice 1: By building relationships with those who </a:t>
            </a:r>
            <a:br>
              <a:rPr lang="en-GB" sz="1800" dirty="0">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are supposed to be enemies.</a:t>
            </a:r>
          </a:p>
          <a:p>
            <a:pPr marL="0" indent="0">
              <a:buNone/>
            </a:pPr>
            <a:r>
              <a:rPr lang="en-GB" sz="1800" dirty="0">
                <a:latin typeface="Calibri" panose="020F0502020204030204" pitchFamily="34" charset="0"/>
                <a:cs typeface="Calibri" panose="020F0502020204030204" pitchFamily="34" charset="0"/>
              </a:rPr>
              <a:t> </a:t>
            </a:r>
            <a:r>
              <a:rPr lang="en-GB" sz="1800" dirty="0">
                <a:solidFill>
                  <a:srgbClr val="006600"/>
                </a:solidFill>
                <a:latin typeface="Calibri" panose="020F0502020204030204" pitchFamily="34" charset="0"/>
                <a:cs typeface="Calibri" panose="020F0502020204030204" pitchFamily="34" charset="0"/>
              </a:rPr>
              <a:t>Voice 2: By showing more love.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9955" y="2439043"/>
            <a:ext cx="2955540" cy="199806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248865"/>
            <a:ext cx="3002964" cy="220281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6243" y="4437112"/>
            <a:ext cx="3002964" cy="2160240"/>
          </a:xfrm>
          <a:prstGeom prst="rect">
            <a:avLst/>
          </a:prstGeom>
        </p:spPr>
      </p:pic>
    </p:spTree>
    <p:extLst>
      <p:ext uri="{BB962C8B-B14F-4D97-AF65-F5344CB8AC3E}">
        <p14:creationId xmlns:p14="http://schemas.microsoft.com/office/powerpoint/2010/main" val="41662019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1497</TotalTime>
  <Words>1435</Words>
  <Application>Microsoft Office PowerPoint</Application>
  <PresentationFormat>On-screen Show (4:3)</PresentationFormat>
  <Paragraphs>95</Paragraphs>
  <Slides>16</Slides>
  <Notes>4</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Cambria</vt:lpstr>
      <vt:lpstr>Adjacency</vt:lpstr>
      <vt:lpstr> A culture of care as a  path to peace… grows through active nonviolence </vt:lpstr>
      <vt:lpstr>Opening prayer</vt:lpstr>
      <vt:lpstr>PowerPoint Presentation</vt:lpstr>
      <vt:lpstr>PowerPoint Presentation</vt:lpstr>
      <vt:lpstr>Only connect! </vt:lpstr>
      <vt:lpstr>Penitential prayer</vt:lpstr>
      <vt:lpstr>Responses from peacemakers  </vt:lpstr>
      <vt:lpstr>In many parts of the world there is a need for paths of peace to heal open wounds…  (Pope Francis, WPD 2021)   </vt:lpstr>
      <vt:lpstr> Reflect - so, what is  nonviolence?</vt:lpstr>
      <vt:lpstr>Song: Let us raise our voice </vt:lpstr>
      <vt:lpstr>Reading : a compass to guide our work As we listen to words from Pope Francis </vt:lpstr>
      <vt:lpstr>A compass to guide our work</vt:lpstr>
      <vt:lpstr>An all year round opportunity</vt:lpstr>
      <vt:lpstr>Prayer</vt:lpstr>
      <vt:lpstr>Blessing</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User</cp:lastModifiedBy>
  <cp:revision>79</cp:revision>
  <cp:lastPrinted>2020-07-29T10:27:12Z</cp:lastPrinted>
  <dcterms:created xsi:type="dcterms:W3CDTF">2020-07-18T14:04:56Z</dcterms:created>
  <dcterms:modified xsi:type="dcterms:W3CDTF">2021-01-18T17:12:37Z</dcterms:modified>
</cp:coreProperties>
</file>