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73" r:id="rId4"/>
    <p:sldId id="276" r:id="rId5"/>
    <p:sldId id="260" r:id="rId6"/>
    <p:sldId id="274" r:id="rId7"/>
    <p:sldId id="262" r:id="rId8"/>
    <p:sldId id="272" r:id="rId9"/>
    <p:sldId id="263" r:id="rId10"/>
    <p:sldId id="264" r:id="rId11"/>
    <p:sldId id="266" r:id="rId12"/>
    <p:sldId id="275"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33FF"/>
    <a:srgbClr val="9900FF"/>
    <a:srgbClr val="CC0099"/>
    <a:srgbClr val="62E6F8"/>
    <a:srgbClr val="0099CC"/>
    <a:srgbClr val="140FE1"/>
    <a:srgbClr val="09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01" autoAdjust="0"/>
  </p:normalViewPr>
  <p:slideViewPr>
    <p:cSldViewPr snapToGrid="0">
      <p:cViewPr varScale="1">
        <p:scale>
          <a:sx n="55" d="100"/>
          <a:sy n="55" d="100"/>
        </p:scale>
        <p:origin x="10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09690-3EC8-452A-B025-C724F430AC48}"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8A0F3-88CA-4DAA-98BE-491A9E259510}" type="slidenum">
              <a:rPr lang="en-GB" smtClean="0"/>
              <a:t>‹#›</a:t>
            </a:fld>
            <a:endParaRPr lang="en-GB"/>
          </a:p>
        </p:txBody>
      </p:sp>
    </p:spTree>
    <p:extLst>
      <p:ext uri="{BB962C8B-B14F-4D97-AF65-F5344CB8AC3E}">
        <p14:creationId xmlns:p14="http://schemas.microsoft.com/office/powerpoint/2010/main" val="344761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08A0F3-88CA-4DAA-98BE-491A9E259510}" type="slidenum">
              <a:rPr lang="en-GB" smtClean="0"/>
              <a:t>2</a:t>
            </a:fld>
            <a:endParaRPr lang="en-GB"/>
          </a:p>
        </p:txBody>
      </p:sp>
    </p:spTree>
    <p:extLst>
      <p:ext uri="{BB962C8B-B14F-4D97-AF65-F5344CB8AC3E}">
        <p14:creationId xmlns:p14="http://schemas.microsoft.com/office/powerpoint/2010/main" val="114655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08A0F3-88CA-4DAA-98BE-491A9E259510}" type="slidenum">
              <a:rPr lang="en-GB" smtClean="0"/>
              <a:t>3</a:t>
            </a:fld>
            <a:endParaRPr lang="en-GB"/>
          </a:p>
        </p:txBody>
      </p:sp>
    </p:spTree>
    <p:extLst>
      <p:ext uri="{BB962C8B-B14F-4D97-AF65-F5344CB8AC3E}">
        <p14:creationId xmlns:p14="http://schemas.microsoft.com/office/powerpoint/2010/main" val="15801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08A0F3-88CA-4DAA-98BE-491A9E259510}" type="slidenum">
              <a:rPr lang="en-GB" smtClean="0"/>
              <a:t>4</a:t>
            </a:fld>
            <a:endParaRPr lang="en-GB"/>
          </a:p>
        </p:txBody>
      </p:sp>
    </p:spTree>
    <p:extLst>
      <p:ext uri="{BB962C8B-B14F-4D97-AF65-F5344CB8AC3E}">
        <p14:creationId xmlns:p14="http://schemas.microsoft.com/office/powerpoint/2010/main" val="165177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5F01-7BF0-4AB0-9FE6-77FB2873F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093B2F-E197-4644-9DE0-10EFEA3A2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1DDE29-3BBD-4FD9-B64C-86FF4D55A389}"/>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BC312124-CBC9-4F58-AC38-7938BF305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7532D-87AB-49D5-8473-694B4CAD1DD5}"/>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331296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5690-730F-4703-BF2E-1774021BD6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E7140-DFB0-46E3-808F-DC7A15921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5A9B5-20C5-4792-89C5-7A326C8438B4}"/>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8F476A96-3CA4-4CD8-9ADE-0B8BCE8E3B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79848-4906-41CF-A5A7-6BFC2784B922}"/>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140333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F0AEE-C496-41EF-9420-6C84CB0972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12AB25-1672-433D-A988-A846018B9B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5E0A54-EE43-4B53-A255-94662A20E5CD}"/>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2E8DEB9D-4CB5-453E-8BB1-B8A0D04021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36D9-EF40-47BD-9B53-4C66A32E3008}"/>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6583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013-9EAE-4EAD-B796-1ED8669F6A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BC8172-0A42-4ABF-8818-5356D2E7B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E7A795-F11B-4E8E-BAB0-89B1B56B03AC}"/>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484FE12D-232E-483E-9E26-32151FA9C1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2E395-BEE9-4439-9361-3AACCF782139}"/>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25766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55AD-B875-4E36-A552-1B453B4AD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8DF7E4-B9E7-4753-8012-F3D4BB3D2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EF934-8C04-45B9-B070-A3CA918CF062}"/>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16F86D78-68B5-449B-95E5-6893725FC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2EC374-ED3B-41A5-A230-261C4D410AFC}"/>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42104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CDC9-3B31-42C9-BFE3-A74D41F564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851F26-B550-4293-BE8B-BDE2381FF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3D8DA4-5AA8-46F0-A4C0-A47EEA69B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C1A4CF-0450-4304-91C1-D1ADFD46EF91}"/>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6" name="Footer Placeholder 5">
            <a:extLst>
              <a:ext uri="{FF2B5EF4-FFF2-40B4-BE49-F238E27FC236}">
                <a16:creationId xmlns:a16="http://schemas.microsoft.com/office/drawing/2014/main" id="{949C365D-48BC-436F-8569-3535F46E1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C5134-21D7-40E2-BE18-CD76C04B5425}"/>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382375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5F12-38A3-4E4F-9965-B5F6F4A557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995E4C-A557-4383-AF5F-6BBC95922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BE86B9-EB71-41CD-8336-E252C8733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AE4914-1FE5-424B-9F73-1D438ED2E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B547D-3B30-4E04-99A6-840FEDC04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592719-3B28-426B-A455-370ED2E9B401}"/>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8" name="Footer Placeholder 7">
            <a:extLst>
              <a:ext uri="{FF2B5EF4-FFF2-40B4-BE49-F238E27FC236}">
                <a16:creationId xmlns:a16="http://schemas.microsoft.com/office/drawing/2014/main" id="{8998BCFC-5D0B-4260-A113-10870F53C2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FC7446-8A2F-42FC-91E0-083FA8706E8A}"/>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147390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2E2C-4437-4BDF-B5FF-5B991F0B75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449097-15EF-4A6D-9E0F-147DF9829D24}"/>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4" name="Footer Placeholder 3">
            <a:extLst>
              <a:ext uri="{FF2B5EF4-FFF2-40B4-BE49-F238E27FC236}">
                <a16:creationId xmlns:a16="http://schemas.microsoft.com/office/drawing/2014/main" id="{F1C29989-0563-497D-9207-6700A4604A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49D31D-48A2-4B02-BD1B-960C800663A9}"/>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129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03AF5-85D9-428F-862F-EB9D1BF1AA29}"/>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3" name="Footer Placeholder 2">
            <a:extLst>
              <a:ext uri="{FF2B5EF4-FFF2-40B4-BE49-F238E27FC236}">
                <a16:creationId xmlns:a16="http://schemas.microsoft.com/office/drawing/2014/main" id="{E4910BF4-56B2-4B6A-AD9C-0E50BDE6D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C50822-99D0-4613-8C26-0EA9A2B45427}"/>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8851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1A29-AFE3-4815-AF9E-2FD45A6C8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8C4827-EB45-436C-8A0A-1A03AFF68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336139-4FC5-4D6C-A8B3-37827CFC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0B4BF-B32B-45EF-AAE0-DB98F67E86C5}"/>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6" name="Footer Placeholder 5">
            <a:extLst>
              <a:ext uri="{FF2B5EF4-FFF2-40B4-BE49-F238E27FC236}">
                <a16:creationId xmlns:a16="http://schemas.microsoft.com/office/drawing/2014/main" id="{EE673CD4-CF38-405C-8354-AFE26E2A7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A5C938-FE51-4E31-B285-321FD30A2743}"/>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367846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87AD-8600-4640-B65F-7B4CC3148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23AAD3-7C46-4F3F-B895-997E8F17D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3FF8E6-6FE0-44E6-B0C3-532D79A71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BC871-D386-47EA-A489-2949A8A4D54F}"/>
              </a:ext>
            </a:extLst>
          </p:cNvPr>
          <p:cNvSpPr>
            <a:spLocks noGrp="1"/>
          </p:cNvSpPr>
          <p:nvPr>
            <p:ph type="dt" sz="half" idx="10"/>
          </p:nvPr>
        </p:nvSpPr>
        <p:spPr/>
        <p:txBody>
          <a:bodyPr/>
          <a:lstStyle/>
          <a:p>
            <a:fld id="{734EF24B-9BFF-4460-AC8B-B8C5EF812A10}" type="datetimeFigureOut">
              <a:rPr lang="en-GB" smtClean="0"/>
              <a:t>12/02/2021</a:t>
            </a:fld>
            <a:endParaRPr lang="en-GB"/>
          </a:p>
        </p:txBody>
      </p:sp>
      <p:sp>
        <p:nvSpPr>
          <p:cNvPr id="6" name="Footer Placeholder 5">
            <a:extLst>
              <a:ext uri="{FF2B5EF4-FFF2-40B4-BE49-F238E27FC236}">
                <a16:creationId xmlns:a16="http://schemas.microsoft.com/office/drawing/2014/main" id="{67F4C785-FCC3-46CC-A84F-FBDD8399F3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6101C1-2E93-44FE-BB9F-B8FBCAA13EA7}"/>
              </a:ext>
            </a:extLst>
          </p:cNvPr>
          <p:cNvSpPr>
            <a:spLocks noGrp="1"/>
          </p:cNvSpPr>
          <p:nvPr>
            <p:ph type="sldNum" sz="quarter" idx="12"/>
          </p:nvPr>
        </p:nvSpPr>
        <p:spPr/>
        <p:txBody>
          <a:bodyPr/>
          <a:lstStyle/>
          <a:p>
            <a:fld id="{4DDD66CE-23C6-49EE-A94D-DC719EBB5C4E}" type="slidenum">
              <a:rPr lang="en-GB" smtClean="0"/>
              <a:t>‹#›</a:t>
            </a:fld>
            <a:endParaRPr lang="en-GB"/>
          </a:p>
        </p:txBody>
      </p:sp>
    </p:spTree>
    <p:extLst>
      <p:ext uri="{BB962C8B-B14F-4D97-AF65-F5344CB8AC3E}">
        <p14:creationId xmlns:p14="http://schemas.microsoft.com/office/powerpoint/2010/main" val="195689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2E6F8">
            <a:alpha val="24706"/>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6EF7C8-35C9-4B4C-98A2-AAF6FAAE4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84965-F610-4BE8-B671-4453F966B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47980-B4AE-47B5-9A36-A1BA66518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24B-9BFF-4460-AC8B-B8C5EF812A10}" type="datetimeFigureOut">
              <a:rPr lang="en-GB" smtClean="0"/>
              <a:t>12/02/2021</a:t>
            </a:fld>
            <a:endParaRPr lang="en-GB"/>
          </a:p>
        </p:txBody>
      </p:sp>
      <p:sp>
        <p:nvSpPr>
          <p:cNvPr id="5" name="Footer Placeholder 4">
            <a:extLst>
              <a:ext uri="{FF2B5EF4-FFF2-40B4-BE49-F238E27FC236}">
                <a16:creationId xmlns:a16="http://schemas.microsoft.com/office/drawing/2014/main" id="{05AA990B-ECA1-4C4B-80C4-2DE07FA51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5E2A71-8AC1-41FC-9532-C2BDDD63E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D66CE-23C6-49EE-A94D-DC719EBB5C4E}" type="slidenum">
              <a:rPr lang="en-GB" smtClean="0"/>
              <a:t>‹#›</a:t>
            </a:fld>
            <a:endParaRPr lang="en-GB"/>
          </a:p>
        </p:txBody>
      </p:sp>
    </p:spTree>
    <p:extLst>
      <p:ext uri="{BB962C8B-B14F-4D97-AF65-F5344CB8AC3E}">
        <p14:creationId xmlns:p14="http://schemas.microsoft.com/office/powerpoint/2010/main" val="92523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pri.org/media/press-release/2019/modernization-world-nuclear-forces-continues-despite-overall-decrease-number-warheads-new-sipri" TargetMode="External"/><Relationship Id="rId2" Type="http://schemas.openxmlformats.org/officeDocument/2006/relationships/hyperlink" Target="https://www.bbc.co.uk/news/newsbeat-51091897" TargetMode="External"/><Relationship Id="rId1" Type="http://schemas.openxmlformats.org/officeDocument/2006/relationships/slideLayout" Target="../slideLayouts/slideLayout2.xml"/><Relationship Id="rId6" Type="http://schemas.openxmlformats.org/officeDocument/2006/relationships/hyperlink" Target="http://uk.icanw.org/the-facts/britains-nuclear-weapons/" TargetMode="External"/><Relationship Id="rId5" Type="http://schemas.openxmlformats.org/officeDocument/2006/relationships/hyperlink" Target="https://www.icanw.org/hiroshima_and_nagasaki_bombings" TargetMode="External"/><Relationship Id="rId4" Type="http://schemas.openxmlformats.org/officeDocument/2006/relationships/hyperlink" Target="https://www.icanw.org/united_kingd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canw.org/how_the_tpnw_works" TargetMode="External"/><Relationship Id="rId2" Type="http://schemas.openxmlformats.org/officeDocument/2006/relationships/hyperlink" Target="https://www.icanw.org/the_treaty" TargetMode="External"/><Relationship Id="rId1" Type="http://schemas.openxmlformats.org/officeDocument/2006/relationships/slideLayout" Target="../slideLayouts/slideLayout2.xml"/><Relationship Id="rId4" Type="http://schemas.openxmlformats.org/officeDocument/2006/relationships/hyperlink" Target="https://www.icanw.org/why_a_ba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844B-A5F7-49DA-8DBF-091D1212BCDB}"/>
              </a:ext>
            </a:extLst>
          </p:cNvPr>
          <p:cNvSpPr>
            <a:spLocks noGrp="1"/>
          </p:cNvSpPr>
          <p:nvPr>
            <p:ph type="ctrTitle"/>
          </p:nvPr>
        </p:nvSpPr>
        <p:spPr>
          <a:xfrm>
            <a:off x="223777" y="1328738"/>
            <a:ext cx="5872223" cy="2387600"/>
          </a:xfrm>
        </p:spPr>
        <p:txBody>
          <a:bodyPr>
            <a:normAutofit fontScale="90000"/>
          </a:bodyPr>
          <a:lstStyle/>
          <a:p>
            <a:r>
              <a:rPr lang="en-GB" dirty="0"/>
              <a:t>Nuclear Weapons and the UN Treaty on the Prohibition of Nuclear Weapons </a:t>
            </a:r>
          </a:p>
        </p:txBody>
      </p:sp>
      <p:sp>
        <p:nvSpPr>
          <p:cNvPr id="3" name="Subtitle 2">
            <a:extLst>
              <a:ext uri="{FF2B5EF4-FFF2-40B4-BE49-F238E27FC236}">
                <a16:creationId xmlns:a16="http://schemas.microsoft.com/office/drawing/2014/main" id="{4C39CDED-75CA-48E1-90AA-8C1EDAF9D2CE}"/>
              </a:ext>
            </a:extLst>
          </p:cNvPr>
          <p:cNvSpPr>
            <a:spLocks noGrp="1"/>
          </p:cNvSpPr>
          <p:nvPr>
            <p:ph type="subTitle" idx="1"/>
          </p:nvPr>
        </p:nvSpPr>
        <p:spPr>
          <a:xfrm>
            <a:off x="804173" y="4146771"/>
            <a:ext cx="4711430" cy="1655762"/>
          </a:xfrm>
        </p:spPr>
        <p:txBody>
          <a:bodyPr/>
          <a:lstStyle/>
          <a:p>
            <a:r>
              <a:rPr lang="en-GB" sz="1800" kern="1400" dirty="0">
                <a:ln>
                  <a:noFill/>
                </a:ln>
                <a:solidFill>
                  <a:srgbClr val="000000"/>
                </a:solidFill>
                <a:effectLst/>
                <a:latin typeface="Calibri" panose="020F0502020204030204" pitchFamily="34" charset="0"/>
              </a:rPr>
              <a:t>On 22 January 2021 the UN Treaty on the Prohibition of Nuclear Weapons came into force. This workshop introduces </a:t>
            </a:r>
            <a:r>
              <a:rPr lang="en-GB" sz="1800" kern="1400" dirty="0">
                <a:solidFill>
                  <a:srgbClr val="000000"/>
                </a:solidFill>
                <a:latin typeface="Calibri" panose="020F0502020204030204" pitchFamily="34" charset="0"/>
              </a:rPr>
              <a:t>some key facts about </a:t>
            </a:r>
            <a:r>
              <a:rPr lang="en-GB" sz="1800" kern="1400" dirty="0">
                <a:ln>
                  <a:noFill/>
                </a:ln>
                <a:solidFill>
                  <a:srgbClr val="000000"/>
                </a:solidFill>
                <a:effectLst/>
                <a:latin typeface="Calibri" panose="020F0502020204030204" pitchFamily="34" charset="0"/>
              </a:rPr>
              <a:t>nuclear weapons, some of the arguments surrounding nuclear weapons, the role of the treaty</a:t>
            </a:r>
            <a:r>
              <a:rPr lang="en-GB" sz="1800" kern="1400" dirty="0">
                <a:solidFill>
                  <a:srgbClr val="000000"/>
                </a:solidFill>
                <a:latin typeface="Calibri" panose="020F0502020204030204" pitchFamily="34" charset="0"/>
              </a:rPr>
              <a:t> and the voice of the Catholic Church. </a:t>
            </a:r>
            <a:endParaRPr lang="en-GB" sz="1800" kern="1400" dirty="0">
              <a:ln>
                <a:noFill/>
              </a:ln>
              <a:solidFill>
                <a:srgbClr val="000000"/>
              </a:solidFill>
              <a:effectLst/>
              <a:latin typeface="Calibri" panose="020F0502020204030204" pitchFamily="34" charset="0"/>
            </a:endParaRPr>
          </a:p>
          <a:p>
            <a:endParaRPr lang="en-GB" dirty="0"/>
          </a:p>
        </p:txBody>
      </p:sp>
      <p:pic>
        <p:nvPicPr>
          <p:cNvPr id="4" name="Picture 3">
            <a:extLst>
              <a:ext uri="{FF2B5EF4-FFF2-40B4-BE49-F238E27FC236}">
                <a16:creationId xmlns:a16="http://schemas.microsoft.com/office/drawing/2014/main" id="{E1758A8D-7442-4014-A7C3-F5C13EF2B94B}"/>
              </a:ext>
            </a:extLst>
          </p:cNvPr>
          <p:cNvPicPr>
            <a:picLocks noChangeAspect="1"/>
          </p:cNvPicPr>
          <p:nvPr/>
        </p:nvPicPr>
        <p:blipFill>
          <a:blip r:embed="rId2"/>
          <a:stretch>
            <a:fillRect/>
          </a:stretch>
        </p:blipFill>
        <p:spPr>
          <a:xfrm>
            <a:off x="6453088" y="0"/>
            <a:ext cx="5738912" cy="6858000"/>
          </a:xfrm>
          <a:prstGeom prst="rect">
            <a:avLst/>
          </a:prstGeom>
        </p:spPr>
      </p:pic>
      <p:pic>
        <p:nvPicPr>
          <p:cNvPr id="6" name="Graphic 5" descr="No sign with solid fill">
            <a:extLst>
              <a:ext uri="{FF2B5EF4-FFF2-40B4-BE49-F238E27FC236}">
                <a16:creationId xmlns:a16="http://schemas.microsoft.com/office/drawing/2014/main" id="{0C9EB926-5EDC-43B7-9497-23CC2A8E2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6496" y="1455516"/>
            <a:ext cx="3678820" cy="3678820"/>
          </a:xfrm>
          <a:prstGeom prst="rect">
            <a:avLst/>
          </a:prstGeom>
        </p:spPr>
      </p:pic>
    </p:spTree>
    <p:extLst>
      <p:ext uri="{BB962C8B-B14F-4D97-AF65-F5344CB8AC3E}">
        <p14:creationId xmlns:p14="http://schemas.microsoft.com/office/powerpoint/2010/main" val="51492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69A-8342-499B-BD57-6BC4B8D34F05}"/>
              </a:ext>
            </a:extLst>
          </p:cNvPr>
          <p:cNvSpPr>
            <a:spLocks noGrp="1"/>
          </p:cNvSpPr>
          <p:nvPr>
            <p:ph type="title"/>
          </p:nvPr>
        </p:nvSpPr>
        <p:spPr>
          <a:xfrm>
            <a:off x="838200" y="153192"/>
            <a:ext cx="10515600" cy="1325563"/>
          </a:xfrm>
        </p:spPr>
        <p:txBody>
          <a:bodyPr/>
          <a:lstStyle/>
          <a:p>
            <a:r>
              <a:rPr lang="en-GB" b="1" dirty="0"/>
              <a:t>Over to you…</a:t>
            </a:r>
          </a:p>
        </p:txBody>
      </p:sp>
      <p:sp>
        <p:nvSpPr>
          <p:cNvPr id="4" name="Rectangle: Rounded Corners 3">
            <a:extLst>
              <a:ext uri="{FF2B5EF4-FFF2-40B4-BE49-F238E27FC236}">
                <a16:creationId xmlns:a16="http://schemas.microsoft.com/office/drawing/2014/main" id="{8A11E824-16DD-4CDE-9EB0-15A68AB237E6}"/>
              </a:ext>
            </a:extLst>
          </p:cNvPr>
          <p:cNvSpPr/>
          <p:nvPr/>
        </p:nvSpPr>
        <p:spPr>
          <a:xfrm>
            <a:off x="155295" y="1359983"/>
            <a:ext cx="3803248" cy="4965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What have you learnt this session?</a:t>
            </a:r>
          </a:p>
          <a:p>
            <a:pPr algn="ctr"/>
            <a:endParaRPr lang="en-GB" sz="2200" dirty="0"/>
          </a:p>
          <a:p>
            <a:pPr algn="ctr"/>
            <a:r>
              <a:rPr lang="en-GB" sz="2200" dirty="0"/>
              <a:t>Jot down all you have learnt about nuclear weapons, the treaty and Catholic teaching during this session. </a:t>
            </a:r>
          </a:p>
          <a:p>
            <a:pPr algn="ctr"/>
            <a:endParaRPr lang="en-GB" sz="2200" dirty="0"/>
          </a:p>
          <a:p>
            <a:pPr algn="ctr"/>
            <a:r>
              <a:rPr lang="en-GB" sz="2200" dirty="0"/>
              <a:t>What surprised you?</a:t>
            </a:r>
          </a:p>
          <a:p>
            <a:pPr algn="ctr"/>
            <a:r>
              <a:rPr lang="en-GB" sz="2200" dirty="0"/>
              <a:t>What do you think about nuclear weapons and the Treaty on the Prohibition of Nuclear Weapons? </a:t>
            </a:r>
          </a:p>
          <a:p>
            <a:pPr algn="ctr"/>
            <a:endParaRPr lang="en-GB" dirty="0"/>
          </a:p>
        </p:txBody>
      </p:sp>
      <p:sp>
        <p:nvSpPr>
          <p:cNvPr id="5" name="Rectangle: Rounded Corners 4">
            <a:extLst>
              <a:ext uri="{FF2B5EF4-FFF2-40B4-BE49-F238E27FC236}">
                <a16:creationId xmlns:a16="http://schemas.microsoft.com/office/drawing/2014/main" id="{38A0465A-ADF0-4ECF-A417-C51A1BDCD689}"/>
              </a:ext>
            </a:extLst>
          </p:cNvPr>
          <p:cNvSpPr/>
          <p:nvPr/>
        </p:nvSpPr>
        <p:spPr>
          <a:xfrm>
            <a:off x="4271287" y="1359982"/>
            <a:ext cx="3649426" cy="4965539"/>
          </a:xfrm>
          <a:prstGeom prst="round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How can you share what you’ve learnt this session? </a:t>
            </a:r>
          </a:p>
          <a:p>
            <a:pPr algn="ctr"/>
            <a:endParaRPr lang="en-GB" sz="2200" dirty="0"/>
          </a:p>
          <a:p>
            <a:pPr algn="ctr"/>
            <a:r>
              <a:rPr lang="en-GB" sz="2200" dirty="0"/>
              <a:t>How can you tell your friends, community or church about nuclear weapons?</a:t>
            </a:r>
          </a:p>
          <a:p>
            <a:pPr algn="ctr"/>
            <a:endParaRPr lang="en-GB" dirty="0"/>
          </a:p>
        </p:txBody>
      </p:sp>
      <p:sp>
        <p:nvSpPr>
          <p:cNvPr id="8" name="Rectangle: Rounded Corners 7">
            <a:extLst>
              <a:ext uri="{FF2B5EF4-FFF2-40B4-BE49-F238E27FC236}">
                <a16:creationId xmlns:a16="http://schemas.microsoft.com/office/drawing/2014/main" id="{49764584-B3ED-473F-81EC-0CE794CA759D}"/>
              </a:ext>
            </a:extLst>
          </p:cNvPr>
          <p:cNvSpPr/>
          <p:nvPr/>
        </p:nvSpPr>
        <p:spPr>
          <a:xfrm>
            <a:off x="8233457" y="1359982"/>
            <a:ext cx="3803248" cy="4965539"/>
          </a:xfrm>
          <a:prstGeom prst="round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How can you take this further?</a:t>
            </a:r>
          </a:p>
          <a:p>
            <a:pPr algn="ctr"/>
            <a:endParaRPr lang="en-GB" sz="2200" b="1" dirty="0"/>
          </a:p>
          <a:p>
            <a:pPr algn="ctr"/>
            <a:r>
              <a:rPr lang="en-GB" sz="2200" dirty="0"/>
              <a:t>What ways can you think of to take what you have learnt and do something about it?</a:t>
            </a:r>
          </a:p>
          <a:p>
            <a:pPr algn="ctr"/>
            <a:endParaRPr lang="en-GB" sz="2200" dirty="0"/>
          </a:p>
          <a:p>
            <a:pPr algn="ctr"/>
            <a:r>
              <a:rPr lang="en-GB" sz="2200" dirty="0"/>
              <a:t>Who might be able to help? Where could you find more information about what people are already doing?</a:t>
            </a:r>
          </a:p>
        </p:txBody>
      </p:sp>
    </p:spTree>
    <p:extLst>
      <p:ext uri="{BB962C8B-B14F-4D97-AF65-F5344CB8AC3E}">
        <p14:creationId xmlns:p14="http://schemas.microsoft.com/office/powerpoint/2010/main" val="14554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1490-2426-417A-82B2-95CE943BA3D0}"/>
              </a:ext>
            </a:extLst>
          </p:cNvPr>
          <p:cNvSpPr>
            <a:spLocks noGrp="1"/>
          </p:cNvSpPr>
          <p:nvPr>
            <p:ph type="title"/>
          </p:nvPr>
        </p:nvSpPr>
        <p:spPr>
          <a:xfrm>
            <a:off x="243067" y="145206"/>
            <a:ext cx="10515600" cy="549275"/>
          </a:xfrm>
        </p:spPr>
        <p:txBody>
          <a:bodyPr>
            <a:normAutofit/>
          </a:bodyPr>
          <a:lstStyle/>
          <a:p>
            <a:r>
              <a:rPr lang="en-GB" sz="2000" b="1" u="sng" dirty="0"/>
              <a:t>Sources</a:t>
            </a:r>
          </a:p>
        </p:txBody>
      </p:sp>
      <p:sp>
        <p:nvSpPr>
          <p:cNvPr id="3" name="Content Placeholder 2">
            <a:extLst>
              <a:ext uri="{FF2B5EF4-FFF2-40B4-BE49-F238E27FC236}">
                <a16:creationId xmlns:a16="http://schemas.microsoft.com/office/drawing/2014/main" id="{1A3AF138-A29F-478B-A53B-D3C4581C8CBD}"/>
              </a:ext>
            </a:extLst>
          </p:cNvPr>
          <p:cNvSpPr>
            <a:spLocks noGrp="1"/>
          </p:cNvSpPr>
          <p:nvPr>
            <p:ph idx="1"/>
          </p:nvPr>
        </p:nvSpPr>
        <p:spPr>
          <a:xfrm>
            <a:off x="243067" y="578734"/>
            <a:ext cx="11655707" cy="6134060"/>
          </a:xfrm>
        </p:spPr>
        <p:txBody>
          <a:bodyPr>
            <a:normAutofit fontScale="55000" lnSpcReduction="20000"/>
          </a:bodyPr>
          <a:lstStyle/>
          <a:p>
            <a:pPr marL="0" indent="0">
              <a:buNone/>
            </a:pPr>
            <a:r>
              <a:rPr lang="en-GB" sz="4300" b="1" dirty="0"/>
              <a:t>Questions and answers- slide 3</a:t>
            </a:r>
          </a:p>
          <a:p>
            <a:pPr marL="0" indent="0">
              <a:buNone/>
            </a:pPr>
            <a:r>
              <a:rPr lang="en-GB" sz="4300" dirty="0"/>
              <a:t>1) Nuclear weapons: Which countries have them and how many are there? - BBC News, </a:t>
            </a:r>
            <a:r>
              <a:rPr lang="en-GB" sz="4300" dirty="0">
                <a:hlinkClick r:id="rId2"/>
              </a:rPr>
              <a:t>https://www.bbc.co.uk/news/newsbeat-51091897</a:t>
            </a:r>
            <a:endParaRPr lang="en-GB" sz="4300" dirty="0"/>
          </a:p>
          <a:p>
            <a:pPr marL="0" indent="0">
              <a:buNone/>
            </a:pPr>
            <a:r>
              <a:rPr lang="en-GB" sz="4300" dirty="0"/>
              <a:t>2) Modernization of world nuclear forces continues despite overall decrease in number of warheads: New SIPRI Yearbook out now, SIPRI, </a:t>
            </a:r>
            <a:r>
              <a:rPr lang="en-GB" sz="4300" dirty="0">
                <a:hlinkClick r:id="rId3"/>
              </a:rPr>
              <a:t>https://www.sipri.org/media/press-release/2019/modernization-world-nuclear-forces-continues-despite-overall-decrease-number-warheads-new-sipri</a:t>
            </a:r>
            <a:endParaRPr lang="en-GB" sz="4300" dirty="0"/>
          </a:p>
          <a:p>
            <a:pPr marL="0" indent="0">
              <a:buNone/>
            </a:pPr>
            <a:r>
              <a:rPr lang="en-GB" sz="4300" dirty="0"/>
              <a:t>3) Modernization of world nuclear forces continues despite overall decrease in number of warheads: New SIPRI Yearbook out now, SIPRI, </a:t>
            </a:r>
            <a:r>
              <a:rPr lang="en-GB" sz="4300" dirty="0">
                <a:hlinkClick r:id="rId3"/>
              </a:rPr>
              <a:t>https://www.sipri.org/media/press-release/2019/modernization-world-nuclear-forces-continues-despite-overall-decrease-number-warheads-new-sipri</a:t>
            </a:r>
            <a:endParaRPr lang="en-GB" sz="4300" dirty="0"/>
          </a:p>
          <a:p>
            <a:pPr marL="0" indent="0">
              <a:buNone/>
            </a:pPr>
            <a:r>
              <a:rPr lang="en-GB" sz="4300" dirty="0"/>
              <a:t>4) United Kingdom - ICAN (icanw.org), </a:t>
            </a:r>
            <a:r>
              <a:rPr lang="en-GB" sz="4300" dirty="0">
                <a:hlinkClick r:id="rId4"/>
              </a:rPr>
              <a:t>https://www.icanw.org/united_kingdom</a:t>
            </a:r>
            <a:r>
              <a:rPr lang="en-GB" sz="4300" dirty="0"/>
              <a:t> </a:t>
            </a:r>
          </a:p>
          <a:p>
            <a:pPr marL="0" indent="0">
              <a:buNone/>
            </a:pPr>
            <a:r>
              <a:rPr lang="en-GB" sz="4300" dirty="0"/>
              <a:t>5) Nuclear weapons: Which countries have them and how many are there? - BBC News, </a:t>
            </a:r>
            <a:r>
              <a:rPr lang="en-GB" sz="4300" dirty="0">
                <a:hlinkClick r:id="rId2"/>
              </a:rPr>
              <a:t>https://www.bbc.co.uk/news/newsbeat-51091897</a:t>
            </a:r>
            <a:endParaRPr lang="en-GB" sz="4300" dirty="0"/>
          </a:p>
          <a:p>
            <a:pPr marL="0" indent="0">
              <a:buNone/>
            </a:pPr>
            <a:r>
              <a:rPr lang="en-GB" sz="4300" dirty="0"/>
              <a:t>6) Hiroshima and Nagasaki bombings - ICAN (icanw.org), </a:t>
            </a:r>
            <a:r>
              <a:rPr lang="en-GB" sz="4300" dirty="0">
                <a:hlinkClick r:id="rId5"/>
              </a:rPr>
              <a:t>https://www.icanw.org/hiroshima_and_nagasaki_bombings</a:t>
            </a:r>
            <a:r>
              <a:rPr lang="en-GB" sz="4300" dirty="0"/>
              <a:t> </a:t>
            </a:r>
          </a:p>
          <a:p>
            <a:pPr marL="0" indent="0">
              <a:buNone/>
            </a:pPr>
            <a:r>
              <a:rPr lang="en-GB" sz="4300" dirty="0"/>
              <a:t>7) ICAN | International Campaign to Abolish Nuclear Weapons (icanw.org), </a:t>
            </a:r>
            <a:r>
              <a:rPr lang="en-GB" sz="4300" dirty="0">
                <a:hlinkClick r:id="rId6"/>
              </a:rPr>
              <a:t>http://uk.icanw.org/the-facts/britains-nuclear-weapons/</a:t>
            </a:r>
            <a:r>
              <a:rPr lang="en-GB" sz="4300" dirty="0"/>
              <a:t> </a:t>
            </a:r>
          </a:p>
          <a:p>
            <a:endParaRPr lang="en-GB" sz="4300" dirty="0"/>
          </a:p>
          <a:p>
            <a:pPr marL="0" indent="0">
              <a:buNone/>
            </a:pPr>
            <a:endParaRPr lang="en-GB" dirty="0"/>
          </a:p>
          <a:p>
            <a:endParaRPr lang="en-GB" dirty="0"/>
          </a:p>
        </p:txBody>
      </p:sp>
    </p:spTree>
    <p:extLst>
      <p:ext uri="{BB962C8B-B14F-4D97-AF65-F5344CB8AC3E}">
        <p14:creationId xmlns:p14="http://schemas.microsoft.com/office/powerpoint/2010/main" val="15161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01D7-D767-4F8C-B5B5-616D6E64E189}"/>
              </a:ext>
            </a:extLst>
          </p:cNvPr>
          <p:cNvSpPr>
            <a:spLocks noGrp="1"/>
          </p:cNvSpPr>
          <p:nvPr>
            <p:ph type="title"/>
          </p:nvPr>
        </p:nvSpPr>
        <p:spPr>
          <a:xfrm>
            <a:off x="838200" y="365125"/>
            <a:ext cx="10515600" cy="757619"/>
          </a:xfrm>
        </p:spPr>
        <p:txBody>
          <a:bodyPr>
            <a:normAutofit/>
          </a:bodyPr>
          <a:lstStyle/>
          <a:p>
            <a:r>
              <a:rPr lang="en-GB" sz="2000" b="1" dirty="0"/>
              <a:t>Sources</a:t>
            </a:r>
            <a:r>
              <a:rPr lang="en-GB" sz="2000" dirty="0"/>
              <a:t> </a:t>
            </a:r>
          </a:p>
        </p:txBody>
      </p:sp>
      <p:sp>
        <p:nvSpPr>
          <p:cNvPr id="3" name="Content Placeholder 2">
            <a:extLst>
              <a:ext uri="{FF2B5EF4-FFF2-40B4-BE49-F238E27FC236}">
                <a16:creationId xmlns:a16="http://schemas.microsoft.com/office/drawing/2014/main" id="{0BAA5D15-D10E-4BC7-96EA-BAC29FE6716A}"/>
              </a:ext>
            </a:extLst>
          </p:cNvPr>
          <p:cNvSpPr>
            <a:spLocks noGrp="1"/>
          </p:cNvSpPr>
          <p:nvPr>
            <p:ph idx="1"/>
          </p:nvPr>
        </p:nvSpPr>
        <p:spPr>
          <a:xfrm>
            <a:off x="838200" y="1253331"/>
            <a:ext cx="10515600" cy="4351338"/>
          </a:xfrm>
        </p:spPr>
        <p:txBody>
          <a:bodyPr>
            <a:normAutofit fontScale="77500" lnSpcReduction="20000"/>
          </a:bodyPr>
          <a:lstStyle/>
          <a:p>
            <a:pPr marL="0" indent="0">
              <a:buNone/>
            </a:pPr>
            <a:r>
              <a:rPr lang="en-GB" sz="2800" b="1" dirty="0"/>
              <a:t>The Treaty- slide 6 </a:t>
            </a:r>
          </a:p>
          <a:p>
            <a:pPr marL="0" indent="0">
              <a:buNone/>
            </a:pPr>
            <a:r>
              <a:rPr lang="en-GB" sz="2800" dirty="0"/>
              <a:t>The Treaty - ICAN (icanw.org), </a:t>
            </a:r>
            <a:r>
              <a:rPr lang="en-GB" sz="2800" dirty="0">
                <a:hlinkClick r:id="rId2"/>
              </a:rPr>
              <a:t>https://www.icanw.org/the_treaty</a:t>
            </a:r>
            <a:r>
              <a:rPr lang="en-GB" sz="2800" dirty="0"/>
              <a:t> </a:t>
            </a:r>
          </a:p>
          <a:p>
            <a:pPr marL="0" indent="0">
              <a:buNone/>
            </a:pPr>
            <a:r>
              <a:rPr lang="en-GB" sz="2800" dirty="0"/>
              <a:t>How the TPNW works - ICAN (icanw.org), </a:t>
            </a:r>
            <a:r>
              <a:rPr lang="en-GB" sz="2800" dirty="0">
                <a:hlinkClick r:id="rId3"/>
              </a:rPr>
              <a:t>https://www.icanw.org/how_the_tpnw_works</a:t>
            </a:r>
            <a:endParaRPr lang="en-GB" sz="2800" dirty="0"/>
          </a:p>
          <a:p>
            <a:pPr marL="0" indent="0">
              <a:buNone/>
            </a:pPr>
            <a:r>
              <a:rPr lang="en-GB" sz="2800" dirty="0"/>
              <a:t>Why a ban? - ICAN (icanw.org), </a:t>
            </a:r>
            <a:r>
              <a:rPr lang="en-GB" sz="2800" dirty="0">
                <a:hlinkClick r:id="rId4"/>
              </a:rPr>
              <a:t>https://www.icanw.org/why_a_ban</a:t>
            </a:r>
            <a:r>
              <a:rPr lang="en-GB" sz="2800" dirty="0"/>
              <a:t> </a:t>
            </a:r>
          </a:p>
          <a:p>
            <a:pPr marL="0" indent="0">
              <a:buNone/>
            </a:pPr>
            <a:endParaRPr lang="en-GB" sz="2800" dirty="0"/>
          </a:p>
          <a:p>
            <a:pPr marL="0" indent="0">
              <a:buNone/>
            </a:pPr>
            <a:r>
              <a:rPr lang="en-GB" sz="2800" b="1" dirty="0"/>
              <a:t>The Church- slide 7</a:t>
            </a:r>
          </a:p>
          <a:p>
            <a:pPr marL="0" indent="0">
              <a:buNone/>
            </a:pPr>
            <a:r>
              <a:rPr lang="it-IT" sz="2800" dirty="0"/>
              <a:t>Pope Francis, Fratelli Tutti, #262</a:t>
            </a:r>
          </a:p>
          <a:p>
            <a:pPr marL="0" indent="0">
              <a:buNone/>
            </a:pPr>
            <a:endParaRPr lang="it-IT" sz="2800" dirty="0"/>
          </a:p>
          <a:p>
            <a:pPr marL="0" indent="0">
              <a:buNone/>
            </a:pPr>
            <a:r>
              <a:rPr lang="it-IT" sz="2800" b="1" dirty="0"/>
              <a:t>The Church- slide 8</a:t>
            </a:r>
          </a:p>
          <a:p>
            <a:pPr marL="0" indent="0">
              <a:buNone/>
            </a:pPr>
            <a:r>
              <a:rPr lang="en-GB" sz="2800" dirty="0">
                <a:effectLst/>
                <a:ea typeface="Times New Roman" panose="02020603050405020304" pitchFamily="18" charset="0"/>
                <a:cs typeface="Arial" panose="020B0604020202020204" pitchFamily="34" charset="0"/>
              </a:rPr>
              <a:t>The Scripture quotations contained herein are from the New Revised Standard Version Bible, copyright © 1989,  Division of Christian Education of the National Council of Churches of Christ in the United States of America. Used by permission. All rights reserved.</a:t>
            </a:r>
            <a:endParaRPr lang="en-GB" sz="2800" dirty="0"/>
          </a:p>
          <a:p>
            <a:endParaRPr lang="en-GB" dirty="0"/>
          </a:p>
        </p:txBody>
      </p:sp>
    </p:spTree>
    <p:extLst>
      <p:ext uri="{BB962C8B-B14F-4D97-AF65-F5344CB8AC3E}">
        <p14:creationId xmlns:p14="http://schemas.microsoft.com/office/powerpoint/2010/main" val="333459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text&#10;&#10;Description automatically generated with low confidence">
            <a:extLst>
              <a:ext uri="{FF2B5EF4-FFF2-40B4-BE49-F238E27FC236}">
                <a16:creationId xmlns:a16="http://schemas.microsoft.com/office/drawing/2014/main" id="{DFF1BF14-89CF-4EDF-BD82-3AEE61511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9444" y="5386003"/>
            <a:ext cx="2382533" cy="868064"/>
          </a:xfrm>
        </p:spPr>
      </p:pic>
      <p:sp>
        <p:nvSpPr>
          <p:cNvPr id="6" name="TextBox 5">
            <a:extLst>
              <a:ext uri="{FF2B5EF4-FFF2-40B4-BE49-F238E27FC236}">
                <a16:creationId xmlns:a16="http://schemas.microsoft.com/office/drawing/2014/main" id="{5C0C250F-EB20-447C-89F3-8602EBE95C71}"/>
              </a:ext>
            </a:extLst>
          </p:cNvPr>
          <p:cNvSpPr txBox="1"/>
          <p:nvPr/>
        </p:nvSpPr>
        <p:spPr>
          <a:xfrm>
            <a:off x="3168021" y="4294208"/>
            <a:ext cx="5405377" cy="954107"/>
          </a:xfrm>
          <a:prstGeom prst="rect">
            <a:avLst/>
          </a:prstGeom>
          <a:noFill/>
        </p:spPr>
        <p:txBody>
          <a:bodyPr wrap="square" rtlCol="0">
            <a:spAutoFit/>
          </a:bodyPr>
          <a:lstStyle/>
          <a:p>
            <a:pPr algn="ctr"/>
            <a:r>
              <a:rPr lang="en-GB" sz="2800" dirty="0"/>
              <a:t>Pax Christi England and Wales</a:t>
            </a:r>
          </a:p>
          <a:p>
            <a:pPr algn="ctr"/>
            <a:r>
              <a:rPr lang="en-GB" sz="2800" dirty="0"/>
              <a:t>www.paxchristi.org.uk</a:t>
            </a:r>
          </a:p>
        </p:txBody>
      </p:sp>
    </p:spTree>
    <p:extLst>
      <p:ext uri="{BB962C8B-B14F-4D97-AF65-F5344CB8AC3E}">
        <p14:creationId xmlns:p14="http://schemas.microsoft.com/office/powerpoint/2010/main" val="273042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CE42-45E9-4AB2-86EC-48DCA9CC65FA}"/>
              </a:ext>
            </a:extLst>
          </p:cNvPr>
          <p:cNvSpPr>
            <a:spLocks noGrp="1"/>
          </p:cNvSpPr>
          <p:nvPr>
            <p:ph idx="1"/>
          </p:nvPr>
        </p:nvSpPr>
        <p:spPr>
          <a:xfrm>
            <a:off x="2731624" y="740780"/>
            <a:ext cx="8622175" cy="5436183"/>
          </a:xfrm>
        </p:spPr>
        <p:txBody>
          <a:bodyPr>
            <a:normAutofit fontScale="92500" lnSpcReduction="20000"/>
          </a:bodyPr>
          <a:lstStyle/>
          <a:p>
            <a:pPr marL="0" indent="0">
              <a:buNone/>
            </a:pPr>
            <a:r>
              <a:rPr lang="en-GB" dirty="0"/>
              <a:t>Have a go at answering these questions about nuclear weapons. Don’t worry if you don’t know the answers. The questions are to help us see what we know so far. We will see the answers afterwards. </a:t>
            </a:r>
          </a:p>
          <a:p>
            <a:pPr marL="0" indent="0">
              <a:buNone/>
            </a:pPr>
            <a:endParaRPr lang="en-GB" dirty="0"/>
          </a:p>
          <a:p>
            <a:pPr marL="514350" indent="-514350">
              <a:buAutoNum type="arabicParenR"/>
            </a:pPr>
            <a:r>
              <a:rPr lang="en-GB" dirty="0"/>
              <a:t>What is a nuclear bomb? </a:t>
            </a:r>
          </a:p>
          <a:p>
            <a:pPr marL="514350" indent="-514350">
              <a:buAutoNum type="arabicParenR"/>
            </a:pPr>
            <a:r>
              <a:rPr lang="en-GB" dirty="0"/>
              <a:t>Why are nuclear weapons different from most other weapons? </a:t>
            </a:r>
          </a:p>
          <a:p>
            <a:pPr marL="514350" indent="-514350">
              <a:buAutoNum type="arabicParenR"/>
            </a:pPr>
            <a:r>
              <a:rPr lang="en-GB" dirty="0"/>
              <a:t>How many nuclear weapons are there in the world? </a:t>
            </a:r>
          </a:p>
          <a:p>
            <a:pPr marL="514350" indent="-514350">
              <a:buAutoNum type="arabicParenR"/>
            </a:pPr>
            <a:r>
              <a:rPr lang="en-GB" dirty="0"/>
              <a:t>How many countries have nuclear weapons? </a:t>
            </a:r>
          </a:p>
          <a:p>
            <a:pPr marL="514350" indent="-514350">
              <a:buAutoNum type="arabicParenR"/>
            </a:pPr>
            <a:r>
              <a:rPr lang="en-GB" dirty="0"/>
              <a:t>How many nuclear weapons does the UK have? </a:t>
            </a:r>
          </a:p>
          <a:p>
            <a:pPr marL="514350" indent="-514350">
              <a:buAutoNum type="arabicParenR"/>
            </a:pPr>
            <a:r>
              <a:rPr lang="en-GB" dirty="0"/>
              <a:t>Have any nuclear bombs been dropped in war? </a:t>
            </a:r>
          </a:p>
          <a:p>
            <a:pPr marL="514350" indent="-514350">
              <a:buAutoNum type="arabicParenR"/>
            </a:pPr>
            <a:r>
              <a:rPr lang="en-GB" dirty="0"/>
              <a:t>How many people were killed as a result? </a:t>
            </a:r>
          </a:p>
          <a:p>
            <a:pPr marL="514350" indent="-514350">
              <a:buAutoNum type="arabicParenR"/>
            </a:pPr>
            <a:r>
              <a:rPr lang="en-GB" dirty="0"/>
              <a:t>How many times more powerful are the weapons the UK has today compared to the one dropped on Hiroshima? </a:t>
            </a:r>
          </a:p>
        </p:txBody>
      </p:sp>
      <p:pic>
        <p:nvPicPr>
          <p:cNvPr id="19" name="Graphic 18" descr="Atom with solid fill">
            <a:extLst>
              <a:ext uri="{FF2B5EF4-FFF2-40B4-BE49-F238E27FC236}">
                <a16:creationId xmlns:a16="http://schemas.microsoft.com/office/drawing/2014/main" id="{BFA2078E-671D-44C9-9286-85B954D92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7975" y="1959980"/>
            <a:ext cx="914400" cy="914400"/>
          </a:xfrm>
          <a:prstGeom prst="rect">
            <a:avLst/>
          </a:prstGeom>
        </p:spPr>
      </p:pic>
      <p:pic>
        <p:nvPicPr>
          <p:cNvPr id="21" name="Graphic 20" descr="Atom with solid fill">
            <a:extLst>
              <a:ext uri="{FF2B5EF4-FFF2-40B4-BE49-F238E27FC236}">
                <a16:creationId xmlns:a16="http://schemas.microsoft.com/office/drawing/2014/main" id="{9D1EE18C-181A-420D-B7A4-37117B6B3C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3038" y="2652660"/>
            <a:ext cx="914400" cy="914400"/>
          </a:xfrm>
          <a:prstGeom prst="rect">
            <a:avLst/>
          </a:prstGeom>
        </p:spPr>
      </p:pic>
      <p:pic>
        <p:nvPicPr>
          <p:cNvPr id="22" name="Graphic 21" descr="Atom with solid fill">
            <a:extLst>
              <a:ext uri="{FF2B5EF4-FFF2-40B4-BE49-F238E27FC236}">
                <a16:creationId xmlns:a16="http://schemas.microsoft.com/office/drawing/2014/main" id="{ED0AC515-F3D3-4CD7-BBCC-384236E64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1195" y="3748140"/>
            <a:ext cx="914400" cy="914400"/>
          </a:xfrm>
          <a:prstGeom prst="rect">
            <a:avLst/>
          </a:prstGeom>
        </p:spPr>
      </p:pic>
      <p:sp>
        <p:nvSpPr>
          <p:cNvPr id="25" name="Rectangle 24">
            <a:extLst>
              <a:ext uri="{FF2B5EF4-FFF2-40B4-BE49-F238E27FC236}">
                <a16:creationId xmlns:a16="http://schemas.microsoft.com/office/drawing/2014/main" id="{0DA7A947-F21E-431B-A002-83E86083FEC5}"/>
              </a:ext>
            </a:extLst>
          </p:cNvPr>
          <p:cNvSpPr/>
          <p:nvPr/>
        </p:nvSpPr>
        <p:spPr>
          <a:xfrm>
            <a:off x="0" y="-534396"/>
            <a:ext cx="2615878" cy="75003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What are nuclear weapons?</a:t>
            </a:r>
            <a:endParaRPr lang="en-GB" sz="4400" dirty="0"/>
          </a:p>
        </p:txBody>
      </p:sp>
    </p:spTree>
    <p:extLst>
      <p:ext uri="{BB962C8B-B14F-4D97-AF65-F5344CB8AC3E}">
        <p14:creationId xmlns:p14="http://schemas.microsoft.com/office/powerpoint/2010/main" val="163702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CE42-45E9-4AB2-86EC-48DCA9CC65FA}"/>
              </a:ext>
            </a:extLst>
          </p:cNvPr>
          <p:cNvSpPr>
            <a:spLocks noGrp="1"/>
          </p:cNvSpPr>
          <p:nvPr>
            <p:ph idx="1"/>
          </p:nvPr>
        </p:nvSpPr>
        <p:spPr>
          <a:xfrm>
            <a:off x="2731624" y="219920"/>
            <a:ext cx="8622175" cy="5957044"/>
          </a:xfrm>
        </p:spPr>
        <p:txBody>
          <a:bodyPr>
            <a:normAutofit/>
          </a:bodyPr>
          <a:lstStyle/>
          <a:p>
            <a:pPr marL="0" indent="0">
              <a:buNone/>
            </a:pPr>
            <a:r>
              <a:rPr lang="en-GB" sz="2200" i="1" dirty="0"/>
              <a:t>1) What is a nuclear bomb? 	</a:t>
            </a:r>
          </a:p>
          <a:p>
            <a:pPr marL="0" indent="0">
              <a:buNone/>
            </a:pPr>
            <a:r>
              <a:rPr lang="en-GB" sz="2200" dirty="0"/>
              <a:t>A nuclear bomb is a weapon that uses the energy from atoms (either by splitting them or joining the particles within them) to cause an explosion. </a:t>
            </a:r>
          </a:p>
          <a:p>
            <a:pPr marL="0" indent="0">
              <a:buNone/>
            </a:pPr>
            <a:r>
              <a:rPr lang="en-GB" sz="2200" dirty="0"/>
              <a:t>2) </a:t>
            </a:r>
            <a:r>
              <a:rPr lang="en-GB" sz="2200" i="1" dirty="0"/>
              <a:t>Why are nuclear weapons different from most other weapons? </a:t>
            </a:r>
          </a:p>
          <a:p>
            <a:pPr marL="0" indent="0">
              <a:buNone/>
            </a:pPr>
            <a:r>
              <a:rPr lang="en-GB" sz="2200" dirty="0"/>
              <a:t>They are weapons of mass destruction.  Just one bomb is enough to destroy a very wide area, killing thousands of people, whether they are fighting or not, and damaging the environment so that food and water supplies are poisoned.  Nuclear radiation goes on killing people by causing illnesses for the rest of their lives, and causes future generations to be born with serious health problems.</a:t>
            </a:r>
          </a:p>
          <a:p>
            <a:pPr marL="0" indent="0">
              <a:buNone/>
            </a:pPr>
            <a:r>
              <a:rPr lang="en-GB" sz="2200" dirty="0"/>
              <a:t>3) </a:t>
            </a:r>
            <a:r>
              <a:rPr lang="en-GB" sz="2200" i="1" dirty="0"/>
              <a:t>How many nuclear weapons are there in the world? 	</a:t>
            </a:r>
          </a:p>
          <a:p>
            <a:pPr marL="0" indent="0">
              <a:buNone/>
            </a:pPr>
            <a:r>
              <a:rPr lang="en-GB" sz="2200" dirty="0"/>
              <a:t>Currently there are approximately 13,865 nuclear weapons in the world.</a:t>
            </a:r>
          </a:p>
          <a:p>
            <a:pPr marL="0" indent="0">
              <a:buNone/>
            </a:pPr>
            <a:r>
              <a:rPr lang="en-GB" sz="2200" dirty="0"/>
              <a:t>4) </a:t>
            </a:r>
            <a:r>
              <a:rPr lang="en-GB" sz="2200" i="1" dirty="0"/>
              <a:t>How many countries have nuclear weapons? 	</a:t>
            </a:r>
          </a:p>
          <a:p>
            <a:pPr marL="0" indent="0">
              <a:buNone/>
            </a:pPr>
            <a:r>
              <a:rPr lang="en-GB" sz="2200" dirty="0"/>
              <a:t>Nine. The UK, the USA, Russia, China, France, India, Pakistan, North Korea and Israel </a:t>
            </a:r>
          </a:p>
          <a:p>
            <a:pPr marL="0" indent="0">
              <a:buNone/>
            </a:pPr>
            <a:endParaRPr lang="en-GB" dirty="0"/>
          </a:p>
        </p:txBody>
      </p:sp>
      <p:sp>
        <p:nvSpPr>
          <p:cNvPr id="25" name="Rectangle 24">
            <a:extLst>
              <a:ext uri="{FF2B5EF4-FFF2-40B4-BE49-F238E27FC236}">
                <a16:creationId xmlns:a16="http://schemas.microsoft.com/office/drawing/2014/main" id="{0DA7A947-F21E-431B-A002-83E86083FEC5}"/>
              </a:ext>
            </a:extLst>
          </p:cNvPr>
          <p:cNvSpPr/>
          <p:nvPr/>
        </p:nvSpPr>
        <p:spPr>
          <a:xfrm>
            <a:off x="0" y="-534396"/>
            <a:ext cx="2622628" cy="75003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What are nuclear </a:t>
            </a:r>
            <a:r>
              <a:rPr lang="en-GB" sz="4400" b="1" dirty="0" err="1"/>
              <a:t>weapons?Answers</a:t>
            </a:r>
            <a:endParaRPr lang="en-GB" sz="4400" dirty="0"/>
          </a:p>
        </p:txBody>
      </p:sp>
      <p:sp>
        <p:nvSpPr>
          <p:cNvPr id="8" name="TextBox 7">
            <a:extLst>
              <a:ext uri="{FF2B5EF4-FFF2-40B4-BE49-F238E27FC236}">
                <a16:creationId xmlns:a16="http://schemas.microsoft.com/office/drawing/2014/main" id="{AF19C279-7654-4138-B503-B324C1D5313E}"/>
              </a:ext>
            </a:extLst>
          </p:cNvPr>
          <p:cNvSpPr txBox="1"/>
          <p:nvPr/>
        </p:nvSpPr>
        <p:spPr>
          <a:xfrm>
            <a:off x="2902352" y="5910726"/>
            <a:ext cx="9042722" cy="830997"/>
          </a:xfrm>
          <a:prstGeom prst="rect">
            <a:avLst/>
          </a:prstGeom>
          <a:solidFill>
            <a:srgbClr val="00B0F0"/>
          </a:solidFill>
        </p:spPr>
        <p:txBody>
          <a:bodyPr wrap="square">
            <a:spAutoFit/>
          </a:bodyPr>
          <a:lstStyle/>
          <a:p>
            <a:pPr marL="0" indent="0" algn="ctr">
              <a:buNone/>
            </a:pPr>
            <a:r>
              <a:rPr lang="en-GB" sz="2400" dirty="0">
                <a:solidFill>
                  <a:schemeClr val="bg1"/>
                </a:solidFill>
              </a:rPr>
              <a:t>Do any of the answers surprise you? Why? </a:t>
            </a:r>
          </a:p>
          <a:p>
            <a:pPr marL="0" indent="0" algn="ctr">
              <a:buNone/>
            </a:pPr>
            <a:r>
              <a:rPr lang="en-GB" sz="2400" dirty="0">
                <a:solidFill>
                  <a:schemeClr val="bg1"/>
                </a:solidFill>
              </a:rPr>
              <a:t>What other questions do you have? </a:t>
            </a:r>
          </a:p>
        </p:txBody>
      </p:sp>
    </p:spTree>
    <p:extLst>
      <p:ext uri="{BB962C8B-B14F-4D97-AF65-F5344CB8AC3E}">
        <p14:creationId xmlns:p14="http://schemas.microsoft.com/office/powerpoint/2010/main" val="27762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CE42-45E9-4AB2-86EC-48DCA9CC65FA}"/>
              </a:ext>
            </a:extLst>
          </p:cNvPr>
          <p:cNvSpPr>
            <a:spLocks noGrp="1"/>
          </p:cNvSpPr>
          <p:nvPr>
            <p:ph idx="1"/>
          </p:nvPr>
        </p:nvSpPr>
        <p:spPr>
          <a:xfrm>
            <a:off x="2902352" y="659758"/>
            <a:ext cx="8622175" cy="5957044"/>
          </a:xfrm>
        </p:spPr>
        <p:txBody>
          <a:bodyPr>
            <a:normAutofit/>
          </a:bodyPr>
          <a:lstStyle/>
          <a:p>
            <a:pPr marL="0" indent="0">
              <a:buNone/>
            </a:pPr>
            <a:r>
              <a:rPr lang="en-GB" sz="2200" dirty="0"/>
              <a:t>4) </a:t>
            </a:r>
            <a:r>
              <a:rPr lang="en-GB" sz="2200" i="1" dirty="0"/>
              <a:t>How many nuclear weapons does the UK have? 	</a:t>
            </a:r>
          </a:p>
          <a:p>
            <a:pPr marL="0" indent="0">
              <a:buNone/>
            </a:pPr>
            <a:r>
              <a:rPr lang="en-GB" sz="2200" dirty="0"/>
              <a:t>215</a:t>
            </a:r>
          </a:p>
          <a:p>
            <a:pPr marL="0" indent="0">
              <a:buNone/>
            </a:pPr>
            <a:r>
              <a:rPr lang="en-GB" sz="2200" dirty="0"/>
              <a:t>5) </a:t>
            </a:r>
            <a:r>
              <a:rPr lang="en-GB" sz="2200" i="1" dirty="0"/>
              <a:t>Have any nuclear bombs been dropped in war?</a:t>
            </a:r>
            <a:r>
              <a:rPr lang="en-GB" sz="2200" dirty="0"/>
              <a:t> 	</a:t>
            </a:r>
          </a:p>
          <a:p>
            <a:pPr marL="0" indent="0">
              <a:buNone/>
            </a:pPr>
            <a:r>
              <a:rPr lang="en-GB" sz="2200" dirty="0"/>
              <a:t>Yes, two. One on Hiroshima and the other on Nagasaki, Japan, in 1945.</a:t>
            </a:r>
          </a:p>
          <a:p>
            <a:pPr marL="0" indent="0">
              <a:buNone/>
            </a:pPr>
            <a:r>
              <a:rPr lang="en-GB" sz="2200" dirty="0"/>
              <a:t>6) </a:t>
            </a:r>
            <a:r>
              <a:rPr lang="en-GB" sz="2200" i="1" dirty="0"/>
              <a:t>How many people were killed as a result? 		</a:t>
            </a:r>
          </a:p>
          <a:p>
            <a:pPr marL="0" indent="0">
              <a:buNone/>
            </a:pPr>
            <a:r>
              <a:rPr lang="en-GB" sz="2200" dirty="0"/>
              <a:t>140,000 people were killed in Hiroshima and 74,000 in Nagasaki by the end of 1945, due to the impact and effects of the bombs.</a:t>
            </a:r>
          </a:p>
          <a:p>
            <a:pPr marL="0" indent="0">
              <a:buNone/>
            </a:pPr>
            <a:r>
              <a:rPr lang="en-GB" sz="2200" dirty="0"/>
              <a:t>7) </a:t>
            </a:r>
            <a:r>
              <a:rPr lang="en-GB" sz="2200" i="1" dirty="0"/>
              <a:t>How many times more powerful are the weapons the UK has today compared to the one dropped on Hiroshima?</a:t>
            </a:r>
            <a:r>
              <a:rPr lang="en-GB" sz="2200" dirty="0"/>
              <a:t> 	</a:t>
            </a:r>
          </a:p>
          <a:p>
            <a:pPr marL="0" indent="0">
              <a:buNone/>
            </a:pPr>
            <a:r>
              <a:rPr lang="en-GB" sz="2200" dirty="0"/>
              <a:t>The nuclear warheads Britain has today are eight times more powerful than that dropped on Hiroshima.</a:t>
            </a:r>
          </a:p>
          <a:p>
            <a:pPr marL="0" indent="0">
              <a:buNone/>
            </a:pPr>
            <a:endParaRPr lang="en-GB" dirty="0"/>
          </a:p>
        </p:txBody>
      </p:sp>
      <p:sp>
        <p:nvSpPr>
          <p:cNvPr id="25" name="Rectangle 24">
            <a:extLst>
              <a:ext uri="{FF2B5EF4-FFF2-40B4-BE49-F238E27FC236}">
                <a16:creationId xmlns:a16="http://schemas.microsoft.com/office/drawing/2014/main" id="{0DA7A947-F21E-431B-A002-83E86083FEC5}"/>
              </a:ext>
            </a:extLst>
          </p:cNvPr>
          <p:cNvSpPr/>
          <p:nvPr/>
        </p:nvSpPr>
        <p:spPr>
          <a:xfrm>
            <a:off x="0" y="-534396"/>
            <a:ext cx="2622628" cy="75003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What are nuclear </a:t>
            </a:r>
            <a:r>
              <a:rPr lang="en-GB" sz="4400" b="1" dirty="0" err="1"/>
              <a:t>weapons?Answers</a:t>
            </a:r>
            <a:r>
              <a:rPr lang="en-GB" sz="4400" b="1" dirty="0"/>
              <a:t> continued</a:t>
            </a:r>
            <a:endParaRPr lang="en-GB" sz="4400" dirty="0"/>
          </a:p>
        </p:txBody>
      </p:sp>
      <p:sp>
        <p:nvSpPr>
          <p:cNvPr id="8" name="TextBox 7">
            <a:extLst>
              <a:ext uri="{FF2B5EF4-FFF2-40B4-BE49-F238E27FC236}">
                <a16:creationId xmlns:a16="http://schemas.microsoft.com/office/drawing/2014/main" id="{AF19C279-7654-4138-B503-B324C1D5313E}"/>
              </a:ext>
            </a:extLst>
          </p:cNvPr>
          <p:cNvSpPr txBox="1"/>
          <p:nvPr/>
        </p:nvSpPr>
        <p:spPr>
          <a:xfrm>
            <a:off x="2902352" y="5910726"/>
            <a:ext cx="9042722" cy="830997"/>
          </a:xfrm>
          <a:prstGeom prst="rect">
            <a:avLst/>
          </a:prstGeom>
          <a:solidFill>
            <a:srgbClr val="00B0F0"/>
          </a:solidFill>
        </p:spPr>
        <p:txBody>
          <a:bodyPr wrap="square">
            <a:spAutoFit/>
          </a:bodyPr>
          <a:lstStyle/>
          <a:p>
            <a:pPr marL="0" indent="0" algn="ctr">
              <a:buNone/>
            </a:pPr>
            <a:r>
              <a:rPr lang="en-GB" sz="2400" dirty="0">
                <a:solidFill>
                  <a:schemeClr val="bg1"/>
                </a:solidFill>
              </a:rPr>
              <a:t>Do any of the answers surprise you? Why? </a:t>
            </a:r>
          </a:p>
          <a:p>
            <a:pPr marL="0" indent="0" algn="ctr">
              <a:buNone/>
            </a:pPr>
            <a:r>
              <a:rPr lang="en-GB" sz="2400" dirty="0">
                <a:solidFill>
                  <a:schemeClr val="bg1"/>
                </a:solidFill>
              </a:rPr>
              <a:t>What other questions do you have? </a:t>
            </a:r>
          </a:p>
        </p:txBody>
      </p:sp>
    </p:spTree>
    <p:extLst>
      <p:ext uri="{BB962C8B-B14F-4D97-AF65-F5344CB8AC3E}">
        <p14:creationId xmlns:p14="http://schemas.microsoft.com/office/powerpoint/2010/main" val="18194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Right 3">
            <a:extLst>
              <a:ext uri="{FF2B5EF4-FFF2-40B4-BE49-F238E27FC236}">
                <a16:creationId xmlns:a16="http://schemas.microsoft.com/office/drawing/2014/main" id="{797B4731-5C6C-4EC9-AFFF-1245C71E8BE3}"/>
              </a:ext>
            </a:extLst>
          </p:cNvPr>
          <p:cNvSpPr/>
          <p:nvPr/>
        </p:nvSpPr>
        <p:spPr>
          <a:xfrm>
            <a:off x="834100" y="3207634"/>
            <a:ext cx="10801350" cy="800100"/>
          </a:xfrm>
          <a:prstGeom prst="leftRightArrow">
            <a:avLst/>
          </a:prstGeom>
          <a:gradFill flip="none" rotWithShape="1">
            <a:gsLst>
              <a:gs pos="0">
                <a:srgbClr val="62E6F8"/>
              </a:gs>
              <a:gs pos="34000">
                <a:srgbClr val="00B0F0"/>
              </a:gs>
              <a:gs pos="70000">
                <a:srgbClr val="0996FF"/>
              </a:gs>
              <a:gs pos="100000">
                <a:srgbClr val="0099CC"/>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F926A6D-4722-43D1-ABCD-74BCB503B36E}"/>
              </a:ext>
            </a:extLst>
          </p:cNvPr>
          <p:cNvSpPr txBox="1"/>
          <p:nvPr/>
        </p:nvSpPr>
        <p:spPr>
          <a:xfrm>
            <a:off x="636607" y="2131390"/>
            <a:ext cx="3553427" cy="954107"/>
          </a:xfrm>
          <a:prstGeom prst="rect">
            <a:avLst/>
          </a:prstGeom>
          <a:noFill/>
        </p:spPr>
        <p:txBody>
          <a:bodyPr wrap="square" rtlCol="0">
            <a:spAutoFit/>
          </a:bodyPr>
          <a:lstStyle/>
          <a:p>
            <a:r>
              <a:rPr lang="en-GB" sz="2800" b="1" dirty="0"/>
              <a:t>We should get rid of nuclear weapons</a:t>
            </a:r>
          </a:p>
        </p:txBody>
      </p:sp>
      <p:sp>
        <p:nvSpPr>
          <p:cNvPr id="5" name="TextBox 4">
            <a:extLst>
              <a:ext uri="{FF2B5EF4-FFF2-40B4-BE49-F238E27FC236}">
                <a16:creationId xmlns:a16="http://schemas.microsoft.com/office/drawing/2014/main" id="{A88967D7-D10F-4459-8B7D-9E439920626F}"/>
              </a:ext>
            </a:extLst>
          </p:cNvPr>
          <p:cNvSpPr txBox="1"/>
          <p:nvPr/>
        </p:nvSpPr>
        <p:spPr>
          <a:xfrm>
            <a:off x="9238527" y="2131389"/>
            <a:ext cx="2720050" cy="954107"/>
          </a:xfrm>
          <a:prstGeom prst="rect">
            <a:avLst/>
          </a:prstGeom>
          <a:noFill/>
        </p:spPr>
        <p:txBody>
          <a:bodyPr wrap="square" rtlCol="0">
            <a:spAutoFit/>
          </a:bodyPr>
          <a:lstStyle/>
          <a:p>
            <a:r>
              <a:rPr lang="en-GB" sz="2800" b="1" dirty="0"/>
              <a:t>We need nuclear weapons</a:t>
            </a:r>
          </a:p>
        </p:txBody>
      </p:sp>
      <p:sp>
        <p:nvSpPr>
          <p:cNvPr id="10" name="Rectangle: Rounded Corners 9">
            <a:extLst>
              <a:ext uri="{FF2B5EF4-FFF2-40B4-BE49-F238E27FC236}">
                <a16:creationId xmlns:a16="http://schemas.microsoft.com/office/drawing/2014/main" id="{34CA92C9-FBAB-4229-9C9B-F0B53761D35C}"/>
              </a:ext>
            </a:extLst>
          </p:cNvPr>
          <p:cNvSpPr/>
          <p:nvPr/>
        </p:nvSpPr>
        <p:spPr>
          <a:xfrm>
            <a:off x="3043177" y="209823"/>
            <a:ext cx="5314709" cy="1086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t>
            </a:r>
            <a:r>
              <a:rPr lang="en-GB" sz="2000" dirty="0"/>
              <a:t>Nuclear weapons make us safer. People won’t attack us, because we’d attack them back.”</a:t>
            </a:r>
            <a:endParaRPr lang="en-GB" dirty="0"/>
          </a:p>
        </p:txBody>
      </p:sp>
      <p:sp>
        <p:nvSpPr>
          <p:cNvPr id="11" name="Rectangle: Rounded Corners 10">
            <a:extLst>
              <a:ext uri="{FF2B5EF4-FFF2-40B4-BE49-F238E27FC236}">
                <a16:creationId xmlns:a16="http://schemas.microsoft.com/office/drawing/2014/main" id="{3A343747-8618-41D6-A741-A103A018123E}"/>
              </a:ext>
            </a:extLst>
          </p:cNvPr>
          <p:cNvSpPr/>
          <p:nvPr/>
        </p:nvSpPr>
        <p:spPr>
          <a:xfrm>
            <a:off x="822525" y="5591556"/>
            <a:ext cx="4224760" cy="1018573"/>
          </a:xfrm>
          <a:prstGeom prst="round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 don’t like nuclear weapons, but I would rather we have them if other countries do as well.”</a:t>
            </a:r>
          </a:p>
        </p:txBody>
      </p:sp>
      <p:sp>
        <p:nvSpPr>
          <p:cNvPr id="12" name="Rectangle: Rounded Corners 11">
            <a:extLst>
              <a:ext uri="{FF2B5EF4-FFF2-40B4-BE49-F238E27FC236}">
                <a16:creationId xmlns:a16="http://schemas.microsoft.com/office/drawing/2014/main" id="{A6C6A0B3-591E-4EA0-BBFF-54CA85AEB406}"/>
              </a:ext>
            </a:extLst>
          </p:cNvPr>
          <p:cNvSpPr/>
          <p:nvPr/>
        </p:nvSpPr>
        <p:spPr>
          <a:xfrm>
            <a:off x="5877045" y="5914298"/>
            <a:ext cx="5758405" cy="695831"/>
          </a:xfrm>
          <a:prstGeom prst="round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“Nuclear weapons make the world more dangerous.”</a:t>
            </a:r>
          </a:p>
        </p:txBody>
      </p:sp>
      <p:sp>
        <p:nvSpPr>
          <p:cNvPr id="13" name="Rectangle: Rounded Corners 12">
            <a:extLst>
              <a:ext uri="{FF2B5EF4-FFF2-40B4-BE49-F238E27FC236}">
                <a16:creationId xmlns:a16="http://schemas.microsoft.com/office/drawing/2014/main" id="{18AC6C8A-4072-482B-933E-5FABF5929042}"/>
              </a:ext>
            </a:extLst>
          </p:cNvPr>
          <p:cNvSpPr/>
          <p:nvPr/>
        </p:nvSpPr>
        <p:spPr>
          <a:xfrm>
            <a:off x="6196314" y="4814333"/>
            <a:ext cx="5758405" cy="799160"/>
          </a:xfrm>
          <a:prstGeom prst="round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“Nuclear weapons are morally wrong. Many innocent people would be killed if we used them.”</a:t>
            </a:r>
          </a:p>
        </p:txBody>
      </p:sp>
      <p:sp>
        <p:nvSpPr>
          <p:cNvPr id="14" name="Rectangle: Rounded Corners 13">
            <a:extLst>
              <a:ext uri="{FF2B5EF4-FFF2-40B4-BE49-F238E27FC236}">
                <a16:creationId xmlns:a16="http://schemas.microsoft.com/office/drawing/2014/main" id="{80CBB858-5EA4-4511-9C30-CAE5F0916789}"/>
              </a:ext>
            </a:extLst>
          </p:cNvPr>
          <p:cNvSpPr/>
          <p:nvPr/>
        </p:nvSpPr>
        <p:spPr>
          <a:xfrm>
            <a:off x="5076463" y="1459249"/>
            <a:ext cx="4149525" cy="1086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“I’m worried that if they’re used we’ll be stuck in a nuclear war that would destroy life as we know it.” </a:t>
            </a:r>
          </a:p>
        </p:txBody>
      </p:sp>
      <p:sp>
        <p:nvSpPr>
          <p:cNvPr id="16" name="Rectangle: Rounded Corners 15">
            <a:extLst>
              <a:ext uri="{FF2B5EF4-FFF2-40B4-BE49-F238E27FC236}">
                <a16:creationId xmlns:a16="http://schemas.microsoft.com/office/drawing/2014/main" id="{D9B9D967-80CB-435D-9171-72B1EF8BCB48}"/>
              </a:ext>
            </a:extLst>
          </p:cNvPr>
          <p:cNvSpPr/>
          <p:nvPr/>
        </p:nvSpPr>
        <p:spPr>
          <a:xfrm>
            <a:off x="395348" y="4669319"/>
            <a:ext cx="5091053" cy="799160"/>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"An accident with even one nuclear weapon would have terrifying results."</a:t>
            </a:r>
          </a:p>
        </p:txBody>
      </p:sp>
    </p:spTree>
    <p:extLst>
      <p:ext uri="{BB962C8B-B14F-4D97-AF65-F5344CB8AC3E}">
        <p14:creationId xmlns:p14="http://schemas.microsoft.com/office/powerpoint/2010/main" val="389703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Right 3">
            <a:extLst>
              <a:ext uri="{FF2B5EF4-FFF2-40B4-BE49-F238E27FC236}">
                <a16:creationId xmlns:a16="http://schemas.microsoft.com/office/drawing/2014/main" id="{797B4731-5C6C-4EC9-AFFF-1245C71E8BE3}"/>
              </a:ext>
            </a:extLst>
          </p:cNvPr>
          <p:cNvSpPr/>
          <p:nvPr/>
        </p:nvSpPr>
        <p:spPr>
          <a:xfrm>
            <a:off x="834100" y="3207634"/>
            <a:ext cx="10801350" cy="800100"/>
          </a:xfrm>
          <a:prstGeom prst="leftRightArrow">
            <a:avLst/>
          </a:prstGeom>
          <a:gradFill flip="none" rotWithShape="1">
            <a:gsLst>
              <a:gs pos="0">
                <a:srgbClr val="62E6F8"/>
              </a:gs>
              <a:gs pos="34000">
                <a:srgbClr val="00B0F0"/>
              </a:gs>
              <a:gs pos="70000">
                <a:srgbClr val="0996FF"/>
              </a:gs>
              <a:gs pos="100000">
                <a:srgbClr val="0099CC"/>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F926A6D-4722-43D1-ABCD-74BCB503B36E}"/>
              </a:ext>
            </a:extLst>
          </p:cNvPr>
          <p:cNvSpPr txBox="1"/>
          <p:nvPr/>
        </p:nvSpPr>
        <p:spPr>
          <a:xfrm>
            <a:off x="636607" y="2131390"/>
            <a:ext cx="3553427" cy="954107"/>
          </a:xfrm>
          <a:prstGeom prst="rect">
            <a:avLst/>
          </a:prstGeom>
          <a:noFill/>
        </p:spPr>
        <p:txBody>
          <a:bodyPr wrap="square" rtlCol="0">
            <a:spAutoFit/>
          </a:bodyPr>
          <a:lstStyle/>
          <a:p>
            <a:r>
              <a:rPr lang="en-GB" sz="2800" b="1" dirty="0"/>
              <a:t>We should get rid of nuclear weapons</a:t>
            </a:r>
          </a:p>
        </p:txBody>
      </p:sp>
      <p:sp>
        <p:nvSpPr>
          <p:cNvPr id="5" name="TextBox 4">
            <a:extLst>
              <a:ext uri="{FF2B5EF4-FFF2-40B4-BE49-F238E27FC236}">
                <a16:creationId xmlns:a16="http://schemas.microsoft.com/office/drawing/2014/main" id="{A88967D7-D10F-4459-8B7D-9E439920626F}"/>
              </a:ext>
            </a:extLst>
          </p:cNvPr>
          <p:cNvSpPr txBox="1"/>
          <p:nvPr/>
        </p:nvSpPr>
        <p:spPr>
          <a:xfrm>
            <a:off x="9238527" y="2131389"/>
            <a:ext cx="2720050" cy="954107"/>
          </a:xfrm>
          <a:prstGeom prst="rect">
            <a:avLst/>
          </a:prstGeom>
          <a:noFill/>
        </p:spPr>
        <p:txBody>
          <a:bodyPr wrap="square" rtlCol="0">
            <a:spAutoFit/>
          </a:bodyPr>
          <a:lstStyle/>
          <a:p>
            <a:r>
              <a:rPr lang="en-GB" sz="2800" b="1" dirty="0"/>
              <a:t>We need nuclear weapons</a:t>
            </a:r>
          </a:p>
        </p:txBody>
      </p:sp>
      <p:sp>
        <p:nvSpPr>
          <p:cNvPr id="15" name="TextBox 14">
            <a:extLst>
              <a:ext uri="{FF2B5EF4-FFF2-40B4-BE49-F238E27FC236}">
                <a16:creationId xmlns:a16="http://schemas.microsoft.com/office/drawing/2014/main" id="{89A6E19F-8C2B-4A49-B1D1-C81D8665705A}"/>
              </a:ext>
            </a:extLst>
          </p:cNvPr>
          <p:cNvSpPr txBox="1"/>
          <p:nvPr/>
        </p:nvSpPr>
        <p:spPr>
          <a:xfrm>
            <a:off x="1713414" y="5401440"/>
            <a:ext cx="9042722" cy="1077218"/>
          </a:xfrm>
          <a:prstGeom prst="rect">
            <a:avLst/>
          </a:prstGeom>
          <a:solidFill>
            <a:srgbClr val="00B0F0"/>
          </a:solidFill>
        </p:spPr>
        <p:txBody>
          <a:bodyPr wrap="square">
            <a:spAutoFit/>
          </a:bodyPr>
          <a:lstStyle/>
          <a:p>
            <a:pPr algn="ctr"/>
            <a:r>
              <a:rPr lang="en-GB" sz="3200" dirty="0"/>
              <a:t>What are your thoughts and opinions? Where would you be on this line?</a:t>
            </a:r>
          </a:p>
        </p:txBody>
      </p:sp>
    </p:spTree>
    <p:extLst>
      <p:ext uri="{BB962C8B-B14F-4D97-AF65-F5344CB8AC3E}">
        <p14:creationId xmlns:p14="http://schemas.microsoft.com/office/powerpoint/2010/main" val="13856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AE2D-B3CC-4842-A3B0-70FF7ED4CC6B}"/>
              </a:ext>
            </a:extLst>
          </p:cNvPr>
          <p:cNvSpPr>
            <a:spLocks noGrp="1"/>
          </p:cNvSpPr>
          <p:nvPr>
            <p:ph type="title"/>
          </p:nvPr>
        </p:nvSpPr>
        <p:spPr>
          <a:xfrm>
            <a:off x="482280" y="202295"/>
            <a:ext cx="10515600" cy="1325563"/>
          </a:xfrm>
        </p:spPr>
        <p:txBody>
          <a:bodyPr/>
          <a:lstStyle/>
          <a:p>
            <a:r>
              <a:rPr lang="en-GB" b="1" dirty="0"/>
              <a:t>The Treaty</a:t>
            </a:r>
          </a:p>
        </p:txBody>
      </p:sp>
      <p:sp>
        <p:nvSpPr>
          <p:cNvPr id="3" name="Content Placeholder 2">
            <a:extLst>
              <a:ext uri="{FF2B5EF4-FFF2-40B4-BE49-F238E27FC236}">
                <a16:creationId xmlns:a16="http://schemas.microsoft.com/office/drawing/2014/main" id="{DF757FAD-455C-45F7-8E51-C7D0F442F7C3}"/>
              </a:ext>
            </a:extLst>
          </p:cNvPr>
          <p:cNvSpPr>
            <a:spLocks noGrp="1"/>
          </p:cNvSpPr>
          <p:nvPr>
            <p:ph idx="1"/>
          </p:nvPr>
        </p:nvSpPr>
        <p:spPr>
          <a:xfrm>
            <a:off x="582591" y="1325563"/>
            <a:ext cx="7392365" cy="5330142"/>
          </a:xfrm>
        </p:spPr>
        <p:txBody>
          <a:bodyPr>
            <a:normAutofit fontScale="92500" lnSpcReduction="20000"/>
          </a:bodyPr>
          <a:lstStyle/>
          <a:p>
            <a:pPr marL="0" indent="0">
              <a:buNone/>
            </a:pPr>
            <a:r>
              <a:rPr lang="en-GB" sz="2800" kern="1400" dirty="0">
                <a:ln>
                  <a:noFill/>
                </a:ln>
                <a:solidFill>
                  <a:srgbClr val="000000"/>
                </a:solidFill>
                <a:effectLst/>
                <a:latin typeface="Calibri" panose="020F0502020204030204" pitchFamily="34" charset="0"/>
              </a:rPr>
              <a:t>On 22 January 2021 the UN Treaty on the Prohibition of Nuclear Weapons came into force. </a:t>
            </a:r>
          </a:p>
          <a:p>
            <a:pPr marL="0" indent="0">
              <a:buNone/>
            </a:pPr>
            <a:r>
              <a:rPr lang="en-GB" kern="1400" dirty="0">
                <a:solidFill>
                  <a:srgbClr val="000000"/>
                </a:solidFill>
                <a:latin typeface="Calibri" panose="020F0502020204030204" pitchFamily="34" charset="0"/>
              </a:rPr>
              <a:t>This means over 50 countries have agreed that they won’t possess, develop, test, use or encourage other countries to use nuclear weapons. They also agree to help victims of nuclear weapon usage and testing and to clean up the environmental impacts of nuclear weapons. </a:t>
            </a:r>
          </a:p>
          <a:p>
            <a:pPr marL="0" indent="0">
              <a:buNone/>
            </a:pPr>
            <a:r>
              <a:rPr lang="en-GB" kern="1400" dirty="0">
                <a:solidFill>
                  <a:srgbClr val="000000"/>
                </a:solidFill>
                <a:latin typeface="Calibri" panose="020F0502020204030204" pitchFamily="34" charset="0"/>
              </a:rPr>
              <a:t>However, not all countries have signed the treaty, including the nine countries with nuclear weapons. </a:t>
            </a:r>
          </a:p>
          <a:p>
            <a:pPr marL="0" indent="0">
              <a:buNone/>
            </a:pPr>
            <a:r>
              <a:rPr lang="en-GB" kern="1400" dirty="0">
                <a:solidFill>
                  <a:srgbClr val="000000"/>
                </a:solidFill>
                <a:latin typeface="Calibri" panose="020F0502020204030204" pitchFamily="34" charset="0"/>
              </a:rPr>
              <a:t>Campaigners say that the law will put pressure on the countries which haven’t banned them, meaning they are less and less likely to produce and use them. Companies will also be less likely to want to be involved in producing and financing the weapons. For campaigners, it is an important step in creating a world free from nuclear weapons. </a:t>
            </a:r>
          </a:p>
          <a:p>
            <a:pPr marL="0" indent="0">
              <a:buNone/>
            </a:pPr>
            <a:endParaRPr lang="en-GB" kern="1400" dirty="0">
              <a:solidFill>
                <a:srgbClr val="000000"/>
              </a:solidFill>
              <a:latin typeface="Calibri" panose="020F0502020204030204" pitchFamily="34" charset="0"/>
            </a:endParaRPr>
          </a:p>
        </p:txBody>
      </p:sp>
      <p:sp>
        <p:nvSpPr>
          <p:cNvPr id="5" name="Rectangle: Folded Corner 4">
            <a:extLst>
              <a:ext uri="{FF2B5EF4-FFF2-40B4-BE49-F238E27FC236}">
                <a16:creationId xmlns:a16="http://schemas.microsoft.com/office/drawing/2014/main" id="{B0DBBC86-2C7A-476E-9197-446A288C8AB9}"/>
              </a:ext>
            </a:extLst>
          </p:cNvPr>
          <p:cNvSpPr/>
          <p:nvPr/>
        </p:nvSpPr>
        <p:spPr>
          <a:xfrm>
            <a:off x="8310623" y="292129"/>
            <a:ext cx="3483980" cy="6157994"/>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GB" sz="2400" dirty="0">
                <a:solidFill>
                  <a:schemeClr val="tx1"/>
                </a:solidFill>
              </a:rPr>
              <a:t>Do you think the treaty is a good idea?</a:t>
            </a:r>
          </a:p>
          <a:p>
            <a:pPr marL="342900" indent="-342900">
              <a:buAutoNum type="arabicParenR"/>
            </a:pPr>
            <a:endParaRPr lang="en-GB" sz="2400" dirty="0">
              <a:solidFill>
                <a:schemeClr val="tx1"/>
              </a:solidFill>
            </a:endParaRPr>
          </a:p>
          <a:p>
            <a:pPr marL="342900" indent="-342900">
              <a:buAutoNum type="arabicParenR"/>
            </a:pPr>
            <a:r>
              <a:rPr lang="en-GB" sz="2400" dirty="0">
                <a:solidFill>
                  <a:schemeClr val="tx1"/>
                </a:solidFill>
              </a:rPr>
              <a:t>What do you think are the benefits?</a:t>
            </a:r>
          </a:p>
          <a:p>
            <a:pPr marL="342900" indent="-342900">
              <a:buAutoNum type="arabicParenR"/>
            </a:pPr>
            <a:endParaRPr lang="en-GB" sz="2400" dirty="0">
              <a:solidFill>
                <a:schemeClr val="tx1"/>
              </a:solidFill>
            </a:endParaRPr>
          </a:p>
          <a:p>
            <a:pPr marL="342900" indent="-342900">
              <a:buAutoNum type="arabicParenR"/>
            </a:pPr>
            <a:r>
              <a:rPr lang="en-GB" sz="2400" dirty="0">
                <a:solidFill>
                  <a:schemeClr val="tx1"/>
                </a:solidFill>
              </a:rPr>
              <a:t>What do you think are the difficulties?</a:t>
            </a:r>
          </a:p>
          <a:p>
            <a:pPr marL="342900" indent="-342900">
              <a:buAutoNum type="arabicParenR"/>
            </a:pPr>
            <a:endParaRPr lang="en-GB" sz="2400" dirty="0">
              <a:solidFill>
                <a:schemeClr val="tx1"/>
              </a:solidFill>
            </a:endParaRPr>
          </a:p>
          <a:p>
            <a:pPr marL="342900" indent="-342900">
              <a:buAutoNum type="arabicParenR"/>
            </a:pPr>
            <a:r>
              <a:rPr lang="en-GB" sz="2400" dirty="0">
                <a:solidFill>
                  <a:schemeClr val="tx1"/>
                </a:solidFill>
              </a:rPr>
              <a:t>How do you think it will make a difference? </a:t>
            </a:r>
          </a:p>
          <a:p>
            <a:pPr marL="342900" indent="-342900">
              <a:buAutoNum type="arabicParenR"/>
            </a:pPr>
            <a:endParaRPr lang="en-GB" sz="2400" dirty="0">
              <a:solidFill>
                <a:schemeClr val="tx1"/>
              </a:solidFill>
            </a:endParaRPr>
          </a:p>
          <a:p>
            <a:pPr marL="342900" indent="-342900">
              <a:buAutoNum type="arabicParenR"/>
            </a:pPr>
            <a:r>
              <a:rPr lang="en-GB" sz="2400" dirty="0">
                <a:solidFill>
                  <a:schemeClr val="tx1"/>
                </a:solidFill>
              </a:rPr>
              <a:t>Do you agree the treaty is important? Why/ why not?</a:t>
            </a:r>
          </a:p>
        </p:txBody>
      </p:sp>
    </p:spTree>
    <p:extLst>
      <p:ext uri="{BB962C8B-B14F-4D97-AF65-F5344CB8AC3E}">
        <p14:creationId xmlns:p14="http://schemas.microsoft.com/office/powerpoint/2010/main" val="2569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73ED-3C9B-480F-8785-6E0FD5916320}"/>
              </a:ext>
            </a:extLst>
          </p:cNvPr>
          <p:cNvSpPr>
            <a:spLocks noGrp="1"/>
          </p:cNvSpPr>
          <p:nvPr>
            <p:ph type="title"/>
          </p:nvPr>
        </p:nvSpPr>
        <p:spPr>
          <a:xfrm>
            <a:off x="722454" y="26428"/>
            <a:ext cx="10515600" cy="1325563"/>
          </a:xfrm>
        </p:spPr>
        <p:txBody>
          <a:bodyPr/>
          <a:lstStyle/>
          <a:p>
            <a:r>
              <a:rPr lang="en-GB" dirty="0"/>
              <a:t>The Catholic Church</a:t>
            </a:r>
          </a:p>
        </p:txBody>
      </p:sp>
      <p:sp>
        <p:nvSpPr>
          <p:cNvPr id="3" name="Content Placeholder 2">
            <a:extLst>
              <a:ext uri="{FF2B5EF4-FFF2-40B4-BE49-F238E27FC236}">
                <a16:creationId xmlns:a16="http://schemas.microsoft.com/office/drawing/2014/main" id="{1A63C29D-AADB-477E-AAFB-7F4779B5B92C}"/>
              </a:ext>
            </a:extLst>
          </p:cNvPr>
          <p:cNvSpPr>
            <a:spLocks noGrp="1"/>
          </p:cNvSpPr>
          <p:nvPr>
            <p:ph idx="1"/>
          </p:nvPr>
        </p:nvSpPr>
        <p:spPr>
          <a:xfrm>
            <a:off x="560408" y="1149158"/>
            <a:ext cx="6986286" cy="5494187"/>
          </a:xfrm>
        </p:spPr>
        <p:txBody>
          <a:bodyPr>
            <a:normAutofit fontScale="85000" lnSpcReduction="20000"/>
          </a:bodyPr>
          <a:lstStyle/>
          <a:p>
            <a:pPr marL="0" indent="0">
              <a:buNone/>
            </a:pPr>
            <a:r>
              <a:rPr lang="en-GB" dirty="0"/>
              <a:t>The Vatican was one of the first countries to sign and ratify the treaty. </a:t>
            </a:r>
          </a:p>
          <a:p>
            <a:pPr marL="0" indent="0">
              <a:buNone/>
            </a:pPr>
            <a:r>
              <a:rPr lang="en-GB" dirty="0"/>
              <a:t>In his letter to the Church, </a:t>
            </a:r>
            <a:r>
              <a:rPr lang="en-GB" i="1" dirty="0"/>
              <a:t>Fratelli Tutti</a:t>
            </a:r>
            <a:r>
              <a:rPr lang="en-GB" dirty="0"/>
              <a:t>, Pope Francis says: </a:t>
            </a:r>
          </a:p>
          <a:p>
            <a:pPr marL="0" indent="0">
              <a:buNone/>
            </a:pPr>
            <a:r>
              <a:rPr lang="en-GB" dirty="0"/>
              <a:t>“if we take into consideration the principal threats to peace and security … in …. the twenty-first century… for example, terrorism, … conflicts, cybersecurity, environmental problems, poverty…doubts arise regarding the inadequacy of nuclear deterrence as an effective response to such challenges.</a:t>
            </a:r>
          </a:p>
          <a:p>
            <a:pPr marL="0" indent="0">
              <a:buNone/>
            </a:pPr>
            <a:r>
              <a:rPr lang="en-GB" dirty="0"/>
              <a:t>These concerns are even greater when we consider the catastrophic humanitarian and environmental consequences that would follow from any use of nuclear weapons... We need also to ask ourselves how sustainable is a stability based on fear, when it actually increases fear and undermines relationships of trust between peoples.”</a:t>
            </a:r>
          </a:p>
          <a:p>
            <a:pPr marL="0" indent="0">
              <a:buNone/>
            </a:pPr>
            <a:r>
              <a:rPr lang="en-GB" dirty="0"/>
              <a:t>Fratelli Tutti, #262</a:t>
            </a:r>
          </a:p>
        </p:txBody>
      </p:sp>
      <p:pic>
        <p:nvPicPr>
          <p:cNvPr id="8" name="Picture 7">
            <a:extLst>
              <a:ext uri="{FF2B5EF4-FFF2-40B4-BE49-F238E27FC236}">
                <a16:creationId xmlns:a16="http://schemas.microsoft.com/office/drawing/2014/main" id="{77A1AC5B-A600-41BA-870D-DE192AAD1C93}"/>
              </a:ext>
            </a:extLst>
          </p:cNvPr>
          <p:cNvPicPr>
            <a:picLocks noChangeAspect="1"/>
          </p:cNvPicPr>
          <p:nvPr/>
        </p:nvPicPr>
        <p:blipFill>
          <a:blip r:embed="rId2"/>
          <a:stretch>
            <a:fillRect/>
          </a:stretch>
        </p:blipFill>
        <p:spPr>
          <a:xfrm>
            <a:off x="7764201" y="773263"/>
            <a:ext cx="4046410" cy="3034808"/>
          </a:xfrm>
          <a:prstGeom prst="rect">
            <a:avLst/>
          </a:prstGeom>
        </p:spPr>
      </p:pic>
      <p:sp>
        <p:nvSpPr>
          <p:cNvPr id="9" name="Rectangle: Rounded Corners 8">
            <a:extLst>
              <a:ext uri="{FF2B5EF4-FFF2-40B4-BE49-F238E27FC236}">
                <a16:creationId xmlns:a16="http://schemas.microsoft.com/office/drawing/2014/main" id="{2627D949-82CB-4329-91AC-4C3EBCA32128}"/>
              </a:ext>
            </a:extLst>
          </p:cNvPr>
          <p:cNvSpPr/>
          <p:nvPr/>
        </p:nvSpPr>
        <p:spPr>
          <a:xfrm>
            <a:off x="7764201" y="4039565"/>
            <a:ext cx="4046410" cy="2603780"/>
          </a:xfrm>
          <a:prstGeom prst="round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000" dirty="0"/>
              <a:t>-What do you understand from the text? </a:t>
            </a:r>
          </a:p>
          <a:p>
            <a:pPr marL="0" indent="0">
              <a:buNone/>
            </a:pPr>
            <a:r>
              <a:rPr lang="en-GB" sz="2000" dirty="0"/>
              <a:t>-Does Pope think nuclear weapons are a good response to the challenges of the world today? </a:t>
            </a:r>
          </a:p>
          <a:p>
            <a:pPr marL="0" indent="0">
              <a:buNone/>
            </a:pPr>
            <a:r>
              <a:rPr lang="en-GB" sz="2000" dirty="0"/>
              <a:t>-What reasons does he give?</a:t>
            </a:r>
          </a:p>
          <a:p>
            <a:pPr marL="0" indent="0">
              <a:buNone/>
            </a:pPr>
            <a:r>
              <a:rPr lang="en-GB" sz="2000" dirty="0"/>
              <a:t>- Do you agree or disagree? Why?  </a:t>
            </a:r>
          </a:p>
        </p:txBody>
      </p:sp>
      <p:sp>
        <p:nvSpPr>
          <p:cNvPr id="6" name="TextBox 5">
            <a:extLst>
              <a:ext uri="{FF2B5EF4-FFF2-40B4-BE49-F238E27FC236}">
                <a16:creationId xmlns:a16="http://schemas.microsoft.com/office/drawing/2014/main" id="{1A06FEF6-8446-4D80-94CA-9006CBDFCB33}"/>
              </a:ext>
            </a:extLst>
          </p:cNvPr>
          <p:cNvSpPr txBox="1"/>
          <p:nvPr/>
        </p:nvSpPr>
        <p:spPr>
          <a:xfrm>
            <a:off x="3609036" y="6163679"/>
            <a:ext cx="4046411" cy="369332"/>
          </a:xfrm>
          <a:prstGeom prst="rect">
            <a:avLst/>
          </a:prstGeom>
          <a:noFill/>
          <a:ln w="28575">
            <a:solidFill>
              <a:srgbClr val="CC0099"/>
            </a:solidFill>
          </a:ln>
        </p:spPr>
        <p:txBody>
          <a:bodyPr wrap="square" rtlCol="0">
            <a:spAutoFit/>
          </a:bodyPr>
          <a:lstStyle/>
          <a:p>
            <a:r>
              <a:rPr lang="en-GB" dirty="0"/>
              <a:t>Ratify: to formally approve/ make official</a:t>
            </a:r>
          </a:p>
        </p:txBody>
      </p:sp>
      <p:cxnSp>
        <p:nvCxnSpPr>
          <p:cNvPr id="7" name="Straight Connector 6">
            <a:extLst>
              <a:ext uri="{FF2B5EF4-FFF2-40B4-BE49-F238E27FC236}">
                <a16:creationId xmlns:a16="http://schemas.microsoft.com/office/drawing/2014/main" id="{0684CBA6-0968-401F-B31B-01AEB1DA3DBE}"/>
              </a:ext>
            </a:extLst>
          </p:cNvPr>
          <p:cNvCxnSpPr>
            <a:cxnSpLocks/>
          </p:cNvCxnSpPr>
          <p:nvPr/>
        </p:nvCxnSpPr>
        <p:spPr>
          <a:xfrm>
            <a:off x="641431" y="1669189"/>
            <a:ext cx="597060" cy="0"/>
          </a:xfrm>
          <a:prstGeom prst="line">
            <a:avLst/>
          </a:prstGeom>
          <a:ln>
            <a:solidFill>
              <a:srgbClr val="CC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38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73ED-3C9B-480F-8785-6E0FD5916320}"/>
              </a:ext>
            </a:extLst>
          </p:cNvPr>
          <p:cNvSpPr>
            <a:spLocks noGrp="1"/>
          </p:cNvSpPr>
          <p:nvPr>
            <p:ph type="title"/>
          </p:nvPr>
        </p:nvSpPr>
        <p:spPr>
          <a:xfrm>
            <a:off x="838200" y="62399"/>
            <a:ext cx="10515600" cy="1325563"/>
          </a:xfrm>
        </p:spPr>
        <p:txBody>
          <a:bodyPr/>
          <a:lstStyle/>
          <a:p>
            <a:r>
              <a:rPr lang="en-GB" dirty="0"/>
              <a:t>The Catholic Church</a:t>
            </a:r>
          </a:p>
        </p:txBody>
      </p:sp>
      <p:sp>
        <p:nvSpPr>
          <p:cNvPr id="3" name="Content Placeholder 2">
            <a:extLst>
              <a:ext uri="{FF2B5EF4-FFF2-40B4-BE49-F238E27FC236}">
                <a16:creationId xmlns:a16="http://schemas.microsoft.com/office/drawing/2014/main" id="{1A63C29D-AADB-477E-AAFB-7F4779B5B92C}"/>
              </a:ext>
            </a:extLst>
          </p:cNvPr>
          <p:cNvSpPr>
            <a:spLocks noGrp="1"/>
          </p:cNvSpPr>
          <p:nvPr>
            <p:ph idx="1"/>
          </p:nvPr>
        </p:nvSpPr>
        <p:spPr>
          <a:xfrm>
            <a:off x="838200" y="1200585"/>
            <a:ext cx="10515600" cy="952299"/>
          </a:xfrm>
        </p:spPr>
        <p:txBody>
          <a:bodyPr>
            <a:normAutofit fontScale="92500"/>
          </a:bodyPr>
          <a:lstStyle/>
          <a:p>
            <a:pPr marL="0" indent="0">
              <a:buNone/>
            </a:pPr>
            <a:r>
              <a:rPr lang="en-GB" dirty="0"/>
              <a:t>Why has Pope Francis spoken out about nuclear weapons? Let’s explore some Bible verses to see if they can help us. Some definitions are also given.</a:t>
            </a:r>
          </a:p>
        </p:txBody>
      </p:sp>
      <p:sp>
        <p:nvSpPr>
          <p:cNvPr id="5" name="TextBox 4">
            <a:extLst>
              <a:ext uri="{FF2B5EF4-FFF2-40B4-BE49-F238E27FC236}">
                <a16:creationId xmlns:a16="http://schemas.microsoft.com/office/drawing/2014/main" id="{54E7A46B-966D-4190-8FDA-659DAB27E47C}"/>
              </a:ext>
            </a:extLst>
          </p:cNvPr>
          <p:cNvSpPr txBox="1"/>
          <p:nvPr/>
        </p:nvSpPr>
        <p:spPr>
          <a:xfrm>
            <a:off x="449435" y="2209681"/>
            <a:ext cx="5987967" cy="2677656"/>
          </a:xfrm>
          <a:prstGeom prst="rect">
            <a:avLst/>
          </a:prstGeom>
          <a:solidFill>
            <a:schemeClr val="accent5">
              <a:lumMod val="60000"/>
              <a:lumOff val="40000"/>
            </a:schemeClr>
          </a:solidFill>
        </p:spPr>
        <p:txBody>
          <a:bodyPr wrap="square">
            <a:spAutoFit/>
          </a:bodyPr>
          <a:lstStyle/>
          <a:p>
            <a:r>
              <a:rPr lang="en-GB" sz="2400" dirty="0"/>
              <a:t>“He shall judge between the nations,</a:t>
            </a:r>
          </a:p>
          <a:p>
            <a:r>
              <a:rPr lang="en-GB" sz="2400" dirty="0"/>
              <a:t>    and shall arbitrate for many peoples;</a:t>
            </a:r>
          </a:p>
          <a:p>
            <a:r>
              <a:rPr lang="en-GB" sz="2400" dirty="0"/>
              <a:t>they shall beat their swords into ploughshares,</a:t>
            </a:r>
          </a:p>
          <a:p>
            <a:r>
              <a:rPr lang="en-GB" sz="2400" dirty="0"/>
              <a:t>    and their spears into pruning hooks;</a:t>
            </a:r>
          </a:p>
          <a:p>
            <a:r>
              <a:rPr lang="en-GB" sz="2400" dirty="0"/>
              <a:t>nation shall not lift up sword against nation,</a:t>
            </a:r>
          </a:p>
          <a:p>
            <a:r>
              <a:rPr lang="en-GB" sz="2400" dirty="0"/>
              <a:t>    neither shall they learn war any more.”</a:t>
            </a:r>
          </a:p>
          <a:p>
            <a:r>
              <a:rPr lang="en-GB" sz="2400" dirty="0"/>
              <a:t>Isaiah 2:4</a:t>
            </a:r>
          </a:p>
        </p:txBody>
      </p:sp>
      <p:sp>
        <p:nvSpPr>
          <p:cNvPr id="7" name="TextBox 6">
            <a:extLst>
              <a:ext uri="{FF2B5EF4-FFF2-40B4-BE49-F238E27FC236}">
                <a16:creationId xmlns:a16="http://schemas.microsoft.com/office/drawing/2014/main" id="{9CEE3FA0-12FD-40C7-B00D-1FB4A3845BFE}"/>
              </a:ext>
            </a:extLst>
          </p:cNvPr>
          <p:cNvSpPr txBox="1"/>
          <p:nvPr/>
        </p:nvSpPr>
        <p:spPr>
          <a:xfrm>
            <a:off x="6603404" y="2228671"/>
            <a:ext cx="5139161" cy="1200329"/>
          </a:xfrm>
          <a:prstGeom prst="rect">
            <a:avLst/>
          </a:prstGeom>
          <a:solidFill>
            <a:srgbClr val="62E6F8"/>
          </a:solidFill>
        </p:spPr>
        <p:txBody>
          <a:bodyPr wrap="square">
            <a:spAutoFit/>
          </a:bodyPr>
          <a:lstStyle/>
          <a:p>
            <a:r>
              <a:rPr lang="en-GB" sz="2400" dirty="0"/>
              <a:t>“Blessed are the peacemakers, </a:t>
            </a:r>
          </a:p>
          <a:p>
            <a:r>
              <a:rPr lang="en-GB" sz="2400" dirty="0"/>
              <a:t>for they will be called children of God.”</a:t>
            </a:r>
          </a:p>
          <a:p>
            <a:r>
              <a:rPr lang="en-GB" sz="2400" dirty="0"/>
              <a:t>Matthew 5:9</a:t>
            </a:r>
          </a:p>
        </p:txBody>
      </p:sp>
      <p:sp>
        <p:nvSpPr>
          <p:cNvPr id="4" name="TextBox 3">
            <a:extLst>
              <a:ext uri="{FF2B5EF4-FFF2-40B4-BE49-F238E27FC236}">
                <a16:creationId xmlns:a16="http://schemas.microsoft.com/office/drawing/2014/main" id="{10BB7FE1-78A1-48DD-AC03-42D394F1D54B}"/>
              </a:ext>
            </a:extLst>
          </p:cNvPr>
          <p:cNvSpPr txBox="1"/>
          <p:nvPr/>
        </p:nvSpPr>
        <p:spPr>
          <a:xfrm>
            <a:off x="6623660" y="3669544"/>
            <a:ext cx="5118905" cy="1200329"/>
          </a:xfrm>
          <a:prstGeom prst="rect">
            <a:avLst/>
          </a:prstGeom>
          <a:noFill/>
          <a:ln w="28575">
            <a:solidFill>
              <a:srgbClr val="CC0099"/>
            </a:solidFill>
          </a:ln>
        </p:spPr>
        <p:txBody>
          <a:bodyPr wrap="square" rtlCol="0">
            <a:spAutoFit/>
          </a:bodyPr>
          <a:lstStyle/>
          <a:p>
            <a:r>
              <a:rPr lang="en-GB" dirty="0"/>
              <a:t>Arbitrate: resolve a disagreement</a:t>
            </a:r>
          </a:p>
          <a:p>
            <a:endParaRPr lang="en-GB" dirty="0"/>
          </a:p>
          <a:p>
            <a:r>
              <a:rPr lang="en-GB" dirty="0"/>
              <a:t>Ploughshare/ pruning hook: these are tools used in farming and for growing things</a:t>
            </a:r>
          </a:p>
        </p:txBody>
      </p:sp>
      <p:cxnSp>
        <p:nvCxnSpPr>
          <p:cNvPr id="11" name="Straight Connector 10">
            <a:extLst>
              <a:ext uri="{FF2B5EF4-FFF2-40B4-BE49-F238E27FC236}">
                <a16:creationId xmlns:a16="http://schemas.microsoft.com/office/drawing/2014/main" id="{140EF371-5BD0-4FB1-8BA0-1ACC8BDA18A7}"/>
              </a:ext>
            </a:extLst>
          </p:cNvPr>
          <p:cNvCxnSpPr>
            <a:cxnSpLocks/>
          </p:cNvCxnSpPr>
          <p:nvPr/>
        </p:nvCxnSpPr>
        <p:spPr>
          <a:xfrm>
            <a:off x="1936780" y="3000278"/>
            <a:ext cx="1203767" cy="0"/>
          </a:xfrm>
          <a:prstGeom prst="line">
            <a:avLst/>
          </a:prstGeom>
          <a:ln>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F83E1A-3665-42ED-863E-B583F7FA2A0F}"/>
              </a:ext>
            </a:extLst>
          </p:cNvPr>
          <p:cNvCxnSpPr>
            <a:cxnSpLocks/>
          </p:cNvCxnSpPr>
          <p:nvPr/>
        </p:nvCxnSpPr>
        <p:spPr>
          <a:xfrm>
            <a:off x="4492398" y="3340165"/>
            <a:ext cx="1803722" cy="0"/>
          </a:xfrm>
          <a:prstGeom prst="line">
            <a:avLst/>
          </a:prstGeom>
          <a:ln>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870B6-6E1A-46D2-B509-FC4375DC78B5}"/>
              </a:ext>
            </a:extLst>
          </p:cNvPr>
          <p:cNvCxnSpPr>
            <a:cxnSpLocks/>
          </p:cNvCxnSpPr>
          <p:nvPr/>
        </p:nvCxnSpPr>
        <p:spPr>
          <a:xfrm>
            <a:off x="3444839" y="3701936"/>
            <a:ext cx="1827839" cy="0"/>
          </a:xfrm>
          <a:prstGeom prst="line">
            <a:avLst/>
          </a:prstGeom>
          <a:ln>
            <a:solidFill>
              <a:srgbClr val="CC009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550DCD1-FAFC-43DF-8285-460761E10FD4}"/>
              </a:ext>
            </a:extLst>
          </p:cNvPr>
          <p:cNvSpPr txBox="1"/>
          <p:nvPr/>
        </p:nvSpPr>
        <p:spPr>
          <a:xfrm>
            <a:off x="449435" y="5208125"/>
            <a:ext cx="11295927" cy="1384995"/>
          </a:xfrm>
          <a:prstGeom prst="rect">
            <a:avLst/>
          </a:prstGeom>
          <a:solidFill>
            <a:srgbClr val="00B0F0"/>
          </a:solidFill>
        </p:spPr>
        <p:txBody>
          <a:bodyPr wrap="square">
            <a:spAutoFit/>
          </a:bodyPr>
          <a:lstStyle/>
          <a:p>
            <a:r>
              <a:rPr lang="en-GB" sz="2800" dirty="0"/>
              <a:t>What do you think these verses are saying? Why might they have influenced the Vatican to join the treaty?</a:t>
            </a:r>
          </a:p>
          <a:p>
            <a:r>
              <a:rPr lang="en-GB" sz="2800" dirty="0"/>
              <a:t>Do you think they’re important for our faith? What are they calling us to do?</a:t>
            </a:r>
          </a:p>
        </p:txBody>
      </p:sp>
    </p:spTree>
    <p:extLst>
      <p:ext uri="{BB962C8B-B14F-4D97-AF65-F5344CB8AC3E}">
        <p14:creationId xmlns:p14="http://schemas.microsoft.com/office/powerpoint/2010/main" val="14319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1716</Words>
  <Application>Microsoft Office PowerPoint</Application>
  <PresentationFormat>Widescreen</PresentationFormat>
  <Paragraphs>129</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Nuclear Weapons and the UN Treaty on the Prohibition of Nuclear Weapons </vt:lpstr>
      <vt:lpstr>PowerPoint Presentation</vt:lpstr>
      <vt:lpstr>PowerPoint Presentation</vt:lpstr>
      <vt:lpstr>PowerPoint Presentation</vt:lpstr>
      <vt:lpstr>PowerPoint Presentation</vt:lpstr>
      <vt:lpstr>PowerPoint Presentation</vt:lpstr>
      <vt:lpstr>The Treaty</vt:lpstr>
      <vt:lpstr>The Catholic Church</vt:lpstr>
      <vt:lpstr>The Catholic Church</vt:lpstr>
      <vt:lpstr>Over to you…</vt:lpstr>
      <vt:lpstr>Sources</vt:lpstr>
      <vt:lpstr>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and the UN Treaty on the Prohibition of Nuclear Weapons</dc:title>
  <dc:creator>User</dc:creator>
  <cp:lastModifiedBy>User</cp:lastModifiedBy>
  <cp:revision>61</cp:revision>
  <dcterms:created xsi:type="dcterms:W3CDTF">2021-02-02T01:51:17Z</dcterms:created>
  <dcterms:modified xsi:type="dcterms:W3CDTF">2021-02-12T14:28:46Z</dcterms:modified>
</cp:coreProperties>
</file>