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8" r:id="rId3"/>
    <p:sldId id="259" r:id="rId4"/>
    <p:sldId id="260" r:id="rId5"/>
    <p:sldId id="257" r:id="rId6"/>
    <p:sldId id="261" r:id="rId7"/>
    <p:sldId id="264" r:id="rId8"/>
    <p:sldId id="266" r:id="rId9"/>
    <p:sldId id="265"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5" autoAdjust="0"/>
    <p:restoredTop sz="94660"/>
  </p:normalViewPr>
  <p:slideViewPr>
    <p:cSldViewPr snapToGrid="0">
      <p:cViewPr varScale="1">
        <p:scale>
          <a:sx n="62" d="100"/>
          <a:sy n="62" d="100"/>
        </p:scale>
        <p:origin x="75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DF27C-D174-4ADA-80DB-71676A4C5C45}" type="datetimeFigureOut">
              <a:rPr lang="en-GB" smtClean="0"/>
              <a:t>27/04/2021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3DADC-4354-47A2-BD03-411721FAFAC1}" type="slidenum">
              <a:rPr lang="en-GB" smtClean="0"/>
              <a:t>‹#›</a:t>
            </a:fld>
            <a:endParaRPr lang="en-GB"/>
          </a:p>
        </p:txBody>
      </p:sp>
    </p:spTree>
    <p:extLst>
      <p:ext uri="{BB962C8B-B14F-4D97-AF65-F5344CB8AC3E}">
        <p14:creationId xmlns:p14="http://schemas.microsoft.com/office/powerpoint/2010/main" val="482721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Picture from pxhere.com</a:t>
            </a:r>
          </a:p>
        </p:txBody>
      </p:sp>
      <p:sp>
        <p:nvSpPr>
          <p:cNvPr id="4" name="Slide Number Placeholder 3"/>
          <p:cNvSpPr>
            <a:spLocks noGrp="1"/>
          </p:cNvSpPr>
          <p:nvPr>
            <p:ph type="sldNum" sz="quarter" idx="5"/>
          </p:nvPr>
        </p:nvSpPr>
        <p:spPr/>
        <p:txBody>
          <a:bodyPr/>
          <a:lstStyle/>
          <a:p>
            <a:fld id="{51B3DADC-4354-47A2-BD03-411721FAFAC1}" type="slidenum">
              <a:rPr lang="en-GB" smtClean="0"/>
              <a:t>2</a:t>
            </a:fld>
            <a:endParaRPr lang="en-GB"/>
          </a:p>
        </p:txBody>
      </p:sp>
    </p:spTree>
    <p:extLst>
      <p:ext uri="{BB962C8B-B14F-4D97-AF65-F5344CB8AC3E}">
        <p14:creationId xmlns:p14="http://schemas.microsoft.com/office/powerpoint/2010/main" val="3354741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may want to do this activity in pairs or small groups and then feedback. You may find that groups of images or ideas could be around places, feelings, actions, nature, people…. Peace can mean something different for everyone, but discussions may focus on inner peace, interpersonal peace or global peace. </a:t>
            </a:r>
          </a:p>
        </p:txBody>
      </p:sp>
      <p:sp>
        <p:nvSpPr>
          <p:cNvPr id="4" name="Slide Number Placeholder 3"/>
          <p:cNvSpPr>
            <a:spLocks noGrp="1"/>
          </p:cNvSpPr>
          <p:nvPr>
            <p:ph type="sldNum" sz="quarter" idx="5"/>
          </p:nvPr>
        </p:nvSpPr>
        <p:spPr/>
        <p:txBody>
          <a:bodyPr/>
          <a:lstStyle/>
          <a:p>
            <a:fld id="{51B3DADC-4354-47A2-BD03-411721FAFAC1}" type="slidenum">
              <a:rPr lang="en-GB" smtClean="0"/>
              <a:t>6</a:t>
            </a:fld>
            <a:endParaRPr lang="en-GB"/>
          </a:p>
        </p:txBody>
      </p:sp>
    </p:spTree>
    <p:extLst>
      <p:ext uri="{BB962C8B-B14F-4D97-AF65-F5344CB8AC3E}">
        <p14:creationId xmlns:p14="http://schemas.microsoft.com/office/powerpoint/2010/main" val="3126217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so many ways to work for peace- caring for our neighbours, caring for the environment, challenging discrimination, challenging injustice, campaigning against militarism and weapons….. Ideas could focus on issues, relationships or awareness raising. </a:t>
            </a:r>
          </a:p>
        </p:txBody>
      </p:sp>
      <p:sp>
        <p:nvSpPr>
          <p:cNvPr id="4" name="Slide Number Placeholder 3"/>
          <p:cNvSpPr>
            <a:spLocks noGrp="1"/>
          </p:cNvSpPr>
          <p:nvPr>
            <p:ph type="sldNum" sz="quarter" idx="5"/>
          </p:nvPr>
        </p:nvSpPr>
        <p:spPr/>
        <p:txBody>
          <a:bodyPr/>
          <a:lstStyle/>
          <a:p>
            <a:fld id="{51B3DADC-4354-47A2-BD03-411721FAFAC1}" type="slidenum">
              <a:rPr lang="en-GB" smtClean="0"/>
              <a:t>8</a:t>
            </a:fld>
            <a:endParaRPr lang="en-GB"/>
          </a:p>
        </p:txBody>
      </p:sp>
    </p:spTree>
    <p:extLst>
      <p:ext uri="{BB962C8B-B14F-4D97-AF65-F5344CB8AC3E}">
        <p14:creationId xmlns:p14="http://schemas.microsoft.com/office/powerpoint/2010/main" val="914433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2CC1E-066B-4D23-8F7F-DDE85CDC9C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0A1642A-93DD-4CF8-B55F-C20B3F2533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0593066-6417-4FDF-A4B2-C6B22A531EDB}"/>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5" name="Footer Placeholder 4">
            <a:extLst>
              <a:ext uri="{FF2B5EF4-FFF2-40B4-BE49-F238E27FC236}">
                <a16:creationId xmlns:a16="http://schemas.microsoft.com/office/drawing/2014/main" id="{A752F5EF-DD43-4D43-9E33-64DC2797B07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420385E-F71B-4FBF-8C42-36098E7C9159}"/>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3096752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9E9F3-4A10-4295-A525-98EDFA74EC5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C32A43-9C8C-4AA9-9F92-F35BF6D066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E73F38-DD90-4EEF-8312-BBBD9DF30773}"/>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5" name="Footer Placeholder 4">
            <a:extLst>
              <a:ext uri="{FF2B5EF4-FFF2-40B4-BE49-F238E27FC236}">
                <a16:creationId xmlns:a16="http://schemas.microsoft.com/office/drawing/2014/main" id="{CD25A8DF-65B0-484B-965B-458C9F7E56A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0ACF8D9-6DB6-4316-B956-360ECAAFD0DC}"/>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337314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7F084D-3657-4393-B479-4DFC19EC661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AEBAE4-06FC-4297-A4F4-A7E538C04A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BD949B-44A2-47E4-90EA-0E3DB0922C5C}"/>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5" name="Footer Placeholder 4">
            <a:extLst>
              <a:ext uri="{FF2B5EF4-FFF2-40B4-BE49-F238E27FC236}">
                <a16:creationId xmlns:a16="http://schemas.microsoft.com/office/drawing/2014/main" id="{848980BC-9C7A-4C47-BEFF-6E6AD97A61A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D9E6ED0-9749-44D3-90AF-CB92FC2A6217}"/>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114724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FC23A-B08B-4253-B0A1-66AE97FC7C6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8DC0E6-A743-4AE3-B6E9-604185D385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518F7A-8A1E-40DE-AA32-F571BFBF18B7}"/>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5" name="Footer Placeholder 4">
            <a:extLst>
              <a:ext uri="{FF2B5EF4-FFF2-40B4-BE49-F238E27FC236}">
                <a16:creationId xmlns:a16="http://schemas.microsoft.com/office/drawing/2014/main" id="{FEFA3690-68A7-4F67-8364-AC4530941D2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01751F2-3560-4C4C-B17B-99F5A8456C3F}"/>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2428206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B5AAD-0D66-4898-8930-EDA20E370D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C72DEA5-1F9D-41ED-B4D3-34CEAF7355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F6FF96-A8C1-4169-A72F-5E659E196117}"/>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5" name="Footer Placeholder 4">
            <a:extLst>
              <a:ext uri="{FF2B5EF4-FFF2-40B4-BE49-F238E27FC236}">
                <a16:creationId xmlns:a16="http://schemas.microsoft.com/office/drawing/2014/main" id="{9E10C91C-E492-4C1C-87AE-1CD04A5BA20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75B917E-C6BE-4E4D-90E8-189BDF62667C}"/>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395551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E70BA-7932-4E4F-A6AE-621197ACC6F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AAB768-BD94-4833-B26E-2199E8A11D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358A903-5287-4FBA-8C3B-495B784314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9DF2946-1DA6-4AC6-807A-4895FB854737}"/>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6" name="Footer Placeholder 5">
            <a:extLst>
              <a:ext uri="{FF2B5EF4-FFF2-40B4-BE49-F238E27FC236}">
                <a16:creationId xmlns:a16="http://schemas.microsoft.com/office/drawing/2014/main" id="{C7CED901-123E-42B9-AA16-86C6E9BE193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7C1608F-EBCA-4AEC-8A66-6738E00CAD89}"/>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250734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66FB3-60A7-448A-A410-420CCD58667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2B4282-7BC0-4360-B04B-EEB979FFE3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F10E1C-B77F-4F4F-9AC1-FCD694576F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0647475-0ADF-4436-B919-64E9A0398F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D4F41D-E2C3-4E8B-8C53-5E9CA330E8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654CED-8743-484B-9347-2F8AFC5BE257}"/>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8" name="Footer Placeholder 7">
            <a:extLst>
              <a:ext uri="{FF2B5EF4-FFF2-40B4-BE49-F238E27FC236}">
                <a16:creationId xmlns:a16="http://schemas.microsoft.com/office/drawing/2014/main" id="{A1159820-1C76-4707-A0D1-75FA6EE3E7D8}"/>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F2920252-E1A2-4AE6-9791-F763475111FE}"/>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72747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66E0F-002D-4A06-80D7-44E0620CC5C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6EA7696-7F9D-4931-AB9F-98951EB12166}"/>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4" name="Footer Placeholder 3">
            <a:extLst>
              <a:ext uri="{FF2B5EF4-FFF2-40B4-BE49-F238E27FC236}">
                <a16:creationId xmlns:a16="http://schemas.microsoft.com/office/drawing/2014/main" id="{ABB41610-8C9D-40A7-8703-67A18F707E1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C13D30D-C78F-4529-89D1-6A8DCA678F5F}"/>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1698131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999F47-1960-4E31-BFAB-3E3583D96C29}"/>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3" name="Footer Placeholder 2">
            <a:extLst>
              <a:ext uri="{FF2B5EF4-FFF2-40B4-BE49-F238E27FC236}">
                <a16:creationId xmlns:a16="http://schemas.microsoft.com/office/drawing/2014/main" id="{3E6CD8CC-0827-4A32-A389-3305B5ADAC6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D4C800EA-C97C-4F6B-8EE8-997AC9F761C9}"/>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3708382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ADB3B-BC13-4C66-B8A1-5CC096297A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8352ED1-65D8-4772-AA40-EBF7AF6F27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6AF8341-7A1F-4EFD-B377-B9F240900F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4B73F9-500D-4A28-B166-26F87F8CD1A6}"/>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6" name="Footer Placeholder 5">
            <a:extLst>
              <a:ext uri="{FF2B5EF4-FFF2-40B4-BE49-F238E27FC236}">
                <a16:creationId xmlns:a16="http://schemas.microsoft.com/office/drawing/2014/main" id="{A4B009A2-1C47-4B16-9BF3-69D8844CBAF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D4BD39A-9C2A-4E79-AE06-7343CF42F955}"/>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3289842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52D00-A647-4A0E-9D6D-AE199604D0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AE390F0-984B-4C9E-B30D-785ABCBD8F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7BB3E06-E5D2-4957-BAB1-CB2333FAF6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BB5633-7756-46AA-8FEF-1368FFCF5FE6}"/>
              </a:ext>
            </a:extLst>
          </p:cNvPr>
          <p:cNvSpPr>
            <a:spLocks noGrp="1"/>
          </p:cNvSpPr>
          <p:nvPr>
            <p:ph type="dt" sz="half" idx="10"/>
          </p:nvPr>
        </p:nvSpPr>
        <p:spPr/>
        <p:txBody>
          <a:bodyPr/>
          <a:lstStyle/>
          <a:p>
            <a:fld id="{5DFB3EAF-D3A9-4CC2-B6FA-E250DA617D72}" type="datetimeFigureOut">
              <a:rPr lang="en-GB" smtClean="0"/>
              <a:t>27/04/2021</a:t>
            </a:fld>
            <a:endParaRPr lang="en-GB" dirty="0"/>
          </a:p>
        </p:txBody>
      </p:sp>
      <p:sp>
        <p:nvSpPr>
          <p:cNvPr id="6" name="Footer Placeholder 5">
            <a:extLst>
              <a:ext uri="{FF2B5EF4-FFF2-40B4-BE49-F238E27FC236}">
                <a16:creationId xmlns:a16="http://schemas.microsoft.com/office/drawing/2014/main" id="{381AA7CB-F646-4CBF-B652-E7F83845068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6CFFB70-779A-4452-A027-EA29DE2F412F}"/>
              </a:ext>
            </a:extLst>
          </p:cNvPr>
          <p:cNvSpPr>
            <a:spLocks noGrp="1"/>
          </p:cNvSpPr>
          <p:nvPr>
            <p:ph type="sldNum" sz="quarter" idx="12"/>
          </p:nvPr>
        </p:nvSpPr>
        <p:spPr/>
        <p:txBody>
          <a:bodyPr/>
          <a:lstStyle/>
          <a:p>
            <a:fld id="{AEA70EEC-C893-46CA-9158-37978CBC971A}" type="slidenum">
              <a:rPr lang="en-GB" smtClean="0"/>
              <a:t>‹#›</a:t>
            </a:fld>
            <a:endParaRPr lang="en-GB" dirty="0"/>
          </a:p>
        </p:txBody>
      </p:sp>
    </p:spTree>
    <p:extLst>
      <p:ext uri="{BB962C8B-B14F-4D97-AF65-F5344CB8AC3E}">
        <p14:creationId xmlns:p14="http://schemas.microsoft.com/office/powerpoint/2010/main" val="788525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alpha val="39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F94180-F577-4422-BBA5-8AC2AD629D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0738CA-89E8-4095-9AD2-ED5E39D7B8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46B9D38-DB55-46CF-9548-C9D7452FAC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B3EAF-D3A9-4CC2-B6FA-E250DA617D72}" type="datetimeFigureOut">
              <a:rPr lang="en-GB" smtClean="0"/>
              <a:t>27/04/2021</a:t>
            </a:fld>
            <a:endParaRPr lang="en-GB" dirty="0"/>
          </a:p>
        </p:txBody>
      </p:sp>
      <p:sp>
        <p:nvSpPr>
          <p:cNvPr id="5" name="Footer Placeholder 4">
            <a:extLst>
              <a:ext uri="{FF2B5EF4-FFF2-40B4-BE49-F238E27FC236}">
                <a16:creationId xmlns:a16="http://schemas.microsoft.com/office/drawing/2014/main" id="{0B6E7A23-EEB6-4A31-8308-671BC35EB7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3A853B9-D9E0-4022-9B59-90D09DB0E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A70EEC-C893-46CA-9158-37978CBC971A}" type="slidenum">
              <a:rPr lang="en-GB" smtClean="0"/>
              <a:t>‹#›</a:t>
            </a:fld>
            <a:endParaRPr lang="en-GB" dirty="0"/>
          </a:p>
        </p:txBody>
      </p:sp>
    </p:spTree>
    <p:extLst>
      <p:ext uri="{BB962C8B-B14F-4D97-AF65-F5344CB8AC3E}">
        <p14:creationId xmlns:p14="http://schemas.microsoft.com/office/powerpoint/2010/main" val="2588021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48720D-89CE-4884-B4FA-4345D09B6318}"/>
              </a:ext>
            </a:extLst>
          </p:cNvPr>
          <p:cNvPicPr>
            <a:picLocks noChangeAspect="1"/>
          </p:cNvPicPr>
          <p:nvPr/>
        </p:nvPicPr>
        <p:blipFill>
          <a:blip r:embed="rId2"/>
          <a:stretch>
            <a:fillRect/>
          </a:stretch>
        </p:blipFill>
        <p:spPr>
          <a:xfrm>
            <a:off x="2905124" y="404812"/>
            <a:ext cx="6048375" cy="6048375"/>
          </a:xfrm>
          <a:prstGeom prst="rect">
            <a:avLst/>
          </a:prstGeom>
        </p:spPr>
      </p:pic>
    </p:spTree>
    <p:extLst>
      <p:ext uri="{BB962C8B-B14F-4D97-AF65-F5344CB8AC3E}">
        <p14:creationId xmlns:p14="http://schemas.microsoft.com/office/powerpoint/2010/main" val="306530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B4ED0A-9194-437B-91E7-B6D5F393B427}"/>
              </a:ext>
            </a:extLst>
          </p:cNvPr>
          <p:cNvPicPr>
            <a:picLocks noChangeAspect="1"/>
          </p:cNvPicPr>
          <p:nvPr/>
        </p:nvPicPr>
        <p:blipFill>
          <a:blip r:embed="rId2"/>
          <a:stretch>
            <a:fillRect/>
          </a:stretch>
        </p:blipFill>
        <p:spPr>
          <a:xfrm>
            <a:off x="4680429" y="5119627"/>
            <a:ext cx="2831142" cy="1030864"/>
          </a:xfrm>
          <a:prstGeom prst="rect">
            <a:avLst/>
          </a:prstGeom>
        </p:spPr>
      </p:pic>
    </p:spTree>
    <p:extLst>
      <p:ext uri="{BB962C8B-B14F-4D97-AF65-F5344CB8AC3E}">
        <p14:creationId xmlns:p14="http://schemas.microsoft.com/office/powerpoint/2010/main" val="274118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4DEC3B-D360-4EBF-AFA2-CFC690E21FE2}"/>
              </a:ext>
            </a:extLst>
          </p:cNvPr>
          <p:cNvSpPr txBox="1"/>
          <p:nvPr/>
        </p:nvSpPr>
        <p:spPr>
          <a:xfrm>
            <a:off x="971550" y="666750"/>
            <a:ext cx="4752975" cy="646331"/>
          </a:xfrm>
          <a:prstGeom prst="rect">
            <a:avLst/>
          </a:prstGeom>
          <a:noFill/>
        </p:spPr>
        <p:txBody>
          <a:bodyPr wrap="square" rtlCol="0">
            <a:spAutoFit/>
          </a:bodyPr>
          <a:lstStyle/>
          <a:p>
            <a:r>
              <a:rPr lang="en-GB" sz="3600" dirty="0"/>
              <a:t>What is a pilgrimage?</a:t>
            </a:r>
          </a:p>
        </p:txBody>
      </p:sp>
      <p:sp>
        <p:nvSpPr>
          <p:cNvPr id="2" name="TextBox 1">
            <a:extLst>
              <a:ext uri="{FF2B5EF4-FFF2-40B4-BE49-F238E27FC236}">
                <a16:creationId xmlns:a16="http://schemas.microsoft.com/office/drawing/2014/main" id="{DCFD088A-9CAC-4912-87EA-5900B6BB1D0B}"/>
              </a:ext>
            </a:extLst>
          </p:cNvPr>
          <p:cNvSpPr txBox="1"/>
          <p:nvPr/>
        </p:nvSpPr>
        <p:spPr>
          <a:xfrm>
            <a:off x="971550" y="1313081"/>
            <a:ext cx="5638800" cy="4893647"/>
          </a:xfrm>
          <a:prstGeom prst="rect">
            <a:avLst/>
          </a:prstGeom>
          <a:noFill/>
        </p:spPr>
        <p:txBody>
          <a:bodyPr wrap="square" rtlCol="0">
            <a:spAutoFit/>
          </a:bodyPr>
          <a:lstStyle/>
          <a:p>
            <a:r>
              <a:rPr lang="en-GB" sz="2400" dirty="0"/>
              <a:t>A pilgrimage is a kind of journey which traditionally has a spiritual element to it. </a:t>
            </a:r>
          </a:p>
          <a:p>
            <a:endParaRPr lang="en-GB" sz="2400" dirty="0"/>
          </a:p>
          <a:p>
            <a:r>
              <a:rPr lang="en-GB" sz="2400" dirty="0"/>
              <a:t>People have been going on pilgrimage for hundreds of years. Some pilgrimage places or routes are very well know, such as the Camino de Santiago in Spain or Lourdes in France. </a:t>
            </a:r>
          </a:p>
          <a:p>
            <a:endParaRPr lang="en-GB" sz="2400" dirty="0"/>
          </a:p>
          <a:p>
            <a:r>
              <a:rPr lang="en-GB" sz="2400" dirty="0"/>
              <a:t>In the past people would walk to places of pilgrimage over a long period of time and use this as a time to pray and reflect, so pilgrimages could often be very challenging.</a:t>
            </a:r>
          </a:p>
        </p:txBody>
      </p:sp>
      <p:pic>
        <p:nvPicPr>
          <p:cNvPr id="3" name="Picture 2">
            <a:extLst>
              <a:ext uri="{FF2B5EF4-FFF2-40B4-BE49-F238E27FC236}">
                <a16:creationId xmlns:a16="http://schemas.microsoft.com/office/drawing/2014/main" id="{1D811785-0D5A-4DF1-A281-151F723B9035}"/>
              </a:ext>
            </a:extLst>
          </p:cNvPr>
          <p:cNvPicPr>
            <a:picLocks noChangeAspect="1"/>
          </p:cNvPicPr>
          <p:nvPr/>
        </p:nvPicPr>
        <p:blipFill>
          <a:blip r:embed="rId3"/>
          <a:stretch>
            <a:fillRect/>
          </a:stretch>
        </p:blipFill>
        <p:spPr>
          <a:xfrm>
            <a:off x="7090688" y="832205"/>
            <a:ext cx="4129762" cy="5506349"/>
          </a:xfrm>
          <a:prstGeom prst="rect">
            <a:avLst/>
          </a:prstGeom>
        </p:spPr>
      </p:pic>
    </p:spTree>
    <p:extLst>
      <p:ext uri="{BB962C8B-B14F-4D97-AF65-F5344CB8AC3E}">
        <p14:creationId xmlns:p14="http://schemas.microsoft.com/office/powerpoint/2010/main" val="3290315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4DEC3B-D360-4EBF-AFA2-CFC690E21FE2}"/>
              </a:ext>
            </a:extLst>
          </p:cNvPr>
          <p:cNvSpPr txBox="1"/>
          <p:nvPr/>
        </p:nvSpPr>
        <p:spPr>
          <a:xfrm>
            <a:off x="904875" y="714375"/>
            <a:ext cx="4752975" cy="646331"/>
          </a:xfrm>
          <a:prstGeom prst="rect">
            <a:avLst/>
          </a:prstGeom>
          <a:noFill/>
        </p:spPr>
        <p:txBody>
          <a:bodyPr wrap="square" rtlCol="0">
            <a:spAutoFit/>
          </a:bodyPr>
          <a:lstStyle/>
          <a:p>
            <a:r>
              <a:rPr lang="en-GB" sz="3600" dirty="0"/>
              <a:t>Who are Pax Christi? </a:t>
            </a:r>
          </a:p>
        </p:txBody>
      </p:sp>
      <p:sp>
        <p:nvSpPr>
          <p:cNvPr id="2" name="TextBox 1">
            <a:extLst>
              <a:ext uri="{FF2B5EF4-FFF2-40B4-BE49-F238E27FC236}">
                <a16:creationId xmlns:a16="http://schemas.microsoft.com/office/drawing/2014/main" id="{F0128896-FBE4-4BBB-A9FA-335F3CAEDB1D}"/>
              </a:ext>
            </a:extLst>
          </p:cNvPr>
          <p:cNvSpPr txBox="1"/>
          <p:nvPr/>
        </p:nvSpPr>
        <p:spPr>
          <a:xfrm>
            <a:off x="781050" y="1638300"/>
            <a:ext cx="4648200" cy="3785652"/>
          </a:xfrm>
          <a:prstGeom prst="rect">
            <a:avLst/>
          </a:prstGeom>
          <a:noFill/>
        </p:spPr>
        <p:txBody>
          <a:bodyPr wrap="square" rtlCol="0">
            <a:spAutoFit/>
          </a:bodyPr>
          <a:lstStyle/>
          <a:p>
            <a:r>
              <a:rPr lang="en-GB" sz="2400" dirty="0"/>
              <a:t>Pax Christi England and Wales is a Catholic peace movement and are part of the worldwide peace organisation, Pax Christi International. </a:t>
            </a:r>
          </a:p>
          <a:p>
            <a:endParaRPr lang="en-GB" sz="2400" dirty="0"/>
          </a:p>
          <a:p>
            <a:r>
              <a:rPr lang="en-GB" sz="2400" dirty="0"/>
              <a:t>They promote peace, reconciliation and nonviolence through education, campaigning, prayer and solidarity. </a:t>
            </a:r>
          </a:p>
        </p:txBody>
      </p:sp>
      <p:pic>
        <p:nvPicPr>
          <p:cNvPr id="3" name="Picture 2">
            <a:extLst>
              <a:ext uri="{FF2B5EF4-FFF2-40B4-BE49-F238E27FC236}">
                <a16:creationId xmlns:a16="http://schemas.microsoft.com/office/drawing/2014/main" id="{4DD3BF83-100F-4695-9509-F1E3A97B0A1C}"/>
              </a:ext>
            </a:extLst>
          </p:cNvPr>
          <p:cNvPicPr>
            <a:picLocks noChangeAspect="1"/>
          </p:cNvPicPr>
          <p:nvPr/>
        </p:nvPicPr>
        <p:blipFill>
          <a:blip r:embed="rId2"/>
          <a:stretch>
            <a:fillRect/>
          </a:stretch>
        </p:blipFill>
        <p:spPr>
          <a:xfrm>
            <a:off x="7353187" y="714375"/>
            <a:ext cx="2591025" cy="5175953"/>
          </a:xfrm>
          <a:prstGeom prst="rect">
            <a:avLst/>
          </a:prstGeom>
        </p:spPr>
      </p:pic>
    </p:spTree>
    <p:extLst>
      <p:ext uri="{BB962C8B-B14F-4D97-AF65-F5344CB8AC3E}">
        <p14:creationId xmlns:p14="http://schemas.microsoft.com/office/powerpoint/2010/main" val="1881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0EBAFF-D56E-4B5C-B3F9-7E5E53CC56B6}"/>
              </a:ext>
            </a:extLst>
          </p:cNvPr>
          <p:cNvSpPr txBox="1"/>
          <p:nvPr/>
        </p:nvSpPr>
        <p:spPr>
          <a:xfrm>
            <a:off x="1419225" y="1351508"/>
            <a:ext cx="3895725" cy="4154984"/>
          </a:xfrm>
          <a:prstGeom prst="rect">
            <a:avLst/>
          </a:prstGeom>
          <a:noFill/>
        </p:spPr>
        <p:txBody>
          <a:bodyPr wrap="square" rtlCol="0">
            <a:spAutoFit/>
          </a:bodyPr>
          <a:lstStyle/>
          <a:p>
            <a:r>
              <a:rPr lang="en-GB" sz="2400" dirty="0"/>
              <a:t>Pax Christi was started as a way to bring reconciliation to France and Germany after the second world war. </a:t>
            </a:r>
          </a:p>
          <a:p>
            <a:endParaRPr lang="en-GB" sz="2400" dirty="0"/>
          </a:p>
          <a:p>
            <a:r>
              <a:rPr lang="en-GB" sz="2400" dirty="0"/>
              <a:t>In the early days of Pax Christi, peace walks were organised by different groups to bring people from different communities together and to pray for peace.  </a:t>
            </a:r>
          </a:p>
        </p:txBody>
      </p:sp>
      <p:pic>
        <p:nvPicPr>
          <p:cNvPr id="3" name="Picture 2">
            <a:extLst>
              <a:ext uri="{FF2B5EF4-FFF2-40B4-BE49-F238E27FC236}">
                <a16:creationId xmlns:a16="http://schemas.microsoft.com/office/drawing/2014/main" id="{DB42511D-FED6-4164-81F7-85273764078A}"/>
              </a:ext>
            </a:extLst>
          </p:cNvPr>
          <p:cNvPicPr>
            <a:picLocks noChangeAspect="1"/>
          </p:cNvPicPr>
          <p:nvPr/>
        </p:nvPicPr>
        <p:blipFill>
          <a:blip r:embed="rId2"/>
          <a:stretch>
            <a:fillRect/>
          </a:stretch>
        </p:blipFill>
        <p:spPr>
          <a:xfrm>
            <a:off x="6465435" y="2077124"/>
            <a:ext cx="4402590" cy="2857368"/>
          </a:xfrm>
          <a:prstGeom prst="rect">
            <a:avLst/>
          </a:prstGeom>
        </p:spPr>
      </p:pic>
    </p:spTree>
    <p:extLst>
      <p:ext uri="{BB962C8B-B14F-4D97-AF65-F5344CB8AC3E}">
        <p14:creationId xmlns:p14="http://schemas.microsoft.com/office/powerpoint/2010/main" val="119846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4DEC3B-D360-4EBF-AFA2-CFC690E21FE2}"/>
              </a:ext>
            </a:extLst>
          </p:cNvPr>
          <p:cNvSpPr txBox="1"/>
          <p:nvPr/>
        </p:nvSpPr>
        <p:spPr>
          <a:xfrm>
            <a:off x="809624" y="676275"/>
            <a:ext cx="8848725" cy="646331"/>
          </a:xfrm>
          <a:prstGeom prst="rect">
            <a:avLst/>
          </a:prstGeom>
          <a:noFill/>
        </p:spPr>
        <p:txBody>
          <a:bodyPr wrap="square" rtlCol="0">
            <a:spAutoFit/>
          </a:bodyPr>
          <a:lstStyle/>
          <a:p>
            <a:r>
              <a:rPr lang="en-GB" sz="3600" dirty="0"/>
              <a:t>What is the Pax Christi Pilgrimage for Peace?</a:t>
            </a:r>
          </a:p>
        </p:txBody>
      </p:sp>
      <p:sp>
        <p:nvSpPr>
          <p:cNvPr id="2" name="TextBox 1">
            <a:extLst>
              <a:ext uri="{FF2B5EF4-FFF2-40B4-BE49-F238E27FC236}">
                <a16:creationId xmlns:a16="http://schemas.microsoft.com/office/drawing/2014/main" id="{34185D73-0C32-4857-85D3-7EC62F2ED26A}"/>
              </a:ext>
            </a:extLst>
          </p:cNvPr>
          <p:cNvSpPr txBox="1"/>
          <p:nvPr/>
        </p:nvSpPr>
        <p:spPr>
          <a:xfrm>
            <a:off x="809624" y="1562100"/>
            <a:ext cx="5495925" cy="3785652"/>
          </a:xfrm>
          <a:prstGeom prst="rect">
            <a:avLst/>
          </a:prstGeom>
          <a:noFill/>
        </p:spPr>
        <p:txBody>
          <a:bodyPr wrap="square" rtlCol="0">
            <a:spAutoFit/>
          </a:bodyPr>
          <a:lstStyle/>
          <a:p>
            <a:r>
              <a:rPr lang="en-GB" sz="2400" dirty="0"/>
              <a:t>To support Pax Christi in their work for peace, we are challenging our friends, supporters and members to do a pilgrimage in any way that they can.  Whether it’s walking, cycling, knitting, gardening…..</a:t>
            </a:r>
          </a:p>
          <a:p>
            <a:endParaRPr lang="en-GB" sz="2400" dirty="0"/>
          </a:p>
          <a:p>
            <a:r>
              <a:rPr lang="en-GB" sz="2400" dirty="0"/>
              <a:t>Everyone has a part to play in working for peace, and everyone brings their own unique ideas, gifts and talents! </a:t>
            </a:r>
          </a:p>
        </p:txBody>
      </p:sp>
      <p:pic>
        <p:nvPicPr>
          <p:cNvPr id="3" name="Picture 2">
            <a:extLst>
              <a:ext uri="{FF2B5EF4-FFF2-40B4-BE49-F238E27FC236}">
                <a16:creationId xmlns:a16="http://schemas.microsoft.com/office/drawing/2014/main" id="{FBFF3A73-4A1D-4DA6-A348-31AD28E2E07D}"/>
              </a:ext>
            </a:extLst>
          </p:cNvPr>
          <p:cNvPicPr>
            <a:picLocks noChangeAspect="1"/>
          </p:cNvPicPr>
          <p:nvPr/>
        </p:nvPicPr>
        <p:blipFill>
          <a:blip r:embed="rId2"/>
          <a:stretch>
            <a:fillRect/>
          </a:stretch>
        </p:blipFill>
        <p:spPr>
          <a:xfrm>
            <a:off x="6591877" y="1462674"/>
            <a:ext cx="4714298" cy="4719051"/>
          </a:xfrm>
          <a:prstGeom prst="rect">
            <a:avLst/>
          </a:prstGeom>
        </p:spPr>
      </p:pic>
    </p:spTree>
    <p:extLst>
      <p:ext uri="{BB962C8B-B14F-4D97-AF65-F5344CB8AC3E}">
        <p14:creationId xmlns:p14="http://schemas.microsoft.com/office/powerpoint/2010/main" val="1734344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4DEC3B-D360-4EBF-AFA2-CFC690E21FE2}"/>
              </a:ext>
            </a:extLst>
          </p:cNvPr>
          <p:cNvSpPr txBox="1"/>
          <p:nvPr/>
        </p:nvSpPr>
        <p:spPr>
          <a:xfrm>
            <a:off x="1127268" y="744448"/>
            <a:ext cx="4752975" cy="769441"/>
          </a:xfrm>
          <a:prstGeom prst="rect">
            <a:avLst/>
          </a:prstGeom>
          <a:noFill/>
        </p:spPr>
        <p:txBody>
          <a:bodyPr wrap="square" rtlCol="0">
            <a:spAutoFit/>
          </a:bodyPr>
          <a:lstStyle/>
          <a:p>
            <a:r>
              <a:rPr lang="en-GB" sz="4400" b="1" dirty="0"/>
              <a:t>What is peace?</a:t>
            </a:r>
          </a:p>
        </p:txBody>
      </p:sp>
      <p:sp>
        <p:nvSpPr>
          <p:cNvPr id="2" name="TextBox 1">
            <a:extLst>
              <a:ext uri="{FF2B5EF4-FFF2-40B4-BE49-F238E27FC236}">
                <a16:creationId xmlns:a16="http://schemas.microsoft.com/office/drawing/2014/main" id="{CE1F219F-D088-481B-BFD0-4199317CE721}"/>
              </a:ext>
            </a:extLst>
          </p:cNvPr>
          <p:cNvSpPr txBox="1"/>
          <p:nvPr/>
        </p:nvSpPr>
        <p:spPr>
          <a:xfrm>
            <a:off x="778554" y="2233696"/>
            <a:ext cx="5023743" cy="2677656"/>
          </a:xfrm>
          <a:prstGeom prst="rect">
            <a:avLst/>
          </a:prstGeom>
          <a:noFill/>
        </p:spPr>
        <p:txBody>
          <a:bodyPr wrap="square" rtlCol="0">
            <a:spAutoFit/>
          </a:bodyPr>
          <a:lstStyle/>
          <a:p>
            <a:r>
              <a:rPr lang="en-GB" sz="2800" dirty="0"/>
              <a:t>What words or images come to mind when you think of peace? </a:t>
            </a:r>
          </a:p>
          <a:p>
            <a:endParaRPr lang="en-GB" sz="2800" dirty="0"/>
          </a:p>
          <a:p>
            <a:r>
              <a:rPr lang="en-GB" sz="2800" dirty="0"/>
              <a:t>Can you put the words or images into groups? What could this tell you? </a:t>
            </a:r>
          </a:p>
        </p:txBody>
      </p:sp>
      <p:pic>
        <p:nvPicPr>
          <p:cNvPr id="7" name="Picture 6" descr="A group of people holding flags&#10;&#10;Description automatically generated with medium confidence">
            <a:extLst>
              <a:ext uri="{FF2B5EF4-FFF2-40B4-BE49-F238E27FC236}">
                <a16:creationId xmlns:a16="http://schemas.microsoft.com/office/drawing/2014/main" id="{F5160190-2461-446F-8542-3BEFC2A9B70B}"/>
              </a:ext>
            </a:extLst>
          </p:cNvPr>
          <p:cNvPicPr>
            <a:picLocks noChangeAspect="1"/>
          </p:cNvPicPr>
          <p:nvPr/>
        </p:nvPicPr>
        <p:blipFill rotWithShape="1">
          <a:blip r:embed="rId3">
            <a:extLst>
              <a:ext uri="{28A0092B-C50C-407E-A947-70E740481C1C}">
                <a14:useLocalDpi xmlns:a14="http://schemas.microsoft.com/office/drawing/2010/main" val="0"/>
              </a:ext>
            </a:extLst>
          </a:blip>
          <a:srcRect l="39340" t="5624" r="1" b="25352"/>
          <a:stretch/>
        </p:blipFill>
        <p:spPr>
          <a:xfrm>
            <a:off x="6482993" y="1047065"/>
            <a:ext cx="4930453" cy="4207696"/>
          </a:xfrm>
          <a:prstGeom prst="rect">
            <a:avLst/>
          </a:prstGeom>
        </p:spPr>
      </p:pic>
    </p:spTree>
    <p:extLst>
      <p:ext uri="{BB962C8B-B14F-4D97-AF65-F5344CB8AC3E}">
        <p14:creationId xmlns:p14="http://schemas.microsoft.com/office/powerpoint/2010/main" val="3973649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4DEC3B-D360-4EBF-AFA2-CFC690E21FE2}"/>
              </a:ext>
            </a:extLst>
          </p:cNvPr>
          <p:cNvSpPr txBox="1"/>
          <p:nvPr/>
        </p:nvSpPr>
        <p:spPr>
          <a:xfrm>
            <a:off x="1257300" y="610969"/>
            <a:ext cx="4752975" cy="646331"/>
          </a:xfrm>
          <a:prstGeom prst="rect">
            <a:avLst/>
          </a:prstGeom>
          <a:noFill/>
        </p:spPr>
        <p:txBody>
          <a:bodyPr wrap="square" rtlCol="0">
            <a:spAutoFit/>
          </a:bodyPr>
          <a:lstStyle/>
          <a:p>
            <a:r>
              <a:rPr lang="en-GB" sz="3600" dirty="0"/>
              <a:t>Reflection</a:t>
            </a:r>
          </a:p>
        </p:txBody>
      </p:sp>
      <p:sp>
        <p:nvSpPr>
          <p:cNvPr id="5" name="TextBox 4">
            <a:extLst>
              <a:ext uri="{FF2B5EF4-FFF2-40B4-BE49-F238E27FC236}">
                <a16:creationId xmlns:a16="http://schemas.microsoft.com/office/drawing/2014/main" id="{6C3FAB24-5779-43FB-B1E1-FA6E04251A45}"/>
              </a:ext>
            </a:extLst>
          </p:cNvPr>
          <p:cNvSpPr txBox="1"/>
          <p:nvPr/>
        </p:nvSpPr>
        <p:spPr>
          <a:xfrm>
            <a:off x="4343400" y="2399824"/>
            <a:ext cx="6400800" cy="3847207"/>
          </a:xfrm>
          <a:prstGeom prst="rect">
            <a:avLst/>
          </a:prstGeom>
          <a:noFill/>
          <a:ln w="38100">
            <a:solidFill>
              <a:schemeClr val="accent4">
                <a:lumMod val="60000"/>
                <a:lumOff val="40000"/>
              </a:schemeClr>
            </a:solidFill>
          </a:ln>
        </p:spPr>
        <p:txBody>
          <a:bodyPr wrap="square" rtlCol="0">
            <a:spAutoFit/>
          </a:bodyPr>
          <a:lstStyle/>
          <a:p>
            <a:r>
              <a:rPr lang="en-GB" sz="2400" dirty="0"/>
              <a:t>Peace is not the product of terror or fear.</a:t>
            </a:r>
            <a:br>
              <a:rPr lang="en-GB" sz="2400" dirty="0"/>
            </a:br>
            <a:r>
              <a:rPr lang="en-GB" sz="2400" dirty="0"/>
              <a:t>Peace is not the silence of cemeteries.</a:t>
            </a:r>
            <a:br>
              <a:rPr lang="en-GB" sz="2400" dirty="0"/>
            </a:br>
            <a:r>
              <a:rPr lang="en-GB" sz="2400" dirty="0"/>
              <a:t>Peace is not the silent result of violent repression.</a:t>
            </a:r>
            <a:br>
              <a:rPr lang="en-GB" sz="2400" dirty="0"/>
            </a:br>
            <a:r>
              <a:rPr lang="en-GB" sz="2400" dirty="0"/>
              <a:t>Peace is the generous,</a:t>
            </a:r>
            <a:br>
              <a:rPr lang="en-GB" sz="2400" dirty="0"/>
            </a:br>
            <a:r>
              <a:rPr lang="en-GB" sz="2400" dirty="0"/>
              <a:t>tranquil contribution of all</a:t>
            </a:r>
            <a:br>
              <a:rPr lang="en-GB" sz="2400" dirty="0"/>
            </a:br>
            <a:r>
              <a:rPr lang="en-GB" sz="2400" dirty="0"/>
              <a:t>to the good of all.</a:t>
            </a:r>
            <a:br>
              <a:rPr lang="en-GB" sz="2400" dirty="0"/>
            </a:br>
            <a:r>
              <a:rPr lang="en-GB" sz="2400" dirty="0"/>
              <a:t>Peace is dynamism.</a:t>
            </a:r>
            <a:br>
              <a:rPr lang="en-GB" sz="2400" dirty="0"/>
            </a:br>
            <a:r>
              <a:rPr lang="en-GB" sz="2400" dirty="0"/>
              <a:t>Peace is generosity.</a:t>
            </a:r>
            <a:br>
              <a:rPr lang="en-GB" sz="2400" dirty="0"/>
            </a:br>
            <a:r>
              <a:rPr lang="en-GB" sz="2400" dirty="0"/>
              <a:t>It is right and it is duty.</a:t>
            </a:r>
          </a:p>
          <a:p>
            <a:pPr algn="ctr"/>
            <a:endParaRPr lang="en-GB" sz="1400" dirty="0">
              <a:latin typeface="Gill Sans MT" panose="020B0502020104020203" pitchFamily="34" charset="0"/>
            </a:endParaRPr>
          </a:p>
          <a:p>
            <a:pPr algn="ctr"/>
            <a:r>
              <a:rPr lang="en-GB" sz="1400" dirty="0" err="1">
                <a:latin typeface="Gill Sans MT" panose="020B0502020104020203" pitchFamily="34" charset="0"/>
              </a:rPr>
              <a:t>Óscar</a:t>
            </a:r>
            <a:r>
              <a:rPr lang="en-GB" sz="1400" dirty="0">
                <a:latin typeface="Gill Sans MT" panose="020B0502020104020203" pitchFamily="34" charset="0"/>
              </a:rPr>
              <a:t> Romero</a:t>
            </a:r>
          </a:p>
        </p:txBody>
      </p:sp>
      <p:sp>
        <p:nvSpPr>
          <p:cNvPr id="3" name="TextBox 2">
            <a:extLst>
              <a:ext uri="{FF2B5EF4-FFF2-40B4-BE49-F238E27FC236}">
                <a16:creationId xmlns:a16="http://schemas.microsoft.com/office/drawing/2014/main" id="{68355C62-3365-44EC-BABF-268F45C5AA5F}"/>
              </a:ext>
            </a:extLst>
          </p:cNvPr>
          <p:cNvSpPr txBox="1"/>
          <p:nvPr/>
        </p:nvSpPr>
        <p:spPr>
          <a:xfrm>
            <a:off x="1866900" y="1257300"/>
            <a:ext cx="8877300" cy="830997"/>
          </a:xfrm>
          <a:prstGeom prst="rect">
            <a:avLst/>
          </a:prstGeom>
          <a:noFill/>
        </p:spPr>
        <p:txBody>
          <a:bodyPr wrap="square" rtlCol="0">
            <a:spAutoFit/>
          </a:bodyPr>
          <a:lstStyle/>
          <a:p>
            <a:r>
              <a:rPr lang="en-GB" sz="2400" dirty="0"/>
              <a:t>This is a quote from St </a:t>
            </a:r>
            <a:r>
              <a:rPr lang="en-GB" sz="2400" dirty="0" err="1"/>
              <a:t>Óscar</a:t>
            </a:r>
            <a:r>
              <a:rPr lang="en-GB" sz="2400" dirty="0"/>
              <a:t> Romero about peace. What do you understand from it? What does it say about peace? </a:t>
            </a:r>
          </a:p>
        </p:txBody>
      </p:sp>
      <p:pic>
        <p:nvPicPr>
          <p:cNvPr id="6" name="Picture 5" descr="A candle on a plate&#10;&#10;Description automatically generated">
            <a:extLst>
              <a:ext uri="{FF2B5EF4-FFF2-40B4-BE49-F238E27FC236}">
                <a16:creationId xmlns:a16="http://schemas.microsoft.com/office/drawing/2014/main" id="{C6FB4022-32A4-4009-B78E-40377951C9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752" y="2390179"/>
            <a:ext cx="2932848" cy="3856852"/>
          </a:xfrm>
          <a:prstGeom prst="rect">
            <a:avLst/>
          </a:prstGeom>
        </p:spPr>
      </p:pic>
    </p:spTree>
    <p:extLst>
      <p:ext uri="{BB962C8B-B14F-4D97-AF65-F5344CB8AC3E}">
        <p14:creationId xmlns:p14="http://schemas.microsoft.com/office/powerpoint/2010/main" val="333709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4DEC3B-D360-4EBF-AFA2-CFC690E21FE2}"/>
              </a:ext>
            </a:extLst>
          </p:cNvPr>
          <p:cNvSpPr txBox="1"/>
          <p:nvPr/>
        </p:nvSpPr>
        <p:spPr>
          <a:xfrm>
            <a:off x="1019175" y="714375"/>
            <a:ext cx="6353175" cy="646331"/>
          </a:xfrm>
          <a:prstGeom prst="rect">
            <a:avLst/>
          </a:prstGeom>
          <a:noFill/>
        </p:spPr>
        <p:txBody>
          <a:bodyPr wrap="square" rtlCol="0">
            <a:spAutoFit/>
          </a:bodyPr>
          <a:lstStyle/>
          <a:p>
            <a:r>
              <a:rPr lang="en-GB" sz="3600" dirty="0"/>
              <a:t>How do we work for peace? </a:t>
            </a:r>
          </a:p>
        </p:txBody>
      </p:sp>
      <p:sp>
        <p:nvSpPr>
          <p:cNvPr id="2" name="TextBox 1">
            <a:extLst>
              <a:ext uri="{FF2B5EF4-FFF2-40B4-BE49-F238E27FC236}">
                <a16:creationId xmlns:a16="http://schemas.microsoft.com/office/drawing/2014/main" id="{CE1F219F-D088-481B-BFD0-4199317CE721}"/>
              </a:ext>
            </a:extLst>
          </p:cNvPr>
          <p:cNvSpPr txBox="1"/>
          <p:nvPr/>
        </p:nvSpPr>
        <p:spPr>
          <a:xfrm>
            <a:off x="5322014" y="1731117"/>
            <a:ext cx="6164494" cy="3539430"/>
          </a:xfrm>
          <a:prstGeom prst="rect">
            <a:avLst/>
          </a:prstGeom>
          <a:noFill/>
        </p:spPr>
        <p:txBody>
          <a:bodyPr wrap="square" rtlCol="0">
            <a:spAutoFit/>
          </a:bodyPr>
          <a:lstStyle/>
          <a:p>
            <a:r>
              <a:rPr lang="en-GB" sz="2800" dirty="0"/>
              <a:t>Jesus said ‘Blessed are the peacemakers’ (Matthew 5:9)</a:t>
            </a:r>
          </a:p>
          <a:p>
            <a:endParaRPr lang="en-GB" sz="2800" dirty="0"/>
          </a:p>
          <a:p>
            <a:r>
              <a:rPr lang="en-GB" sz="2800" dirty="0"/>
              <a:t>What ways can you work for peace in your school?</a:t>
            </a:r>
          </a:p>
          <a:p>
            <a:endParaRPr lang="en-GB" sz="2800" dirty="0"/>
          </a:p>
          <a:p>
            <a:r>
              <a:rPr lang="en-GB" sz="2800" dirty="0"/>
              <a:t>What could you do today, over the next term and over the next year?  </a:t>
            </a:r>
          </a:p>
        </p:txBody>
      </p:sp>
      <p:pic>
        <p:nvPicPr>
          <p:cNvPr id="3" name="Picture 2">
            <a:extLst>
              <a:ext uri="{FF2B5EF4-FFF2-40B4-BE49-F238E27FC236}">
                <a16:creationId xmlns:a16="http://schemas.microsoft.com/office/drawing/2014/main" id="{E59F5882-88C0-4411-AADF-0A7F2643820A}"/>
              </a:ext>
            </a:extLst>
          </p:cNvPr>
          <p:cNvPicPr>
            <a:picLocks noChangeAspect="1"/>
          </p:cNvPicPr>
          <p:nvPr/>
        </p:nvPicPr>
        <p:blipFill>
          <a:blip r:embed="rId3"/>
          <a:stretch>
            <a:fillRect/>
          </a:stretch>
        </p:blipFill>
        <p:spPr>
          <a:xfrm>
            <a:off x="1132726" y="1802949"/>
            <a:ext cx="3243353" cy="3395766"/>
          </a:xfrm>
          <a:prstGeom prst="rect">
            <a:avLst/>
          </a:prstGeom>
        </p:spPr>
      </p:pic>
    </p:spTree>
    <p:extLst>
      <p:ext uri="{BB962C8B-B14F-4D97-AF65-F5344CB8AC3E}">
        <p14:creationId xmlns:p14="http://schemas.microsoft.com/office/powerpoint/2010/main" val="3355784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0168-0D0B-4CF4-BEB4-5E26DCAECF5E}"/>
              </a:ext>
            </a:extLst>
          </p:cNvPr>
          <p:cNvSpPr>
            <a:spLocks noGrp="1"/>
          </p:cNvSpPr>
          <p:nvPr>
            <p:ph type="title"/>
          </p:nvPr>
        </p:nvSpPr>
        <p:spPr>
          <a:xfrm>
            <a:off x="674028" y="-21253"/>
            <a:ext cx="10515600" cy="1325563"/>
          </a:xfrm>
        </p:spPr>
        <p:txBody>
          <a:bodyPr/>
          <a:lstStyle/>
          <a:p>
            <a:r>
              <a:rPr lang="en-GB" dirty="0"/>
              <a:t>Pax Christi Daily Prayer</a:t>
            </a:r>
          </a:p>
        </p:txBody>
      </p:sp>
      <p:sp>
        <p:nvSpPr>
          <p:cNvPr id="4" name="TextBox 3">
            <a:extLst>
              <a:ext uri="{FF2B5EF4-FFF2-40B4-BE49-F238E27FC236}">
                <a16:creationId xmlns:a16="http://schemas.microsoft.com/office/drawing/2014/main" id="{AF18A162-BDC0-4810-A2F0-9F158C8EDC47}"/>
              </a:ext>
            </a:extLst>
          </p:cNvPr>
          <p:cNvSpPr txBox="1"/>
          <p:nvPr/>
        </p:nvSpPr>
        <p:spPr>
          <a:xfrm>
            <a:off x="347663" y="1304310"/>
            <a:ext cx="5743575" cy="5293757"/>
          </a:xfrm>
          <a:prstGeom prst="rect">
            <a:avLst/>
          </a:prstGeom>
          <a:noFill/>
        </p:spPr>
        <p:txBody>
          <a:bodyPr wrap="square" numCol="1">
            <a:spAutoFit/>
          </a:bodyPr>
          <a:lstStyle/>
          <a:p>
            <a:r>
              <a:rPr lang="en-GB" sz="2000" b="1" dirty="0"/>
              <a:t>Thank you loving God </a:t>
            </a:r>
          </a:p>
          <a:p>
            <a:r>
              <a:rPr lang="en-GB" sz="2000" dirty="0"/>
              <a:t>For the gift of life </a:t>
            </a:r>
          </a:p>
          <a:p>
            <a:r>
              <a:rPr lang="en-GB" sz="2000" dirty="0"/>
              <a:t>For this wonderful world which we all share </a:t>
            </a:r>
          </a:p>
          <a:p>
            <a:r>
              <a:rPr lang="en-GB" sz="2000" dirty="0"/>
              <a:t>For the joy of love and friendship </a:t>
            </a:r>
          </a:p>
          <a:p>
            <a:r>
              <a:rPr lang="en-GB" sz="2000" dirty="0"/>
              <a:t>For the challenge of helping to build your kingdom. </a:t>
            </a:r>
          </a:p>
          <a:p>
            <a:endParaRPr lang="en-GB" sz="2000" dirty="0"/>
          </a:p>
          <a:p>
            <a:r>
              <a:rPr lang="en-GB" sz="2000" b="1" dirty="0"/>
              <a:t>Strengthen </a:t>
            </a:r>
          </a:p>
          <a:p>
            <a:r>
              <a:rPr lang="en-GB" sz="2000" dirty="0"/>
              <a:t>My determination to work for a world of peace and justice </a:t>
            </a:r>
          </a:p>
          <a:p>
            <a:r>
              <a:rPr lang="en-GB" sz="2000" dirty="0"/>
              <a:t>My conviction that, whatever our   </a:t>
            </a:r>
          </a:p>
          <a:p>
            <a:r>
              <a:rPr lang="en-GB" sz="2000" dirty="0"/>
              <a:t>nationality or race, </a:t>
            </a:r>
          </a:p>
          <a:p>
            <a:r>
              <a:rPr lang="en-GB" sz="2000" dirty="0"/>
              <a:t>we are all global citizens, one in Christ </a:t>
            </a:r>
          </a:p>
          <a:p>
            <a:r>
              <a:rPr lang="en-GB" sz="2000" dirty="0"/>
              <a:t>My courage to challenge the powerful with the values of the Gospel </a:t>
            </a:r>
          </a:p>
          <a:p>
            <a:r>
              <a:rPr lang="en-GB" sz="2000" dirty="0"/>
              <a:t>My commitment to find nonviolent ways of resolving conflict—personal, local, national and international </a:t>
            </a:r>
          </a:p>
          <a:p>
            <a:endParaRPr lang="en-GB" dirty="0"/>
          </a:p>
        </p:txBody>
      </p:sp>
      <p:sp>
        <p:nvSpPr>
          <p:cNvPr id="6" name="TextBox 5">
            <a:extLst>
              <a:ext uri="{FF2B5EF4-FFF2-40B4-BE49-F238E27FC236}">
                <a16:creationId xmlns:a16="http://schemas.microsoft.com/office/drawing/2014/main" id="{75486E65-AC32-4E8C-AD1E-2C727A29F46F}"/>
              </a:ext>
            </a:extLst>
          </p:cNvPr>
          <p:cNvSpPr txBox="1"/>
          <p:nvPr/>
        </p:nvSpPr>
        <p:spPr>
          <a:xfrm>
            <a:off x="6867525" y="1414562"/>
            <a:ext cx="5105400" cy="4708981"/>
          </a:xfrm>
          <a:prstGeom prst="rect">
            <a:avLst/>
          </a:prstGeom>
          <a:noFill/>
        </p:spPr>
        <p:txBody>
          <a:bodyPr wrap="square">
            <a:spAutoFit/>
          </a:bodyPr>
          <a:lstStyle/>
          <a:p>
            <a:r>
              <a:rPr lang="en-GB" sz="2000" dirty="0"/>
              <a:t>My efforts to forgive injuries and to love </a:t>
            </a:r>
          </a:p>
          <a:p>
            <a:r>
              <a:rPr lang="en-GB" sz="2000" dirty="0"/>
              <a:t>those I find it hard to love. </a:t>
            </a:r>
            <a:endParaRPr lang="en-GB" sz="2000" b="1" dirty="0"/>
          </a:p>
          <a:p>
            <a:endParaRPr lang="en-GB" sz="2000" b="1" dirty="0"/>
          </a:p>
          <a:p>
            <a:r>
              <a:rPr lang="en-GB" sz="2000" b="1" dirty="0"/>
              <a:t>Teach me </a:t>
            </a:r>
          </a:p>
          <a:p>
            <a:r>
              <a:rPr lang="en-GB" sz="2000" dirty="0"/>
              <a:t>To share the gifts you have given me </a:t>
            </a:r>
          </a:p>
          <a:p>
            <a:r>
              <a:rPr lang="en-GB" sz="2000" dirty="0"/>
              <a:t>To speak out for the victims of injustice   </a:t>
            </a:r>
          </a:p>
          <a:p>
            <a:r>
              <a:rPr lang="en-GB" sz="2000" dirty="0"/>
              <a:t>who have no voice </a:t>
            </a:r>
          </a:p>
          <a:p>
            <a:r>
              <a:rPr lang="en-GB" sz="2000" dirty="0"/>
              <a:t>To reject the violence which runs   </a:t>
            </a:r>
          </a:p>
          <a:p>
            <a:r>
              <a:rPr lang="en-GB" sz="2000" dirty="0"/>
              <a:t>through much of our world today. </a:t>
            </a:r>
          </a:p>
          <a:p>
            <a:endParaRPr lang="en-GB" sz="2000" dirty="0"/>
          </a:p>
          <a:p>
            <a:r>
              <a:rPr lang="en-GB" sz="2000" b="1" dirty="0"/>
              <a:t>Holy Spirit of God </a:t>
            </a:r>
          </a:p>
          <a:p>
            <a:r>
              <a:rPr lang="en-GB" sz="2000" dirty="0"/>
              <a:t>Renew my hope for a world free from the cruelty and evil of war, </a:t>
            </a:r>
          </a:p>
          <a:p>
            <a:r>
              <a:rPr lang="en-GB" sz="2000" dirty="0"/>
              <a:t>so that we may all come to share in God’s peace and justice</a:t>
            </a:r>
            <a:r>
              <a:rPr lang="en-GB" dirty="0"/>
              <a:t>.</a:t>
            </a:r>
          </a:p>
        </p:txBody>
      </p:sp>
      <p:pic>
        <p:nvPicPr>
          <p:cNvPr id="8" name="Graphic 7" descr="Dove outline">
            <a:extLst>
              <a:ext uri="{FF2B5EF4-FFF2-40B4-BE49-F238E27FC236}">
                <a16:creationId xmlns:a16="http://schemas.microsoft.com/office/drawing/2014/main" id="{83262C47-96C6-4CFB-A804-ECAF50EA922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58525" y="5683667"/>
            <a:ext cx="914400" cy="914400"/>
          </a:xfrm>
          <a:prstGeom prst="rect">
            <a:avLst/>
          </a:prstGeom>
        </p:spPr>
      </p:pic>
    </p:spTree>
    <p:extLst>
      <p:ext uri="{BB962C8B-B14F-4D97-AF65-F5344CB8AC3E}">
        <p14:creationId xmlns:p14="http://schemas.microsoft.com/office/powerpoint/2010/main" val="1667286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1068</TotalTime>
  <Words>720</Words>
  <Application>Microsoft Office PowerPoint</Application>
  <PresentationFormat>Widescreen</PresentationFormat>
  <Paragraphs>65</Paragraphs>
  <Slides>10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Pax Christi Daily Prayer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43</cp:revision>
  <dcterms:created xsi:type="dcterms:W3CDTF">2021-04-07T12:10:28Z</dcterms:created>
  <dcterms:modified xsi:type="dcterms:W3CDTF">2021-04-27T13:02:01Z</dcterms:modified>
</cp:coreProperties>
</file>