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61" r:id="rId4"/>
    <p:sldId id="271" r:id="rId5"/>
    <p:sldId id="272" r:id="rId6"/>
    <p:sldId id="263" r:id="rId7"/>
    <p:sldId id="456" r:id="rId8"/>
    <p:sldId id="268" r:id="rId9"/>
    <p:sldId id="258" r:id="rId10"/>
    <p:sldId id="287" r:id="rId11"/>
    <p:sldId id="264" r:id="rId12"/>
    <p:sldId id="45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92" autoAdjust="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444A65-F3C8-4F7F-A143-7814E2A39ACE}" type="datetimeFigureOut">
              <a:rPr lang="en-GB" smtClean="0"/>
              <a:t>17/12/2021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8D1A65-0D6A-4502-ADFC-4A4C10259FB0}" type="slidenum">
              <a:rPr lang="en-GB" smtClean="0"/>
              <a:t>‹#›</a:t>
            </a:fld>
            <a:endParaRPr lang="en-GB"/>
          </a:p>
        </p:txBody>
      </p:sp>
    </p:spTree>
    <p:extLst>
      <p:ext uri="{BB962C8B-B14F-4D97-AF65-F5344CB8AC3E}">
        <p14:creationId xmlns:p14="http://schemas.microsoft.com/office/powerpoint/2010/main" val="3259432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8D1A65-0D6A-4502-ADFC-4A4C10259FB0}" type="slidenum">
              <a:rPr lang="en-GB" smtClean="0"/>
              <a:t>6</a:t>
            </a:fld>
            <a:endParaRPr lang="en-GB"/>
          </a:p>
        </p:txBody>
      </p:sp>
    </p:spTree>
    <p:extLst>
      <p:ext uri="{BB962C8B-B14F-4D97-AF65-F5344CB8AC3E}">
        <p14:creationId xmlns:p14="http://schemas.microsoft.com/office/powerpoint/2010/main" val="143063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8D1A65-0D6A-4502-ADFC-4A4C10259FB0}" type="slidenum">
              <a:rPr lang="en-GB" smtClean="0"/>
              <a:t>7</a:t>
            </a:fld>
            <a:endParaRPr lang="en-GB"/>
          </a:p>
        </p:txBody>
      </p:sp>
    </p:spTree>
    <p:extLst>
      <p:ext uri="{BB962C8B-B14F-4D97-AF65-F5344CB8AC3E}">
        <p14:creationId xmlns:p14="http://schemas.microsoft.com/office/powerpoint/2010/main" val="2403205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BF0AA-68D0-4745-87D5-6A26E1A433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78C77E1-3E29-4918-901B-BF8749BEAD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5434767-0E2F-4D14-BE93-BF675FA2F014}"/>
              </a:ext>
            </a:extLst>
          </p:cNvPr>
          <p:cNvSpPr>
            <a:spLocks noGrp="1"/>
          </p:cNvSpPr>
          <p:nvPr>
            <p:ph type="dt" sz="half" idx="10"/>
          </p:nvPr>
        </p:nvSpPr>
        <p:spPr/>
        <p:txBody>
          <a:bodyPr/>
          <a:lstStyle/>
          <a:p>
            <a:fld id="{C33A2D7B-BEEF-4885-AA29-07E56148D492}" type="datetimeFigureOut">
              <a:rPr lang="en-GB" smtClean="0"/>
              <a:t>17/12/2021</a:t>
            </a:fld>
            <a:endParaRPr lang="en-GB"/>
          </a:p>
        </p:txBody>
      </p:sp>
      <p:sp>
        <p:nvSpPr>
          <p:cNvPr id="5" name="Footer Placeholder 4">
            <a:extLst>
              <a:ext uri="{FF2B5EF4-FFF2-40B4-BE49-F238E27FC236}">
                <a16:creationId xmlns:a16="http://schemas.microsoft.com/office/drawing/2014/main" id="{1CFCEBE2-D00B-4CC0-8E13-953744A7B3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97ABEB-DFD1-4A13-8108-6779275E46C7}"/>
              </a:ext>
            </a:extLst>
          </p:cNvPr>
          <p:cNvSpPr>
            <a:spLocks noGrp="1"/>
          </p:cNvSpPr>
          <p:nvPr>
            <p:ph type="sldNum" sz="quarter" idx="12"/>
          </p:nvPr>
        </p:nvSpPr>
        <p:spPr/>
        <p:txBody>
          <a:bodyPr/>
          <a:lstStyle/>
          <a:p>
            <a:fld id="{2CDE6069-BE8F-4601-A300-CF700D515ED7}" type="slidenum">
              <a:rPr lang="en-GB" smtClean="0"/>
              <a:t>‹#›</a:t>
            </a:fld>
            <a:endParaRPr lang="en-GB"/>
          </a:p>
        </p:txBody>
      </p:sp>
    </p:spTree>
    <p:extLst>
      <p:ext uri="{BB962C8B-B14F-4D97-AF65-F5344CB8AC3E}">
        <p14:creationId xmlns:p14="http://schemas.microsoft.com/office/powerpoint/2010/main" val="688197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ED39A-B28A-4EDA-87DD-23F8F2D3D48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DD6DA95-FAD8-45AA-B8B4-AFD952347F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A52B55-D37B-4B50-BA05-3082D58E0B88}"/>
              </a:ext>
            </a:extLst>
          </p:cNvPr>
          <p:cNvSpPr>
            <a:spLocks noGrp="1"/>
          </p:cNvSpPr>
          <p:nvPr>
            <p:ph type="dt" sz="half" idx="10"/>
          </p:nvPr>
        </p:nvSpPr>
        <p:spPr/>
        <p:txBody>
          <a:bodyPr/>
          <a:lstStyle/>
          <a:p>
            <a:fld id="{C33A2D7B-BEEF-4885-AA29-07E56148D492}" type="datetimeFigureOut">
              <a:rPr lang="en-GB" smtClean="0"/>
              <a:t>17/12/2021</a:t>
            </a:fld>
            <a:endParaRPr lang="en-GB"/>
          </a:p>
        </p:txBody>
      </p:sp>
      <p:sp>
        <p:nvSpPr>
          <p:cNvPr id="5" name="Footer Placeholder 4">
            <a:extLst>
              <a:ext uri="{FF2B5EF4-FFF2-40B4-BE49-F238E27FC236}">
                <a16:creationId xmlns:a16="http://schemas.microsoft.com/office/drawing/2014/main" id="{B575A912-091E-4696-AC7E-5AFF8F7816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F96F9D-133A-42CF-B501-F0938F403F49}"/>
              </a:ext>
            </a:extLst>
          </p:cNvPr>
          <p:cNvSpPr>
            <a:spLocks noGrp="1"/>
          </p:cNvSpPr>
          <p:nvPr>
            <p:ph type="sldNum" sz="quarter" idx="12"/>
          </p:nvPr>
        </p:nvSpPr>
        <p:spPr/>
        <p:txBody>
          <a:bodyPr/>
          <a:lstStyle/>
          <a:p>
            <a:fld id="{2CDE6069-BE8F-4601-A300-CF700D515ED7}" type="slidenum">
              <a:rPr lang="en-GB" smtClean="0"/>
              <a:t>‹#›</a:t>
            </a:fld>
            <a:endParaRPr lang="en-GB"/>
          </a:p>
        </p:txBody>
      </p:sp>
    </p:spTree>
    <p:extLst>
      <p:ext uri="{BB962C8B-B14F-4D97-AF65-F5344CB8AC3E}">
        <p14:creationId xmlns:p14="http://schemas.microsoft.com/office/powerpoint/2010/main" val="2098069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C6AA41-47C9-4323-8914-5D74B982A98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DF75F1-4B12-48C7-A0F0-330BE5E93A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A6C902-8BA0-4334-8146-08D3939E0382}"/>
              </a:ext>
            </a:extLst>
          </p:cNvPr>
          <p:cNvSpPr>
            <a:spLocks noGrp="1"/>
          </p:cNvSpPr>
          <p:nvPr>
            <p:ph type="dt" sz="half" idx="10"/>
          </p:nvPr>
        </p:nvSpPr>
        <p:spPr/>
        <p:txBody>
          <a:bodyPr/>
          <a:lstStyle/>
          <a:p>
            <a:fld id="{C33A2D7B-BEEF-4885-AA29-07E56148D492}" type="datetimeFigureOut">
              <a:rPr lang="en-GB" smtClean="0"/>
              <a:t>17/12/2021</a:t>
            </a:fld>
            <a:endParaRPr lang="en-GB"/>
          </a:p>
        </p:txBody>
      </p:sp>
      <p:sp>
        <p:nvSpPr>
          <p:cNvPr id="5" name="Footer Placeholder 4">
            <a:extLst>
              <a:ext uri="{FF2B5EF4-FFF2-40B4-BE49-F238E27FC236}">
                <a16:creationId xmlns:a16="http://schemas.microsoft.com/office/drawing/2014/main" id="{DA34E080-1DD4-462F-9F08-ED26F149D6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6D3FF1-A5F6-4D70-B162-1301BF0F45A4}"/>
              </a:ext>
            </a:extLst>
          </p:cNvPr>
          <p:cNvSpPr>
            <a:spLocks noGrp="1"/>
          </p:cNvSpPr>
          <p:nvPr>
            <p:ph type="sldNum" sz="quarter" idx="12"/>
          </p:nvPr>
        </p:nvSpPr>
        <p:spPr/>
        <p:txBody>
          <a:bodyPr/>
          <a:lstStyle/>
          <a:p>
            <a:fld id="{2CDE6069-BE8F-4601-A300-CF700D515ED7}" type="slidenum">
              <a:rPr lang="en-GB" smtClean="0"/>
              <a:t>‹#›</a:t>
            </a:fld>
            <a:endParaRPr lang="en-GB"/>
          </a:p>
        </p:txBody>
      </p:sp>
    </p:spTree>
    <p:extLst>
      <p:ext uri="{BB962C8B-B14F-4D97-AF65-F5344CB8AC3E}">
        <p14:creationId xmlns:p14="http://schemas.microsoft.com/office/powerpoint/2010/main" val="511194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C8809-6F6B-4478-A082-ECBF0DD2D72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BA5FD7-CEC8-4FD1-BC38-87C7C6B031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58C79E-6CC2-4DF2-AF88-67E0CC899910}"/>
              </a:ext>
            </a:extLst>
          </p:cNvPr>
          <p:cNvSpPr>
            <a:spLocks noGrp="1"/>
          </p:cNvSpPr>
          <p:nvPr>
            <p:ph type="dt" sz="half" idx="10"/>
          </p:nvPr>
        </p:nvSpPr>
        <p:spPr/>
        <p:txBody>
          <a:bodyPr/>
          <a:lstStyle/>
          <a:p>
            <a:fld id="{C33A2D7B-BEEF-4885-AA29-07E56148D492}" type="datetimeFigureOut">
              <a:rPr lang="en-GB" smtClean="0"/>
              <a:t>17/12/2021</a:t>
            </a:fld>
            <a:endParaRPr lang="en-GB"/>
          </a:p>
        </p:txBody>
      </p:sp>
      <p:sp>
        <p:nvSpPr>
          <p:cNvPr id="5" name="Footer Placeholder 4">
            <a:extLst>
              <a:ext uri="{FF2B5EF4-FFF2-40B4-BE49-F238E27FC236}">
                <a16:creationId xmlns:a16="http://schemas.microsoft.com/office/drawing/2014/main" id="{5A2C3CF4-6933-4A60-873A-2EF423BB4F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CF094E-F4F9-41BA-98CC-407B43F961C3}"/>
              </a:ext>
            </a:extLst>
          </p:cNvPr>
          <p:cNvSpPr>
            <a:spLocks noGrp="1"/>
          </p:cNvSpPr>
          <p:nvPr>
            <p:ph type="sldNum" sz="quarter" idx="12"/>
          </p:nvPr>
        </p:nvSpPr>
        <p:spPr/>
        <p:txBody>
          <a:bodyPr/>
          <a:lstStyle/>
          <a:p>
            <a:fld id="{2CDE6069-BE8F-4601-A300-CF700D515ED7}" type="slidenum">
              <a:rPr lang="en-GB" smtClean="0"/>
              <a:t>‹#›</a:t>
            </a:fld>
            <a:endParaRPr lang="en-GB"/>
          </a:p>
        </p:txBody>
      </p:sp>
    </p:spTree>
    <p:extLst>
      <p:ext uri="{BB962C8B-B14F-4D97-AF65-F5344CB8AC3E}">
        <p14:creationId xmlns:p14="http://schemas.microsoft.com/office/powerpoint/2010/main" val="250688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69269-98A9-495D-8A8E-99F4828270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9CDEAC8-9B09-4BD8-AE18-264108572C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55CBBF-BE1C-4D42-8D73-6C1896933EE8}"/>
              </a:ext>
            </a:extLst>
          </p:cNvPr>
          <p:cNvSpPr>
            <a:spLocks noGrp="1"/>
          </p:cNvSpPr>
          <p:nvPr>
            <p:ph type="dt" sz="half" idx="10"/>
          </p:nvPr>
        </p:nvSpPr>
        <p:spPr/>
        <p:txBody>
          <a:bodyPr/>
          <a:lstStyle/>
          <a:p>
            <a:fld id="{C33A2D7B-BEEF-4885-AA29-07E56148D492}" type="datetimeFigureOut">
              <a:rPr lang="en-GB" smtClean="0"/>
              <a:t>17/12/2021</a:t>
            </a:fld>
            <a:endParaRPr lang="en-GB"/>
          </a:p>
        </p:txBody>
      </p:sp>
      <p:sp>
        <p:nvSpPr>
          <p:cNvPr id="5" name="Footer Placeholder 4">
            <a:extLst>
              <a:ext uri="{FF2B5EF4-FFF2-40B4-BE49-F238E27FC236}">
                <a16:creationId xmlns:a16="http://schemas.microsoft.com/office/drawing/2014/main" id="{CECDD168-ADCD-47AA-BA7A-C5057B5BA9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35E437-BF87-460E-B6AA-E4595A60F004}"/>
              </a:ext>
            </a:extLst>
          </p:cNvPr>
          <p:cNvSpPr>
            <a:spLocks noGrp="1"/>
          </p:cNvSpPr>
          <p:nvPr>
            <p:ph type="sldNum" sz="quarter" idx="12"/>
          </p:nvPr>
        </p:nvSpPr>
        <p:spPr/>
        <p:txBody>
          <a:bodyPr/>
          <a:lstStyle/>
          <a:p>
            <a:fld id="{2CDE6069-BE8F-4601-A300-CF700D515ED7}" type="slidenum">
              <a:rPr lang="en-GB" smtClean="0"/>
              <a:t>‹#›</a:t>
            </a:fld>
            <a:endParaRPr lang="en-GB"/>
          </a:p>
        </p:txBody>
      </p:sp>
    </p:spTree>
    <p:extLst>
      <p:ext uri="{BB962C8B-B14F-4D97-AF65-F5344CB8AC3E}">
        <p14:creationId xmlns:p14="http://schemas.microsoft.com/office/powerpoint/2010/main" val="3465976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20E0D-4844-4E75-B4AF-B46DE7CAF9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390D2B4-977E-4234-B388-E21A68792CF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98EBF6D-DE49-4CE5-8FC8-9753CA948D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08F32D3-31AD-4363-ACCE-7B3054C064D4}"/>
              </a:ext>
            </a:extLst>
          </p:cNvPr>
          <p:cNvSpPr>
            <a:spLocks noGrp="1"/>
          </p:cNvSpPr>
          <p:nvPr>
            <p:ph type="dt" sz="half" idx="10"/>
          </p:nvPr>
        </p:nvSpPr>
        <p:spPr/>
        <p:txBody>
          <a:bodyPr/>
          <a:lstStyle/>
          <a:p>
            <a:fld id="{C33A2D7B-BEEF-4885-AA29-07E56148D492}" type="datetimeFigureOut">
              <a:rPr lang="en-GB" smtClean="0"/>
              <a:t>17/12/2021</a:t>
            </a:fld>
            <a:endParaRPr lang="en-GB"/>
          </a:p>
        </p:txBody>
      </p:sp>
      <p:sp>
        <p:nvSpPr>
          <p:cNvPr id="6" name="Footer Placeholder 5">
            <a:extLst>
              <a:ext uri="{FF2B5EF4-FFF2-40B4-BE49-F238E27FC236}">
                <a16:creationId xmlns:a16="http://schemas.microsoft.com/office/drawing/2014/main" id="{58E326AC-5040-4CC6-8BA2-C0C68AD924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3825402-F022-4883-996E-5A93390559E4}"/>
              </a:ext>
            </a:extLst>
          </p:cNvPr>
          <p:cNvSpPr>
            <a:spLocks noGrp="1"/>
          </p:cNvSpPr>
          <p:nvPr>
            <p:ph type="sldNum" sz="quarter" idx="12"/>
          </p:nvPr>
        </p:nvSpPr>
        <p:spPr/>
        <p:txBody>
          <a:bodyPr/>
          <a:lstStyle/>
          <a:p>
            <a:fld id="{2CDE6069-BE8F-4601-A300-CF700D515ED7}" type="slidenum">
              <a:rPr lang="en-GB" smtClean="0"/>
              <a:t>‹#›</a:t>
            </a:fld>
            <a:endParaRPr lang="en-GB"/>
          </a:p>
        </p:txBody>
      </p:sp>
    </p:spTree>
    <p:extLst>
      <p:ext uri="{BB962C8B-B14F-4D97-AF65-F5344CB8AC3E}">
        <p14:creationId xmlns:p14="http://schemas.microsoft.com/office/powerpoint/2010/main" val="1028095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BE8B8-002C-4D73-A7C5-3441268360D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6A40AC6-172C-400C-93D1-460C8572CF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A93095E-AAEF-4FB7-96B8-114AAC2A9A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12BC577-2452-4114-AF52-66B6C73BC7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A46378-5936-4C2B-B6F3-DE14573AFB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547A67F-5EB7-48A7-8E18-910AFA6DCFDE}"/>
              </a:ext>
            </a:extLst>
          </p:cNvPr>
          <p:cNvSpPr>
            <a:spLocks noGrp="1"/>
          </p:cNvSpPr>
          <p:nvPr>
            <p:ph type="dt" sz="half" idx="10"/>
          </p:nvPr>
        </p:nvSpPr>
        <p:spPr/>
        <p:txBody>
          <a:bodyPr/>
          <a:lstStyle/>
          <a:p>
            <a:fld id="{C33A2D7B-BEEF-4885-AA29-07E56148D492}" type="datetimeFigureOut">
              <a:rPr lang="en-GB" smtClean="0"/>
              <a:t>17/12/2021</a:t>
            </a:fld>
            <a:endParaRPr lang="en-GB"/>
          </a:p>
        </p:txBody>
      </p:sp>
      <p:sp>
        <p:nvSpPr>
          <p:cNvPr id="8" name="Footer Placeholder 7">
            <a:extLst>
              <a:ext uri="{FF2B5EF4-FFF2-40B4-BE49-F238E27FC236}">
                <a16:creationId xmlns:a16="http://schemas.microsoft.com/office/drawing/2014/main" id="{E7DD5F80-A1D0-4F92-A694-B327D547242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4AC91F3-27F3-4928-8DE5-3599A19CBDAF}"/>
              </a:ext>
            </a:extLst>
          </p:cNvPr>
          <p:cNvSpPr>
            <a:spLocks noGrp="1"/>
          </p:cNvSpPr>
          <p:nvPr>
            <p:ph type="sldNum" sz="quarter" idx="12"/>
          </p:nvPr>
        </p:nvSpPr>
        <p:spPr/>
        <p:txBody>
          <a:bodyPr/>
          <a:lstStyle/>
          <a:p>
            <a:fld id="{2CDE6069-BE8F-4601-A300-CF700D515ED7}" type="slidenum">
              <a:rPr lang="en-GB" smtClean="0"/>
              <a:t>‹#›</a:t>
            </a:fld>
            <a:endParaRPr lang="en-GB"/>
          </a:p>
        </p:txBody>
      </p:sp>
    </p:spTree>
    <p:extLst>
      <p:ext uri="{BB962C8B-B14F-4D97-AF65-F5344CB8AC3E}">
        <p14:creationId xmlns:p14="http://schemas.microsoft.com/office/powerpoint/2010/main" val="4072086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82FD2-A7CA-4E60-BCB8-415CCF59469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9E05558-ECB8-471B-A3D7-B880EC5E5F52}"/>
              </a:ext>
            </a:extLst>
          </p:cNvPr>
          <p:cNvSpPr>
            <a:spLocks noGrp="1"/>
          </p:cNvSpPr>
          <p:nvPr>
            <p:ph type="dt" sz="half" idx="10"/>
          </p:nvPr>
        </p:nvSpPr>
        <p:spPr/>
        <p:txBody>
          <a:bodyPr/>
          <a:lstStyle/>
          <a:p>
            <a:fld id="{C33A2D7B-BEEF-4885-AA29-07E56148D492}" type="datetimeFigureOut">
              <a:rPr lang="en-GB" smtClean="0"/>
              <a:t>17/12/2021</a:t>
            </a:fld>
            <a:endParaRPr lang="en-GB"/>
          </a:p>
        </p:txBody>
      </p:sp>
      <p:sp>
        <p:nvSpPr>
          <p:cNvPr id="4" name="Footer Placeholder 3">
            <a:extLst>
              <a:ext uri="{FF2B5EF4-FFF2-40B4-BE49-F238E27FC236}">
                <a16:creationId xmlns:a16="http://schemas.microsoft.com/office/drawing/2014/main" id="{2DDD2FE4-998A-4468-A6D4-C0D65772B0C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1FFF0E6-1A47-41BF-9166-0706041B6707}"/>
              </a:ext>
            </a:extLst>
          </p:cNvPr>
          <p:cNvSpPr>
            <a:spLocks noGrp="1"/>
          </p:cNvSpPr>
          <p:nvPr>
            <p:ph type="sldNum" sz="quarter" idx="12"/>
          </p:nvPr>
        </p:nvSpPr>
        <p:spPr/>
        <p:txBody>
          <a:bodyPr/>
          <a:lstStyle/>
          <a:p>
            <a:fld id="{2CDE6069-BE8F-4601-A300-CF700D515ED7}" type="slidenum">
              <a:rPr lang="en-GB" smtClean="0"/>
              <a:t>‹#›</a:t>
            </a:fld>
            <a:endParaRPr lang="en-GB"/>
          </a:p>
        </p:txBody>
      </p:sp>
    </p:spTree>
    <p:extLst>
      <p:ext uri="{BB962C8B-B14F-4D97-AF65-F5344CB8AC3E}">
        <p14:creationId xmlns:p14="http://schemas.microsoft.com/office/powerpoint/2010/main" val="3828682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56FEDF-D065-4BE1-956E-B8C7C6F113D2}"/>
              </a:ext>
            </a:extLst>
          </p:cNvPr>
          <p:cNvSpPr>
            <a:spLocks noGrp="1"/>
          </p:cNvSpPr>
          <p:nvPr>
            <p:ph type="dt" sz="half" idx="10"/>
          </p:nvPr>
        </p:nvSpPr>
        <p:spPr/>
        <p:txBody>
          <a:bodyPr/>
          <a:lstStyle/>
          <a:p>
            <a:fld id="{C33A2D7B-BEEF-4885-AA29-07E56148D492}" type="datetimeFigureOut">
              <a:rPr lang="en-GB" smtClean="0"/>
              <a:t>17/12/2021</a:t>
            </a:fld>
            <a:endParaRPr lang="en-GB"/>
          </a:p>
        </p:txBody>
      </p:sp>
      <p:sp>
        <p:nvSpPr>
          <p:cNvPr id="3" name="Footer Placeholder 2">
            <a:extLst>
              <a:ext uri="{FF2B5EF4-FFF2-40B4-BE49-F238E27FC236}">
                <a16:creationId xmlns:a16="http://schemas.microsoft.com/office/drawing/2014/main" id="{6E85C15D-07B5-4E72-BE3C-D72F5DD3E06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DA06ADA-E00F-4525-B354-300EA24A2633}"/>
              </a:ext>
            </a:extLst>
          </p:cNvPr>
          <p:cNvSpPr>
            <a:spLocks noGrp="1"/>
          </p:cNvSpPr>
          <p:nvPr>
            <p:ph type="sldNum" sz="quarter" idx="12"/>
          </p:nvPr>
        </p:nvSpPr>
        <p:spPr/>
        <p:txBody>
          <a:bodyPr/>
          <a:lstStyle/>
          <a:p>
            <a:fld id="{2CDE6069-BE8F-4601-A300-CF700D515ED7}" type="slidenum">
              <a:rPr lang="en-GB" smtClean="0"/>
              <a:t>‹#›</a:t>
            </a:fld>
            <a:endParaRPr lang="en-GB"/>
          </a:p>
        </p:txBody>
      </p:sp>
    </p:spTree>
    <p:extLst>
      <p:ext uri="{BB962C8B-B14F-4D97-AF65-F5344CB8AC3E}">
        <p14:creationId xmlns:p14="http://schemas.microsoft.com/office/powerpoint/2010/main" val="3201548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A4811-EFE9-4FA1-924F-64F9ADB55B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C3BC607-A86A-489F-9656-B519A85AAE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D972CAE-8814-4115-8480-38B05D53E5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4D8B8A-5C92-4E94-BD50-5559DA94AA7A}"/>
              </a:ext>
            </a:extLst>
          </p:cNvPr>
          <p:cNvSpPr>
            <a:spLocks noGrp="1"/>
          </p:cNvSpPr>
          <p:nvPr>
            <p:ph type="dt" sz="half" idx="10"/>
          </p:nvPr>
        </p:nvSpPr>
        <p:spPr/>
        <p:txBody>
          <a:bodyPr/>
          <a:lstStyle/>
          <a:p>
            <a:fld id="{C33A2D7B-BEEF-4885-AA29-07E56148D492}" type="datetimeFigureOut">
              <a:rPr lang="en-GB" smtClean="0"/>
              <a:t>17/12/2021</a:t>
            </a:fld>
            <a:endParaRPr lang="en-GB"/>
          </a:p>
        </p:txBody>
      </p:sp>
      <p:sp>
        <p:nvSpPr>
          <p:cNvPr id="6" name="Footer Placeholder 5">
            <a:extLst>
              <a:ext uri="{FF2B5EF4-FFF2-40B4-BE49-F238E27FC236}">
                <a16:creationId xmlns:a16="http://schemas.microsoft.com/office/drawing/2014/main" id="{6DDB8DBB-DE50-43C9-88C5-7341CD724FC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949B623-6132-4854-99AA-0036AA98482E}"/>
              </a:ext>
            </a:extLst>
          </p:cNvPr>
          <p:cNvSpPr>
            <a:spLocks noGrp="1"/>
          </p:cNvSpPr>
          <p:nvPr>
            <p:ph type="sldNum" sz="quarter" idx="12"/>
          </p:nvPr>
        </p:nvSpPr>
        <p:spPr/>
        <p:txBody>
          <a:bodyPr/>
          <a:lstStyle/>
          <a:p>
            <a:fld id="{2CDE6069-BE8F-4601-A300-CF700D515ED7}" type="slidenum">
              <a:rPr lang="en-GB" smtClean="0"/>
              <a:t>‹#›</a:t>
            </a:fld>
            <a:endParaRPr lang="en-GB"/>
          </a:p>
        </p:txBody>
      </p:sp>
    </p:spTree>
    <p:extLst>
      <p:ext uri="{BB962C8B-B14F-4D97-AF65-F5344CB8AC3E}">
        <p14:creationId xmlns:p14="http://schemas.microsoft.com/office/powerpoint/2010/main" val="1876087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D18C0-C9C5-4902-9435-328F3FFA4D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4A10558-23E2-47A6-956B-71753220C1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AECE10B-4E26-4840-93E9-B55FC66CB4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8F3441-C1D4-4475-8B26-613616C60D6B}"/>
              </a:ext>
            </a:extLst>
          </p:cNvPr>
          <p:cNvSpPr>
            <a:spLocks noGrp="1"/>
          </p:cNvSpPr>
          <p:nvPr>
            <p:ph type="dt" sz="half" idx="10"/>
          </p:nvPr>
        </p:nvSpPr>
        <p:spPr/>
        <p:txBody>
          <a:bodyPr/>
          <a:lstStyle/>
          <a:p>
            <a:fld id="{C33A2D7B-BEEF-4885-AA29-07E56148D492}" type="datetimeFigureOut">
              <a:rPr lang="en-GB" smtClean="0"/>
              <a:t>17/12/2021</a:t>
            </a:fld>
            <a:endParaRPr lang="en-GB"/>
          </a:p>
        </p:txBody>
      </p:sp>
      <p:sp>
        <p:nvSpPr>
          <p:cNvPr id="6" name="Footer Placeholder 5">
            <a:extLst>
              <a:ext uri="{FF2B5EF4-FFF2-40B4-BE49-F238E27FC236}">
                <a16:creationId xmlns:a16="http://schemas.microsoft.com/office/drawing/2014/main" id="{D1E528B8-F6F0-443B-86B5-CC77BDB490B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F30C4D-8DE9-42A6-90CB-87263C287A8A}"/>
              </a:ext>
            </a:extLst>
          </p:cNvPr>
          <p:cNvSpPr>
            <a:spLocks noGrp="1"/>
          </p:cNvSpPr>
          <p:nvPr>
            <p:ph type="sldNum" sz="quarter" idx="12"/>
          </p:nvPr>
        </p:nvSpPr>
        <p:spPr/>
        <p:txBody>
          <a:bodyPr/>
          <a:lstStyle/>
          <a:p>
            <a:fld id="{2CDE6069-BE8F-4601-A300-CF700D515ED7}" type="slidenum">
              <a:rPr lang="en-GB" smtClean="0"/>
              <a:t>‹#›</a:t>
            </a:fld>
            <a:endParaRPr lang="en-GB"/>
          </a:p>
        </p:txBody>
      </p:sp>
    </p:spTree>
    <p:extLst>
      <p:ext uri="{BB962C8B-B14F-4D97-AF65-F5344CB8AC3E}">
        <p14:creationId xmlns:p14="http://schemas.microsoft.com/office/powerpoint/2010/main" val="1998867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99FF">
            <a:alpha val="69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DBF673-36F9-470C-8046-6093E241C3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17ECF6A-6374-44B0-B8C2-8DFAA45DAF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2A5795-627E-4D7D-A802-E28E1FEF40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3A2D7B-BEEF-4885-AA29-07E56148D492}" type="datetimeFigureOut">
              <a:rPr lang="en-GB" smtClean="0"/>
              <a:t>17/12/2021</a:t>
            </a:fld>
            <a:endParaRPr lang="en-GB"/>
          </a:p>
        </p:txBody>
      </p:sp>
      <p:sp>
        <p:nvSpPr>
          <p:cNvPr id="5" name="Footer Placeholder 4">
            <a:extLst>
              <a:ext uri="{FF2B5EF4-FFF2-40B4-BE49-F238E27FC236}">
                <a16:creationId xmlns:a16="http://schemas.microsoft.com/office/drawing/2014/main" id="{F92A28D9-CF00-4FB5-A004-6737916A52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936BC64-7367-48C7-9625-5977DA675D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DE6069-BE8F-4601-A300-CF700D515ED7}" type="slidenum">
              <a:rPr lang="en-GB" smtClean="0"/>
              <a:t>‹#›</a:t>
            </a:fld>
            <a:endParaRPr lang="en-GB"/>
          </a:p>
        </p:txBody>
      </p:sp>
    </p:spTree>
    <p:extLst>
      <p:ext uri="{BB962C8B-B14F-4D97-AF65-F5344CB8AC3E}">
        <p14:creationId xmlns:p14="http://schemas.microsoft.com/office/powerpoint/2010/main" val="2977229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paxchristi.org.uk/peace-sunday-2022" TargetMode="External"/><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hyperlink" Target="https://paxchristi.org.uk/resources/peace-people-2/sarah-hipperson/" TargetMode="Externa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hyperlink" Target="https://millionminutes.org/generations" TargetMode="External"/><Relationship Id="rId2" Type="http://schemas.openxmlformats.org/officeDocument/2006/relationships/hyperlink" Target="https://tinyurl.com/24apchnx"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D9E0F-6976-4BD3-8E53-6F1929D9A55A}"/>
              </a:ext>
            </a:extLst>
          </p:cNvPr>
          <p:cNvSpPr>
            <a:spLocks noGrp="1"/>
          </p:cNvSpPr>
          <p:nvPr>
            <p:ph type="ctrTitle"/>
          </p:nvPr>
        </p:nvSpPr>
        <p:spPr>
          <a:xfrm>
            <a:off x="7433791" y="2081909"/>
            <a:ext cx="4350667" cy="2889114"/>
          </a:xfrm>
        </p:spPr>
        <p:txBody>
          <a:bodyPr anchor="b">
            <a:noAutofit/>
          </a:bodyPr>
          <a:lstStyle/>
          <a:p>
            <a:r>
              <a:rPr lang="en-GB" sz="3600" b="1" dirty="0">
                <a:solidFill>
                  <a:schemeClr val="bg1"/>
                </a:solidFill>
                <a:latin typeface="+mn-lt"/>
              </a:rPr>
              <a:t>Peace Sunday 2022</a:t>
            </a:r>
            <a:br>
              <a:rPr lang="en-GB" sz="3600" dirty="0">
                <a:solidFill>
                  <a:schemeClr val="bg1"/>
                </a:solidFill>
                <a:latin typeface="+mn-lt"/>
              </a:rPr>
            </a:br>
            <a:br>
              <a:rPr lang="en-GB" sz="3600" dirty="0">
                <a:solidFill>
                  <a:schemeClr val="bg1"/>
                </a:solidFill>
                <a:latin typeface="+mn-lt"/>
              </a:rPr>
            </a:br>
            <a:r>
              <a:rPr lang="en-GB" sz="3600" dirty="0">
                <a:solidFill>
                  <a:schemeClr val="bg1"/>
                </a:solidFill>
                <a:latin typeface="+mn-lt"/>
              </a:rPr>
              <a:t>‘Education, work and dialogue between generations: tools for building lasting peace’</a:t>
            </a:r>
          </a:p>
        </p:txBody>
      </p:sp>
      <p:sp>
        <p:nvSpPr>
          <p:cNvPr id="9"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descr="Diagram&#10;&#10;Description automatically generated">
            <a:extLst>
              <a:ext uri="{FF2B5EF4-FFF2-40B4-BE49-F238E27FC236}">
                <a16:creationId xmlns:a16="http://schemas.microsoft.com/office/drawing/2014/main" id="{65C55074-4D2B-43C7-B0CC-741E24942F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388386" cy="6888810"/>
          </a:xfrm>
          <a:prstGeom prst="rect">
            <a:avLst/>
          </a:prstGeom>
        </p:spPr>
      </p:pic>
    </p:spTree>
    <p:extLst>
      <p:ext uri="{BB962C8B-B14F-4D97-AF65-F5344CB8AC3E}">
        <p14:creationId xmlns:p14="http://schemas.microsoft.com/office/powerpoint/2010/main" val="289973955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85180" y="1077430"/>
            <a:ext cx="8352928" cy="1877437"/>
          </a:xfrm>
          <a:prstGeom prst="rect">
            <a:avLst/>
          </a:prstGeom>
          <a:noFill/>
          <a:ln>
            <a:noFill/>
          </a:ln>
        </p:spPr>
        <p:txBody>
          <a:bodyPr wrap="square" rtlCol="0">
            <a:spAutoFit/>
          </a:bodyPr>
          <a:lstStyle/>
          <a:p>
            <a:pPr algn="ctr">
              <a:spcAft>
                <a:spcPts val="1200"/>
              </a:spcAft>
            </a:pPr>
            <a:r>
              <a:rPr lang="en-GB" sz="3200" dirty="0">
                <a:latin typeface="Gill Sans MT" panose="020B0502020104020203" pitchFamily="34" charset="0"/>
              </a:rPr>
              <a:t>www.paxchristi.org.uk</a:t>
            </a:r>
          </a:p>
          <a:p>
            <a:pPr algn="ctr">
              <a:spcAft>
                <a:spcPts val="1200"/>
              </a:spcAft>
            </a:pPr>
            <a:r>
              <a:rPr lang="en-GB" sz="3200" dirty="0">
                <a:latin typeface="Gill Sans MT" panose="020B0502020104020203" pitchFamily="34" charset="0"/>
              </a:rPr>
              <a:t>Twitter:  @</a:t>
            </a:r>
            <a:r>
              <a:rPr lang="en-GB" sz="3200" dirty="0" err="1">
                <a:latin typeface="Gill Sans MT" panose="020B0502020104020203" pitchFamily="34" charset="0"/>
              </a:rPr>
              <a:t>paxchristiuk</a:t>
            </a:r>
            <a:endParaRPr lang="en-GB" sz="3200" dirty="0">
              <a:latin typeface="Gill Sans MT" panose="020B0502020104020203" pitchFamily="34" charset="0"/>
            </a:endParaRPr>
          </a:p>
          <a:p>
            <a:pPr algn="ctr">
              <a:spcAft>
                <a:spcPts val="1200"/>
              </a:spcAft>
            </a:pPr>
            <a:r>
              <a:rPr lang="en-GB" sz="3200" dirty="0">
                <a:latin typeface="Gill Sans MT" panose="020B0502020104020203" pitchFamily="34" charset="0"/>
              </a:rPr>
              <a:t>@</a:t>
            </a:r>
            <a:r>
              <a:rPr lang="en-GB" sz="3200" dirty="0" err="1">
                <a:latin typeface="Gill Sans MT" panose="020B0502020104020203" pitchFamily="34" charset="0"/>
              </a:rPr>
              <a:t>PaxChristiYouth</a:t>
            </a:r>
            <a:endParaRPr lang="en-GB" sz="3200" dirty="0">
              <a:latin typeface="Gill Sans MT" panose="020B0502020104020203" pitchFamily="34" charset="0"/>
            </a:endParaRPr>
          </a:p>
        </p:txBody>
      </p:sp>
      <p:pic>
        <p:nvPicPr>
          <p:cNvPr id="5" name="Picture 2" descr="C:\Users\Education\Desktop\About Pax Christi (New)\Images\Banner_New_Crop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3892" y="723608"/>
            <a:ext cx="2592288" cy="5175377"/>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FC036A03-A49A-48B7-9012-2D0F62D007E2}"/>
              </a:ext>
            </a:extLst>
          </p:cNvPr>
          <p:cNvSpPr>
            <a:spLocks noGrp="1"/>
          </p:cNvSpPr>
          <p:nvPr>
            <p:ph idx="1"/>
          </p:nvPr>
        </p:nvSpPr>
        <p:spPr>
          <a:xfrm>
            <a:off x="3676554" y="3311296"/>
            <a:ext cx="7491456" cy="1661234"/>
          </a:xfrm>
        </p:spPr>
        <p:txBody>
          <a:bodyPr>
            <a:normAutofit/>
          </a:bodyPr>
          <a:lstStyle/>
          <a:p>
            <a:pPr marL="0" indent="0" algn="ctr">
              <a:buNone/>
            </a:pPr>
            <a:r>
              <a:rPr lang="en-GB" sz="2600" dirty="0"/>
              <a:t>Each year </a:t>
            </a:r>
            <a:r>
              <a:rPr lang="en-GB" sz="2600" dirty="0" err="1"/>
              <a:t>Pax</a:t>
            </a:r>
            <a:r>
              <a:rPr lang="en-GB" sz="2600" dirty="0"/>
              <a:t> Christi promotes Peace Sunday with a range of resources. Our resources can be found on our website at: </a:t>
            </a:r>
          </a:p>
          <a:p>
            <a:pPr marL="0" indent="0" algn="ctr">
              <a:buNone/>
            </a:pPr>
            <a:r>
              <a:rPr lang="en-GB" sz="2600" dirty="0">
                <a:hlinkClick r:id="rId3"/>
              </a:rPr>
              <a:t>https://paxchristi.org.uk/peace-sunday-2022</a:t>
            </a:r>
            <a:endParaRPr lang="en-GB" sz="2600" dirty="0"/>
          </a:p>
        </p:txBody>
      </p:sp>
      <p:pic>
        <p:nvPicPr>
          <p:cNvPr id="8" name="Picture 7">
            <a:extLst>
              <a:ext uri="{FF2B5EF4-FFF2-40B4-BE49-F238E27FC236}">
                <a16:creationId xmlns:a16="http://schemas.microsoft.com/office/drawing/2014/main" id="{A968425A-B4A7-4DA0-B15D-0AAAFF82F78E}"/>
              </a:ext>
            </a:extLst>
          </p:cNvPr>
          <p:cNvPicPr>
            <a:picLocks noChangeAspect="1"/>
          </p:cNvPicPr>
          <p:nvPr/>
        </p:nvPicPr>
        <p:blipFill>
          <a:blip r:embed="rId4"/>
          <a:stretch>
            <a:fillRect/>
          </a:stretch>
        </p:blipFill>
        <p:spPr>
          <a:xfrm>
            <a:off x="5962436" y="5133750"/>
            <a:ext cx="3127519" cy="1140051"/>
          </a:xfrm>
          <a:prstGeom prst="rect">
            <a:avLst/>
          </a:prstGeom>
        </p:spPr>
      </p:pic>
      <p:sp>
        <p:nvSpPr>
          <p:cNvPr id="3" name="TextBox 2">
            <a:extLst>
              <a:ext uri="{FF2B5EF4-FFF2-40B4-BE49-F238E27FC236}">
                <a16:creationId xmlns:a16="http://schemas.microsoft.com/office/drawing/2014/main" id="{0D18F164-B272-41EE-9D65-ABF2B675E887}"/>
              </a:ext>
            </a:extLst>
          </p:cNvPr>
          <p:cNvSpPr txBox="1"/>
          <p:nvPr/>
        </p:nvSpPr>
        <p:spPr>
          <a:xfrm>
            <a:off x="582429" y="6435021"/>
            <a:ext cx="11027142" cy="369332"/>
          </a:xfrm>
          <a:prstGeom prst="rect">
            <a:avLst/>
          </a:prstGeom>
          <a:noFill/>
        </p:spPr>
        <p:txBody>
          <a:bodyPr wrap="square" rtlCol="0">
            <a:spAutoFit/>
          </a:bodyPr>
          <a:lstStyle/>
          <a:p>
            <a:r>
              <a:rPr lang="en-GB" dirty="0"/>
              <a:t>The information on Sarah </a:t>
            </a:r>
            <a:r>
              <a:rPr lang="en-GB" dirty="0" err="1"/>
              <a:t>Hipperson</a:t>
            </a:r>
            <a:r>
              <a:rPr lang="en-GB" dirty="0"/>
              <a:t> is from </a:t>
            </a:r>
            <a:r>
              <a:rPr lang="en-GB" dirty="0">
                <a:hlinkClick r:id="rId5"/>
              </a:rPr>
              <a:t>https://paxchristi.org.uk/resources/peace-people-2/sarah-hipperson/</a:t>
            </a:r>
            <a:r>
              <a:rPr lang="en-GB" dirty="0"/>
              <a:t>  </a:t>
            </a:r>
          </a:p>
        </p:txBody>
      </p:sp>
    </p:spTree>
    <p:extLst>
      <p:ext uri="{BB962C8B-B14F-4D97-AF65-F5344CB8AC3E}">
        <p14:creationId xmlns:p14="http://schemas.microsoft.com/office/powerpoint/2010/main" val="3647251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85BB3-CA4F-4F23-B49E-A97F3858D933}"/>
              </a:ext>
            </a:extLst>
          </p:cNvPr>
          <p:cNvSpPr>
            <a:spLocks noGrp="1"/>
          </p:cNvSpPr>
          <p:nvPr>
            <p:ph type="title"/>
          </p:nvPr>
        </p:nvSpPr>
        <p:spPr>
          <a:xfrm>
            <a:off x="838200" y="539785"/>
            <a:ext cx="10515600" cy="1325563"/>
          </a:xfrm>
        </p:spPr>
        <p:txBody>
          <a:bodyPr>
            <a:normAutofit/>
          </a:bodyPr>
          <a:lstStyle/>
          <a:p>
            <a:r>
              <a:rPr lang="en-GB" b="1" dirty="0"/>
              <a:t>Activity ideas for teachers</a:t>
            </a:r>
            <a:br>
              <a:rPr lang="en-GB" dirty="0"/>
            </a:br>
            <a:endParaRPr lang="en-GB" dirty="0"/>
          </a:p>
        </p:txBody>
      </p:sp>
      <p:sp>
        <p:nvSpPr>
          <p:cNvPr id="3" name="Content Placeholder 2">
            <a:extLst>
              <a:ext uri="{FF2B5EF4-FFF2-40B4-BE49-F238E27FC236}">
                <a16:creationId xmlns:a16="http://schemas.microsoft.com/office/drawing/2014/main" id="{CAFBB05E-B5AC-49FD-9F08-26920AC6E1BA}"/>
              </a:ext>
            </a:extLst>
          </p:cNvPr>
          <p:cNvSpPr>
            <a:spLocks noGrp="1"/>
          </p:cNvSpPr>
          <p:nvPr>
            <p:ph idx="1"/>
          </p:nvPr>
        </p:nvSpPr>
        <p:spPr>
          <a:xfrm>
            <a:off x="838200" y="1690688"/>
            <a:ext cx="10515600" cy="4351338"/>
          </a:xfrm>
        </p:spPr>
        <p:txBody>
          <a:bodyPr>
            <a:normAutofit fontScale="92500" lnSpcReduction="20000"/>
          </a:bodyPr>
          <a:lstStyle/>
          <a:p>
            <a:r>
              <a:rPr lang="en-GB" dirty="0"/>
              <a:t>Discuss the list of questions about peace on slide 12.</a:t>
            </a:r>
          </a:p>
          <a:p>
            <a:r>
              <a:rPr lang="en-GB" dirty="0"/>
              <a:t>Research different peacemakers and create posters about them to share the stories in school.</a:t>
            </a:r>
          </a:p>
          <a:p>
            <a:r>
              <a:rPr lang="en-GB" dirty="0"/>
              <a:t>Use our reflection activities on women peacemakers and Franz and Franziska Jägerstätter available here: </a:t>
            </a:r>
            <a:r>
              <a:rPr lang="en-GB" dirty="0">
                <a:hlinkClick r:id="rId2"/>
              </a:rPr>
              <a:t>https://tinyurl.com/24apchnx</a:t>
            </a:r>
            <a:r>
              <a:rPr lang="en-GB" dirty="0"/>
              <a:t> </a:t>
            </a:r>
          </a:p>
          <a:p>
            <a:r>
              <a:rPr lang="en-GB" dirty="0"/>
              <a:t>Create and send a card to someone who is a peacemaker to thank them for what they do.</a:t>
            </a:r>
          </a:p>
          <a:p>
            <a:r>
              <a:rPr lang="en-GB" dirty="0"/>
              <a:t>Within school, have a dialogue amongst different year groups about peace and working for peace. </a:t>
            </a:r>
          </a:p>
          <a:p>
            <a:r>
              <a:rPr lang="en-GB" dirty="0"/>
              <a:t>Have a look at these resources on intergenerational conversations (</a:t>
            </a:r>
            <a:r>
              <a:rPr lang="en-GB" dirty="0">
                <a:hlinkClick r:id="rId3"/>
              </a:rPr>
              <a:t>https://millionminutes.org/generations</a:t>
            </a:r>
            <a:r>
              <a:rPr lang="en-GB" dirty="0"/>
              <a:t>). You could try and organise one at school.</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1452972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E9B536A-5AE7-4DFE-9DD9-4CF3EE1C637B}"/>
              </a:ext>
            </a:extLst>
          </p:cNvPr>
          <p:cNvGraphicFramePr>
            <a:graphicFrameLocks noGrp="1"/>
          </p:cNvGraphicFramePr>
          <p:nvPr>
            <p:extLst>
              <p:ext uri="{D42A27DB-BD31-4B8C-83A1-F6EECF244321}">
                <p14:modId xmlns:p14="http://schemas.microsoft.com/office/powerpoint/2010/main" val="4175603763"/>
              </p:ext>
            </p:extLst>
          </p:nvPr>
        </p:nvGraphicFramePr>
        <p:xfrm>
          <a:off x="382772" y="584791"/>
          <a:ext cx="11227980" cy="5979731"/>
        </p:xfrm>
        <a:graphic>
          <a:graphicData uri="http://schemas.openxmlformats.org/drawingml/2006/table">
            <a:tbl>
              <a:tblPr/>
              <a:tblGrid>
                <a:gridCol w="5523928">
                  <a:extLst>
                    <a:ext uri="{9D8B030D-6E8A-4147-A177-3AD203B41FA5}">
                      <a16:colId xmlns:a16="http://schemas.microsoft.com/office/drawing/2014/main" val="2430334081"/>
                    </a:ext>
                  </a:extLst>
                </a:gridCol>
                <a:gridCol w="5704052">
                  <a:extLst>
                    <a:ext uri="{9D8B030D-6E8A-4147-A177-3AD203B41FA5}">
                      <a16:colId xmlns:a16="http://schemas.microsoft.com/office/drawing/2014/main" val="2928908756"/>
                    </a:ext>
                  </a:extLst>
                </a:gridCol>
              </a:tblGrid>
              <a:tr h="1127050">
                <a:tc>
                  <a:txBody>
                    <a:bodyPr/>
                    <a:lstStyle/>
                    <a:p>
                      <a:pPr marR="0" indent="0" algn="l" rtl="0">
                        <a:lnSpc>
                          <a:spcPct val="119000"/>
                        </a:lnSpc>
                        <a:spcBef>
                          <a:spcPts val="0"/>
                        </a:spcBef>
                        <a:spcAft>
                          <a:spcPts val="600"/>
                        </a:spcAft>
                      </a:pPr>
                      <a:r>
                        <a:rPr lang="en-GB" sz="3000" kern="1400" dirty="0">
                          <a:ln>
                            <a:noFill/>
                          </a:ln>
                          <a:solidFill>
                            <a:srgbClr val="000000"/>
                          </a:solidFill>
                          <a:effectLst/>
                          <a:latin typeface="Calibri" panose="020F0502020204030204" pitchFamily="34" charset="0"/>
                        </a:rPr>
                        <a:t> 1. What is peace?</a:t>
                      </a:r>
                    </a:p>
                  </a:txBody>
                  <a:tcPr marL="16917" marR="16917" marT="16917" marB="16917">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3000" kern="1400" dirty="0">
                          <a:ln>
                            <a:noFill/>
                          </a:ln>
                          <a:solidFill>
                            <a:srgbClr val="000000"/>
                          </a:solidFill>
                          <a:effectLst/>
                          <a:latin typeface="Calibri" panose="020F0502020204030204" pitchFamily="34" charset="0"/>
                        </a:rPr>
                        <a:t> 2. Is conflict ever a good thing?</a:t>
                      </a:r>
                    </a:p>
                  </a:txBody>
                  <a:tcPr marL="16917" marR="16917" marT="16917" marB="16917">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203584251"/>
                  </a:ext>
                </a:extLst>
              </a:tr>
              <a:tr h="1073889">
                <a:tc>
                  <a:txBody>
                    <a:bodyPr/>
                    <a:lstStyle/>
                    <a:p>
                      <a:pPr marR="0" indent="0" algn="l" rtl="0">
                        <a:lnSpc>
                          <a:spcPct val="119000"/>
                        </a:lnSpc>
                        <a:spcBef>
                          <a:spcPts val="0"/>
                        </a:spcBef>
                        <a:spcAft>
                          <a:spcPts val="600"/>
                        </a:spcAft>
                      </a:pPr>
                      <a:r>
                        <a:rPr lang="en-GB" sz="3000" kern="1400" dirty="0">
                          <a:ln>
                            <a:noFill/>
                          </a:ln>
                          <a:solidFill>
                            <a:srgbClr val="000000"/>
                          </a:solidFill>
                          <a:effectLst/>
                          <a:latin typeface="Calibri" panose="020F0502020204030204" pitchFamily="34" charset="0"/>
                        </a:rPr>
                        <a:t> 3. Who is a peacemaker?</a:t>
                      </a:r>
                    </a:p>
                  </a:txBody>
                  <a:tcPr marL="16917" marR="16917" marT="16917" marB="16917">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3000" kern="1400" dirty="0">
                          <a:ln>
                            <a:noFill/>
                          </a:ln>
                          <a:solidFill>
                            <a:srgbClr val="000000"/>
                          </a:solidFill>
                          <a:effectLst/>
                          <a:latin typeface="Calibri" panose="020F0502020204030204" pitchFamily="34" charset="0"/>
                        </a:rPr>
                        <a:t> 4. What is conflict? </a:t>
                      </a:r>
                    </a:p>
                  </a:txBody>
                  <a:tcPr marL="16917" marR="16917" marT="16917" marB="16917">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23638789"/>
                  </a:ext>
                </a:extLst>
              </a:tr>
              <a:tr h="1095153">
                <a:tc>
                  <a:txBody>
                    <a:bodyPr/>
                    <a:lstStyle/>
                    <a:p>
                      <a:pPr marR="0" indent="0" algn="l" rtl="0">
                        <a:lnSpc>
                          <a:spcPct val="119000"/>
                        </a:lnSpc>
                        <a:spcBef>
                          <a:spcPts val="0"/>
                        </a:spcBef>
                        <a:spcAft>
                          <a:spcPts val="600"/>
                        </a:spcAft>
                      </a:pPr>
                      <a:r>
                        <a:rPr lang="en-GB" sz="3000" kern="1400" dirty="0">
                          <a:ln>
                            <a:noFill/>
                          </a:ln>
                          <a:solidFill>
                            <a:srgbClr val="000000"/>
                          </a:solidFill>
                          <a:effectLst/>
                          <a:latin typeface="Calibri" panose="020F0502020204030204" pitchFamily="34" charset="0"/>
                        </a:rPr>
                        <a:t> 5. Is peace possible? </a:t>
                      </a:r>
                    </a:p>
                  </a:txBody>
                  <a:tcPr marL="16917" marR="16917" marT="16917" marB="16917">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3000" kern="1400" dirty="0">
                          <a:ln>
                            <a:noFill/>
                          </a:ln>
                          <a:solidFill>
                            <a:srgbClr val="000000"/>
                          </a:solidFill>
                          <a:effectLst/>
                          <a:latin typeface="Calibri" panose="020F0502020204030204" pitchFamily="34" charset="0"/>
                        </a:rPr>
                        <a:t> 6. Can violence lead to true peace? </a:t>
                      </a:r>
                    </a:p>
                  </a:txBody>
                  <a:tcPr marL="16917" marR="16917" marT="16917" marB="16917">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2268948950"/>
                  </a:ext>
                </a:extLst>
              </a:tr>
              <a:tr h="2683639">
                <a:tc>
                  <a:txBody>
                    <a:bodyPr/>
                    <a:lstStyle/>
                    <a:p>
                      <a:pPr marR="0" indent="0" algn="l" rtl="0">
                        <a:lnSpc>
                          <a:spcPct val="119000"/>
                        </a:lnSpc>
                        <a:spcBef>
                          <a:spcPts val="0"/>
                        </a:spcBef>
                        <a:spcAft>
                          <a:spcPts val="600"/>
                        </a:spcAft>
                      </a:pPr>
                      <a:r>
                        <a:rPr lang="en-GB" sz="3000" kern="1400" dirty="0">
                          <a:ln>
                            <a:noFill/>
                          </a:ln>
                          <a:solidFill>
                            <a:srgbClr val="000000"/>
                          </a:solidFill>
                          <a:effectLst/>
                          <a:latin typeface="Calibri" panose="020F0502020204030204" pitchFamily="34" charset="0"/>
                        </a:rPr>
                        <a:t>7. What do you agree with</a:t>
                      </a:r>
                    </a:p>
                    <a:p>
                      <a:pPr marR="0" indent="0" algn="l" rtl="0">
                        <a:lnSpc>
                          <a:spcPct val="119000"/>
                        </a:lnSpc>
                        <a:spcBef>
                          <a:spcPts val="0"/>
                        </a:spcBef>
                        <a:spcAft>
                          <a:spcPts val="600"/>
                        </a:spcAft>
                      </a:pPr>
                      <a:r>
                        <a:rPr lang="en-GB" sz="3000" kern="1400" dirty="0">
                          <a:ln>
                            <a:noFill/>
                          </a:ln>
                          <a:solidFill>
                            <a:srgbClr val="000000"/>
                          </a:solidFill>
                          <a:effectLst/>
                          <a:latin typeface="Calibri" panose="020F0502020204030204" pitchFamily="34" charset="0"/>
                        </a:rPr>
                        <a:t> more “If you want peace, prepare for war” or “If you</a:t>
                      </a:r>
                    </a:p>
                    <a:p>
                      <a:pPr marR="0" indent="0" algn="l" rtl="0">
                        <a:lnSpc>
                          <a:spcPct val="119000"/>
                        </a:lnSpc>
                        <a:spcBef>
                          <a:spcPts val="0"/>
                        </a:spcBef>
                        <a:spcAft>
                          <a:spcPts val="600"/>
                        </a:spcAft>
                      </a:pPr>
                      <a:r>
                        <a:rPr lang="en-GB" sz="3000" kern="1400" dirty="0">
                          <a:ln>
                            <a:noFill/>
                          </a:ln>
                          <a:solidFill>
                            <a:srgbClr val="000000"/>
                          </a:solidFill>
                          <a:effectLst/>
                          <a:latin typeface="Calibri" panose="020F0502020204030204" pitchFamily="34" charset="0"/>
                        </a:rPr>
                        <a:t> want peace, work for justice”?</a:t>
                      </a:r>
                    </a:p>
                  </a:txBody>
                  <a:tcPr marL="16917" marR="16917" marT="16917" marB="16917">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9000"/>
                        </a:lnSpc>
                        <a:spcBef>
                          <a:spcPts val="0"/>
                        </a:spcBef>
                        <a:spcAft>
                          <a:spcPts val="600"/>
                        </a:spcAft>
                      </a:pPr>
                      <a:r>
                        <a:rPr lang="en-GB" sz="3000" kern="1400" dirty="0">
                          <a:ln>
                            <a:noFill/>
                          </a:ln>
                          <a:solidFill>
                            <a:srgbClr val="000000"/>
                          </a:solidFill>
                          <a:effectLst/>
                          <a:latin typeface="Calibri" panose="020F0502020204030204" pitchFamily="34" charset="0"/>
                        </a:rPr>
                        <a:t> 8. What creates peace?</a:t>
                      </a:r>
                    </a:p>
                  </a:txBody>
                  <a:tcPr marL="16917" marR="16917" marT="16917" marB="16917">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3061459611"/>
                  </a:ext>
                </a:extLst>
              </a:tr>
            </a:tbl>
          </a:graphicData>
        </a:graphic>
      </p:graphicFrame>
      <p:sp>
        <p:nvSpPr>
          <p:cNvPr id="6" name="Control 1">
            <a:extLst>
              <a:ext uri="{FF2B5EF4-FFF2-40B4-BE49-F238E27FC236}">
                <a16:creationId xmlns:a16="http://schemas.microsoft.com/office/drawing/2014/main" id="{7C033B21-0D01-4C3E-8396-0EB6804C081F}"/>
              </a:ext>
            </a:extLst>
          </p:cNvPr>
          <p:cNvSpPr>
            <a:spLocks noChangeArrowheads="1" noChangeShapeType="1"/>
          </p:cNvSpPr>
          <p:nvPr/>
        </p:nvSpPr>
        <p:spPr bwMode="auto">
          <a:xfrm>
            <a:off x="2112290" y="2055813"/>
            <a:ext cx="15567121" cy="9785350"/>
          </a:xfrm>
          <a:prstGeom prst="rect">
            <a:avLst/>
          </a:prstGeom>
          <a:noFill/>
          <a:ln>
            <a:noFill/>
          </a:ln>
          <a:effectLst/>
          <a:extLst>
            <a:ext uri="{91240B29-F687-4F45-9708-019B960494DF}">
              <a14:hiddenLine xmlns:a14="http://schemas.microsoft.com/office/drawing/2010/main" w="9525" algn="in">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GB"/>
          </a:p>
        </p:txBody>
      </p:sp>
    </p:spTree>
    <p:extLst>
      <p:ext uri="{BB962C8B-B14F-4D97-AF65-F5344CB8AC3E}">
        <p14:creationId xmlns:p14="http://schemas.microsoft.com/office/powerpoint/2010/main" val="4067850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2C2F6-CEE6-4209-992B-38D6F6969164}"/>
              </a:ext>
            </a:extLst>
          </p:cNvPr>
          <p:cNvSpPr>
            <a:spLocks noGrp="1"/>
          </p:cNvSpPr>
          <p:nvPr>
            <p:ph type="title"/>
          </p:nvPr>
        </p:nvSpPr>
        <p:spPr/>
        <p:txBody>
          <a:bodyPr/>
          <a:lstStyle/>
          <a:p>
            <a:r>
              <a:rPr lang="en-GB" b="1" dirty="0"/>
              <a:t>What is Peace Sunday?</a:t>
            </a:r>
          </a:p>
        </p:txBody>
      </p:sp>
      <p:sp>
        <p:nvSpPr>
          <p:cNvPr id="3" name="Content Placeholder 2">
            <a:extLst>
              <a:ext uri="{FF2B5EF4-FFF2-40B4-BE49-F238E27FC236}">
                <a16:creationId xmlns:a16="http://schemas.microsoft.com/office/drawing/2014/main" id="{2DDE02DF-F8FB-426A-A374-F1C15A98013C}"/>
              </a:ext>
            </a:extLst>
          </p:cNvPr>
          <p:cNvSpPr>
            <a:spLocks noGrp="1"/>
          </p:cNvSpPr>
          <p:nvPr>
            <p:ph idx="1"/>
          </p:nvPr>
        </p:nvSpPr>
        <p:spPr>
          <a:xfrm>
            <a:off x="684087" y="1624495"/>
            <a:ext cx="6579742" cy="4351338"/>
          </a:xfrm>
        </p:spPr>
        <p:txBody>
          <a:bodyPr/>
          <a:lstStyle/>
          <a:p>
            <a:pPr marL="0" indent="0">
              <a:buNone/>
            </a:pPr>
            <a:r>
              <a:rPr lang="en-GB" dirty="0"/>
              <a:t>Each year the Pope writes a message for the World Day of Peace, 1</a:t>
            </a:r>
            <a:r>
              <a:rPr lang="en-GB" baseline="30000" dirty="0"/>
              <a:t>st</a:t>
            </a:r>
            <a:r>
              <a:rPr lang="en-GB" dirty="0"/>
              <a:t> January. Pax Christi promotes this message each year on Peace Sunday or the second Sunday of Ordinary time. </a:t>
            </a:r>
          </a:p>
          <a:p>
            <a:pPr marL="0" indent="0">
              <a:buNone/>
            </a:pPr>
            <a:r>
              <a:rPr lang="en-GB" dirty="0"/>
              <a:t>This year the theme of the Pope’s message is “Education, work and dialogue between generations: tools for building lasting peace”. </a:t>
            </a:r>
          </a:p>
          <a:p>
            <a:pPr marL="0" indent="0">
              <a:buNone/>
            </a:pPr>
            <a:endParaRPr lang="en-GB" dirty="0"/>
          </a:p>
        </p:txBody>
      </p:sp>
      <p:pic>
        <p:nvPicPr>
          <p:cNvPr id="4" name="Picture 3">
            <a:extLst>
              <a:ext uri="{FF2B5EF4-FFF2-40B4-BE49-F238E27FC236}">
                <a16:creationId xmlns:a16="http://schemas.microsoft.com/office/drawing/2014/main" id="{7170CF2C-ED67-489B-829B-93D2D330BD54}"/>
              </a:ext>
            </a:extLst>
          </p:cNvPr>
          <p:cNvPicPr>
            <a:picLocks noChangeAspect="1"/>
          </p:cNvPicPr>
          <p:nvPr/>
        </p:nvPicPr>
        <p:blipFill>
          <a:blip r:embed="rId2"/>
          <a:stretch>
            <a:fillRect/>
          </a:stretch>
        </p:blipFill>
        <p:spPr>
          <a:xfrm>
            <a:off x="7417942" y="1527882"/>
            <a:ext cx="4316342" cy="2877561"/>
          </a:xfrm>
          <a:prstGeom prst="rect">
            <a:avLst/>
          </a:prstGeom>
        </p:spPr>
      </p:pic>
      <p:sp>
        <p:nvSpPr>
          <p:cNvPr id="5" name="Rectangle: Rounded Corners 4">
            <a:extLst>
              <a:ext uri="{FF2B5EF4-FFF2-40B4-BE49-F238E27FC236}">
                <a16:creationId xmlns:a16="http://schemas.microsoft.com/office/drawing/2014/main" id="{876CB91F-4987-4B5C-B526-51863414D180}"/>
              </a:ext>
            </a:extLst>
          </p:cNvPr>
          <p:cNvSpPr/>
          <p:nvPr/>
        </p:nvSpPr>
        <p:spPr>
          <a:xfrm>
            <a:off x="838200" y="5455578"/>
            <a:ext cx="10896084" cy="863029"/>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What do you think might be the key ideas in the message? </a:t>
            </a:r>
          </a:p>
        </p:txBody>
      </p:sp>
    </p:spTree>
    <p:extLst>
      <p:ext uri="{BB962C8B-B14F-4D97-AF65-F5344CB8AC3E}">
        <p14:creationId xmlns:p14="http://schemas.microsoft.com/office/powerpoint/2010/main" val="113115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7F8D4-8F18-45A1-9488-2376DC2CCA52}"/>
              </a:ext>
            </a:extLst>
          </p:cNvPr>
          <p:cNvSpPr>
            <a:spLocks noGrp="1"/>
          </p:cNvSpPr>
          <p:nvPr>
            <p:ph type="title"/>
          </p:nvPr>
        </p:nvSpPr>
        <p:spPr>
          <a:xfrm>
            <a:off x="838200" y="448692"/>
            <a:ext cx="10515600" cy="1184900"/>
          </a:xfrm>
        </p:spPr>
        <p:txBody>
          <a:bodyPr>
            <a:normAutofit/>
          </a:bodyPr>
          <a:lstStyle/>
          <a:p>
            <a:r>
              <a:rPr lang="en-GB" b="1" dirty="0"/>
              <a:t>Working for peace</a:t>
            </a:r>
          </a:p>
        </p:txBody>
      </p:sp>
      <p:sp>
        <p:nvSpPr>
          <p:cNvPr id="3" name="Content Placeholder 2">
            <a:extLst>
              <a:ext uri="{FF2B5EF4-FFF2-40B4-BE49-F238E27FC236}">
                <a16:creationId xmlns:a16="http://schemas.microsoft.com/office/drawing/2014/main" id="{1DCF399D-EFA6-4490-A31D-9F378ED45AC4}"/>
              </a:ext>
            </a:extLst>
          </p:cNvPr>
          <p:cNvSpPr>
            <a:spLocks noGrp="1"/>
          </p:cNvSpPr>
          <p:nvPr>
            <p:ph idx="1"/>
          </p:nvPr>
        </p:nvSpPr>
        <p:spPr>
          <a:xfrm>
            <a:off x="5766371" y="2173671"/>
            <a:ext cx="6425629" cy="4351338"/>
          </a:xfrm>
        </p:spPr>
        <p:txBody>
          <a:bodyPr>
            <a:normAutofit/>
          </a:bodyPr>
          <a:lstStyle/>
          <a:p>
            <a:pPr marL="0" indent="0">
              <a:buNone/>
            </a:pPr>
            <a:r>
              <a:rPr lang="en-GB" dirty="0"/>
              <a:t>This year the message talks about having the tools to work for peace. </a:t>
            </a:r>
          </a:p>
          <a:p>
            <a:pPr marL="0" indent="0">
              <a:buNone/>
            </a:pPr>
            <a:endParaRPr lang="en-GB" dirty="0"/>
          </a:p>
          <a:p>
            <a:pPr marL="0" indent="0">
              <a:buNone/>
            </a:pPr>
            <a:endParaRPr lang="en-GB" dirty="0"/>
          </a:p>
        </p:txBody>
      </p:sp>
      <p:pic>
        <p:nvPicPr>
          <p:cNvPr id="4" name="Picture 3">
            <a:extLst>
              <a:ext uri="{FF2B5EF4-FFF2-40B4-BE49-F238E27FC236}">
                <a16:creationId xmlns:a16="http://schemas.microsoft.com/office/drawing/2014/main" id="{990D6FE6-DF79-4143-B24F-B1D0BEA1D247}"/>
              </a:ext>
            </a:extLst>
          </p:cNvPr>
          <p:cNvPicPr>
            <a:picLocks noChangeAspect="1"/>
          </p:cNvPicPr>
          <p:nvPr/>
        </p:nvPicPr>
        <p:blipFill>
          <a:blip r:embed="rId2"/>
          <a:stretch>
            <a:fillRect/>
          </a:stretch>
        </p:blipFill>
        <p:spPr>
          <a:xfrm>
            <a:off x="591619" y="2003459"/>
            <a:ext cx="4877657" cy="3251771"/>
          </a:xfrm>
          <a:prstGeom prst="rect">
            <a:avLst/>
          </a:prstGeom>
        </p:spPr>
      </p:pic>
      <p:sp>
        <p:nvSpPr>
          <p:cNvPr id="6" name="Rectangle: Rounded Corners 5">
            <a:extLst>
              <a:ext uri="{FF2B5EF4-FFF2-40B4-BE49-F238E27FC236}">
                <a16:creationId xmlns:a16="http://schemas.microsoft.com/office/drawing/2014/main" id="{AB2F46E6-71D1-4370-AAF7-5E7041D3BA70}"/>
              </a:ext>
            </a:extLst>
          </p:cNvPr>
          <p:cNvSpPr/>
          <p:nvPr/>
        </p:nvSpPr>
        <p:spPr>
          <a:xfrm>
            <a:off x="5897366" y="3756890"/>
            <a:ext cx="5866544" cy="1184900"/>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2800" dirty="0"/>
              <a:t>What do you think creates peace? </a:t>
            </a:r>
          </a:p>
        </p:txBody>
      </p:sp>
    </p:spTree>
    <p:extLst>
      <p:ext uri="{BB962C8B-B14F-4D97-AF65-F5344CB8AC3E}">
        <p14:creationId xmlns:p14="http://schemas.microsoft.com/office/powerpoint/2010/main" val="1484003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7F8D4-8F18-45A1-9488-2376DC2CCA52}"/>
              </a:ext>
            </a:extLst>
          </p:cNvPr>
          <p:cNvSpPr>
            <a:spLocks noGrp="1"/>
          </p:cNvSpPr>
          <p:nvPr>
            <p:ph type="title"/>
          </p:nvPr>
        </p:nvSpPr>
        <p:spPr>
          <a:xfrm>
            <a:off x="838200" y="448692"/>
            <a:ext cx="10515600" cy="1184900"/>
          </a:xfrm>
        </p:spPr>
        <p:txBody>
          <a:bodyPr>
            <a:normAutofit/>
          </a:bodyPr>
          <a:lstStyle/>
          <a:p>
            <a:r>
              <a:rPr lang="en-GB" b="1" dirty="0"/>
              <a:t>Working for peace</a:t>
            </a:r>
          </a:p>
        </p:txBody>
      </p:sp>
      <p:sp>
        <p:nvSpPr>
          <p:cNvPr id="6" name="Rectangle: Rounded Corners 5">
            <a:extLst>
              <a:ext uri="{FF2B5EF4-FFF2-40B4-BE49-F238E27FC236}">
                <a16:creationId xmlns:a16="http://schemas.microsoft.com/office/drawing/2014/main" id="{AB2F46E6-71D1-4370-AAF7-5E7041D3BA70}"/>
              </a:ext>
            </a:extLst>
          </p:cNvPr>
          <p:cNvSpPr/>
          <p:nvPr/>
        </p:nvSpPr>
        <p:spPr>
          <a:xfrm>
            <a:off x="2482643" y="5010108"/>
            <a:ext cx="8120288" cy="1184900"/>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How could you encourage inner peace and interpersonal peace in your school? </a:t>
            </a:r>
          </a:p>
        </p:txBody>
      </p:sp>
      <p:sp>
        <p:nvSpPr>
          <p:cNvPr id="8" name="Content Placeholder 2">
            <a:extLst>
              <a:ext uri="{FF2B5EF4-FFF2-40B4-BE49-F238E27FC236}">
                <a16:creationId xmlns:a16="http://schemas.microsoft.com/office/drawing/2014/main" id="{3D91E299-4BBC-4172-A311-DB72449218F5}"/>
              </a:ext>
            </a:extLst>
          </p:cNvPr>
          <p:cNvSpPr>
            <a:spLocks noGrp="1"/>
          </p:cNvSpPr>
          <p:nvPr>
            <p:ph idx="1"/>
          </p:nvPr>
        </p:nvSpPr>
        <p:spPr>
          <a:xfrm>
            <a:off x="551101" y="2172368"/>
            <a:ext cx="6251110" cy="3483864"/>
          </a:xfrm>
        </p:spPr>
        <p:txBody>
          <a:bodyPr>
            <a:normAutofit/>
          </a:bodyPr>
          <a:lstStyle/>
          <a:p>
            <a:pPr marL="0" indent="0">
              <a:buNone/>
            </a:pPr>
            <a:r>
              <a:rPr lang="en-GB" dirty="0"/>
              <a:t>We often talk about there being different levels of peace, such as inner peace (peace inside yourself), interpersonal peace (peaceful relationships between people) and global peace (no war or conflict). </a:t>
            </a:r>
          </a:p>
          <a:p>
            <a:pPr marL="0" indent="0">
              <a:buNone/>
            </a:pPr>
            <a:endParaRPr lang="en-GB" sz="2200" dirty="0"/>
          </a:p>
        </p:txBody>
      </p:sp>
      <p:pic>
        <p:nvPicPr>
          <p:cNvPr id="9" name="Picture 8">
            <a:extLst>
              <a:ext uri="{FF2B5EF4-FFF2-40B4-BE49-F238E27FC236}">
                <a16:creationId xmlns:a16="http://schemas.microsoft.com/office/drawing/2014/main" id="{AB52A01D-5FA7-450D-AC44-1B03FA270C44}"/>
              </a:ext>
            </a:extLst>
          </p:cNvPr>
          <p:cNvPicPr>
            <a:picLocks noChangeAspect="1"/>
          </p:cNvPicPr>
          <p:nvPr/>
        </p:nvPicPr>
        <p:blipFill>
          <a:blip r:embed="rId2"/>
          <a:stretch>
            <a:fillRect/>
          </a:stretch>
        </p:blipFill>
        <p:spPr>
          <a:xfrm>
            <a:off x="6802211" y="1389605"/>
            <a:ext cx="5026673" cy="3351115"/>
          </a:xfrm>
          <a:prstGeom prst="rect">
            <a:avLst/>
          </a:prstGeom>
        </p:spPr>
      </p:pic>
    </p:spTree>
    <p:extLst>
      <p:ext uri="{BB962C8B-B14F-4D97-AF65-F5344CB8AC3E}">
        <p14:creationId xmlns:p14="http://schemas.microsoft.com/office/powerpoint/2010/main" val="292172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7F8D4-8F18-45A1-9488-2376DC2CCA52}"/>
              </a:ext>
            </a:extLst>
          </p:cNvPr>
          <p:cNvSpPr>
            <a:spLocks noGrp="1"/>
          </p:cNvSpPr>
          <p:nvPr>
            <p:ph type="title"/>
          </p:nvPr>
        </p:nvSpPr>
        <p:spPr>
          <a:xfrm>
            <a:off x="838200" y="448692"/>
            <a:ext cx="10515600" cy="1184900"/>
          </a:xfrm>
        </p:spPr>
        <p:txBody>
          <a:bodyPr>
            <a:normAutofit/>
          </a:bodyPr>
          <a:lstStyle/>
          <a:p>
            <a:r>
              <a:rPr lang="en-GB" b="1" dirty="0"/>
              <a:t>Working for peace</a:t>
            </a:r>
          </a:p>
        </p:txBody>
      </p:sp>
      <p:sp>
        <p:nvSpPr>
          <p:cNvPr id="6" name="Rectangle: Rounded Corners 5">
            <a:extLst>
              <a:ext uri="{FF2B5EF4-FFF2-40B4-BE49-F238E27FC236}">
                <a16:creationId xmlns:a16="http://schemas.microsoft.com/office/drawing/2014/main" id="{AB2F46E6-71D1-4370-AAF7-5E7041D3BA70}"/>
              </a:ext>
            </a:extLst>
          </p:cNvPr>
          <p:cNvSpPr/>
          <p:nvPr/>
        </p:nvSpPr>
        <p:spPr>
          <a:xfrm>
            <a:off x="2482643" y="5010108"/>
            <a:ext cx="8120288" cy="1184900"/>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How could you encourage inner peace and interpersonal peace in your school? </a:t>
            </a:r>
          </a:p>
        </p:txBody>
      </p:sp>
      <p:sp>
        <p:nvSpPr>
          <p:cNvPr id="8" name="Content Placeholder 2">
            <a:extLst>
              <a:ext uri="{FF2B5EF4-FFF2-40B4-BE49-F238E27FC236}">
                <a16:creationId xmlns:a16="http://schemas.microsoft.com/office/drawing/2014/main" id="{3D91E299-4BBC-4172-A311-DB72449218F5}"/>
              </a:ext>
            </a:extLst>
          </p:cNvPr>
          <p:cNvSpPr>
            <a:spLocks noGrp="1"/>
          </p:cNvSpPr>
          <p:nvPr>
            <p:ph idx="1"/>
          </p:nvPr>
        </p:nvSpPr>
        <p:spPr>
          <a:xfrm>
            <a:off x="551101" y="1579918"/>
            <a:ext cx="6251110" cy="3483864"/>
          </a:xfrm>
        </p:spPr>
        <p:txBody>
          <a:bodyPr>
            <a:normAutofit/>
          </a:bodyPr>
          <a:lstStyle/>
          <a:p>
            <a:pPr marL="0" indent="0">
              <a:buNone/>
            </a:pPr>
            <a:r>
              <a:rPr lang="en-GB" dirty="0"/>
              <a:t>Could you…?</a:t>
            </a:r>
          </a:p>
          <a:p>
            <a:pPr marL="0" indent="0">
              <a:buNone/>
            </a:pPr>
            <a:endParaRPr lang="en-GB" dirty="0"/>
          </a:p>
          <a:p>
            <a:r>
              <a:rPr lang="en-GB" dirty="0"/>
              <a:t>Create a peace garden</a:t>
            </a:r>
          </a:p>
          <a:p>
            <a:r>
              <a:rPr lang="en-GB" dirty="0"/>
              <a:t>Raise awareness of peacemakers</a:t>
            </a:r>
          </a:p>
          <a:p>
            <a:r>
              <a:rPr lang="en-GB" dirty="0"/>
              <a:t>Create an anti-bullying campaign</a:t>
            </a:r>
          </a:p>
          <a:p>
            <a:pPr marL="0" indent="0">
              <a:buNone/>
            </a:pPr>
            <a:endParaRPr lang="en-GB" dirty="0"/>
          </a:p>
          <a:p>
            <a:endParaRPr lang="en-GB" dirty="0"/>
          </a:p>
          <a:p>
            <a:pPr marL="0" indent="0">
              <a:buNone/>
            </a:pPr>
            <a:endParaRPr lang="en-GB" dirty="0"/>
          </a:p>
          <a:p>
            <a:pPr marL="0" indent="0">
              <a:buNone/>
            </a:pPr>
            <a:endParaRPr lang="en-GB" sz="2200" dirty="0"/>
          </a:p>
        </p:txBody>
      </p:sp>
      <p:pic>
        <p:nvPicPr>
          <p:cNvPr id="9" name="Picture 8">
            <a:extLst>
              <a:ext uri="{FF2B5EF4-FFF2-40B4-BE49-F238E27FC236}">
                <a16:creationId xmlns:a16="http://schemas.microsoft.com/office/drawing/2014/main" id="{AB52A01D-5FA7-450D-AC44-1B03FA270C44}"/>
              </a:ext>
            </a:extLst>
          </p:cNvPr>
          <p:cNvPicPr>
            <a:picLocks noChangeAspect="1"/>
          </p:cNvPicPr>
          <p:nvPr/>
        </p:nvPicPr>
        <p:blipFill>
          <a:blip r:embed="rId2"/>
          <a:stretch>
            <a:fillRect/>
          </a:stretch>
        </p:blipFill>
        <p:spPr>
          <a:xfrm>
            <a:off x="6802211" y="1389605"/>
            <a:ext cx="5026673" cy="3351115"/>
          </a:xfrm>
          <a:prstGeom prst="rect">
            <a:avLst/>
          </a:prstGeom>
        </p:spPr>
      </p:pic>
    </p:spTree>
    <p:extLst>
      <p:ext uri="{BB962C8B-B14F-4D97-AF65-F5344CB8AC3E}">
        <p14:creationId xmlns:p14="http://schemas.microsoft.com/office/powerpoint/2010/main" val="150681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E93E0-F9EA-460F-AD12-42DF68F9FA6E}"/>
              </a:ext>
            </a:extLst>
          </p:cNvPr>
          <p:cNvSpPr>
            <a:spLocks noGrp="1"/>
          </p:cNvSpPr>
          <p:nvPr>
            <p:ph type="title"/>
          </p:nvPr>
        </p:nvSpPr>
        <p:spPr/>
        <p:txBody>
          <a:bodyPr/>
          <a:lstStyle/>
          <a:p>
            <a:r>
              <a:rPr lang="en-GB" b="1" dirty="0"/>
              <a:t>Being a peacemaker</a:t>
            </a:r>
          </a:p>
        </p:txBody>
      </p:sp>
      <p:sp>
        <p:nvSpPr>
          <p:cNvPr id="3" name="Content Placeholder 2">
            <a:extLst>
              <a:ext uri="{FF2B5EF4-FFF2-40B4-BE49-F238E27FC236}">
                <a16:creationId xmlns:a16="http://schemas.microsoft.com/office/drawing/2014/main" id="{1DBEF831-0D3C-4A88-A995-FBA878B62846}"/>
              </a:ext>
            </a:extLst>
          </p:cNvPr>
          <p:cNvSpPr>
            <a:spLocks noGrp="1"/>
          </p:cNvSpPr>
          <p:nvPr>
            <p:ph idx="1"/>
          </p:nvPr>
        </p:nvSpPr>
        <p:spPr>
          <a:xfrm>
            <a:off x="512197" y="1564263"/>
            <a:ext cx="8536387" cy="5095590"/>
          </a:xfrm>
        </p:spPr>
        <p:txBody>
          <a:bodyPr>
            <a:normAutofit fontScale="40000" lnSpcReduction="20000"/>
          </a:bodyPr>
          <a:lstStyle/>
          <a:p>
            <a:pPr marL="0" indent="0">
              <a:buNone/>
            </a:pPr>
            <a:r>
              <a:rPr lang="en-GB" sz="8600" b="1" dirty="0"/>
              <a:t>Sarah </a:t>
            </a:r>
            <a:r>
              <a:rPr lang="en-GB" sz="8600" b="1" dirty="0" err="1"/>
              <a:t>Hipperson</a:t>
            </a:r>
            <a:endParaRPr lang="en-GB" sz="8600" b="1" dirty="0"/>
          </a:p>
          <a:p>
            <a:pPr marL="0" indent="0">
              <a:buNone/>
            </a:pPr>
            <a:r>
              <a:rPr lang="en-GB" sz="5600" dirty="0"/>
              <a:t>Sarah was born in 1927 in Glasgow and as a young child was put into care with the Sisters of Charity in Glasgow. From a young age her faith was important to her, and influenced her life in the years that followed. She qualified as a nurse midwife and a district nurse, working in some of the poorest parts of Glasgow. She emigrated to Canada, where she got married and had five children. She returned to London in 1969. </a:t>
            </a:r>
          </a:p>
          <a:p>
            <a:pPr marL="0" indent="0">
              <a:buNone/>
            </a:pPr>
            <a:r>
              <a:rPr lang="en-GB" sz="5600" dirty="0"/>
              <a:t>In the 1980s, she became active in the Justice and Peace group in her parish in Wanstead, London. After seeing  a film on the dangers of nuclear war, she organised for other churches to see it too, so that people might act. She noticed that although people were often horrified, they often didn’t feel they could do anything. In 1982 she saw an invitation to try and develop a Catholic response to the preparations for nuclear war. This was the beginning of Catholic Peace Action, and her introduction to nonviolent anti-nuclear protest. </a:t>
            </a:r>
          </a:p>
        </p:txBody>
      </p:sp>
      <p:pic>
        <p:nvPicPr>
          <p:cNvPr id="4" name="Picture 3">
            <a:extLst>
              <a:ext uri="{FF2B5EF4-FFF2-40B4-BE49-F238E27FC236}">
                <a16:creationId xmlns:a16="http://schemas.microsoft.com/office/drawing/2014/main" id="{196B7733-1756-490D-9A2A-01400F2CAEA6}"/>
              </a:ext>
            </a:extLst>
          </p:cNvPr>
          <p:cNvPicPr>
            <a:picLocks noChangeAspect="1"/>
          </p:cNvPicPr>
          <p:nvPr/>
        </p:nvPicPr>
        <p:blipFill>
          <a:blip r:embed="rId3"/>
          <a:stretch>
            <a:fillRect/>
          </a:stretch>
        </p:blipFill>
        <p:spPr>
          <a:xfrm>
            <a:off x="9238753" y="1487390"/>
            <a:ext cx="2512566" cy="4052526"/>
          </a:xfrm>
          <a:prstGeom prst="rect">
            <a:avLst/>
          </a:prstGeom>
        </p:spPr>
      </p:pic>
    </p:spTree>
    <p:extLst>
      <p:ext uri="{BB962C8B-B14F-4D97-AF65-F5344CB8AC3E}">
        <p14:creationId xmlns:p14="http://schemas.microsoft.com/office/powerpoint/2010/main" val="1379113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E93E0-F9EA-460F-AD12-42DF68F9FA6E}"/>
              </a:ext>
            </a:extLst>
          </p:cNvPr>
          <p:cNvSpPr>
            <a:spLocks noGrp="1"/>
          </p:cNvSpPr>
          <p:nvPr>
            <p:ph type="title"/>
          </p:nvPr>
        </p:nvSpPr>
        <p:spPr/>
        <p:txBody>
          <a:bodyPr/>
          <a:lstStyle/>
          <a:p>
            <a:r>
              <a:rPr lang="en-GB" b="1" dirty="0"/>
              <a:t>Being a peacemaker</a:t>
            </a:r>
          </a:p>
        </p:txBody>
      </p:sp>
      <p:sp>
        <p:nvSpPr>
          <p:cNvPr id="3" name="Content Placeholder 2">
            <a:extLst>
              <a:ext uri="{FF2B5EF4-FFF2-40B4-BE49-F238E27FC236}">
                <a16:creationId xmlns:a16="http://schemas.microsoft.com/office/drawing/2014/main" id="{1DBEF831-0D3C-4A88-A995-FBA878B62846}"/>
              </a:ext>
            </a:extLst>
          </p:cNvPr>
          <p:cNvSpPr>
            <a:spLocks noGrp="1"/>
          </p:cNvSpPr>
          <p:nvPr>
            <p:ph idx="1"/>
          </p:nvPr>
        </p:nvSpPr>
        <p:spPr>
          <a:xfrm>
            <a:off x="512197" y="1548359"/>
            <a:ext cx="8512533" cy="5095590"/>
          </a:xfrm>
        </p:spPr>
        <p:txBody>
          <a:bodyPr>
            <a:normAutofit lnSpcReduction="10000"/>
          </a:bodyPr>
          <a:lstStyle/>
          <a:p>
            <a:pPr marL="0" indent="0">
              <a:buNone/>
            </a:pPr>
            <a:r>
              <a:rPr lang="en-GB" sz="2400" dirty="0"/>
              <a:t>At the time, activism against nuclear weapons could mean going to court and sometimes jail. Groups were set up to support each other, and Catholic Peace Action was one of these. Sarah took part in her first arrestable nonviolent action at a protest at the Ministry in Defence in London with the group.  </a:t>
            </a:r>
          </a:p>
          <a:p>
            <a:pPr marL="0" indent="0">
              <a:buNone/>
            </a:pPr>
            <a:r>
              <a:rPr lang="en-GB" sz="2400" dirty="0"/>
              <a:t>A place called Greenham Common in Berkshire was chosen to hold 96 nuclear cruise missiles, which would be many times more powerful than those that had been used on Hiroshima. Many women went there to protest and set up a camp. In 1983 Sarah joined the camp and went to live at Greenham Common as a form of protest. The conditions were very tough and she was arrested many times, once she even fasted in prison for 32 days. </a:t>
            </a:r>
          </a:p>
          <a:p>
            <a:pPr marL="0" indent="0">
              <a:buNone/>
            </a:pPr>
            <a:r>
              <a:rPr lang="en-GB" sz="2400" dirty="0"/>
              <a:t>In 1987 the cruise missiles were removed from the base. However, Sarah stayed there for 17 years altogether, until 2000, as a protest against nuclear war. The site is now a public common again with a commemorative peace garden.</a:t>
            </a:r>
          </a:p>
        </p:txBody>
      </p:sp>
      <p:pic>
        <p:nvPicPr>
          <p:cNvPr id="4" name="Picture 3">
            <a:extLst>
              <a:ext uri="{FF2B5EF4-FFF2-40B4-BE49-F238E27FC236}">
                <a16:creationId xmlns:a16="http://schemas.microsoft.com/office/drawing/2014/main" id="{196B7733-1756-490D-9A2A-01400F2CAEA6}"/>
              </a:ext>
            </a:extLst>
          </p:cNvPr>
          <p:cNvPicPr>
            <a:picLocks noChangeAspect="1"/>
          </p:cNvPicPr>
          <p:nvPr/>
        </p:nvPicPr>
        <p:blipFill>
          <a:blip r:embed="rId3"/>
          <a:stretch>
            <a:fillRect/>
          </a:stretch>
        </p:blipFill>
        <p:spPr>
          <a:xfrm>
            <a:off x="9167237" y="1608716"/>
            <a:ext cx="2512566" cy="4052526"/>
          </a:xfrm>
          <a:prstGeom prst="rect">
            <a:avLst/>
          </a:prstGeom>
        </p:spPr>
      </p:pic>
    </p:spTree>
    <p:extLst>
      <p:ext uri="{BB962C8B-B14F-4D97-AF65-F5344CB8AC3E}">
        <p14:creationId xmlns:p14="http://schemas.microsoft.com/office/powerpoint/2010/main" val="4108708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7F8D4-8F18-45A1-9488-2376DC2CCA52}"/>
              </a:ext>
            </a:extLst>
          </p:cNvPr>
          <p:cNvSpPr>
            <a:spLocks noGrp="1"/>
          </p:cNvSpPr>
          <p:nvPr>
            <p:ph type="title"/>
          </p:nvPr>
        </p:nvSpPr>
        <p:spPr>
          <a:xfrm>
            <a:off x="838200" y="500063"/>
            <a:ext cx="10515600" cy="1184900"/>
          </a:xfrm>
        </p:spPr>
        <p:txBody>
          <a:bodyPr>
            <a:normAutofit/>
          </a:bodyPr>
          <a:lstStyle/>
          <a:p>
            <a:r>
              <a:rPr lang="en-GB" b="1" dirty="0"/>
              <a:t>Being a peacemaker</a:t>
            </a:r>
          </a:p>
        </p:txBody>
      </p:sp>
      <p:sp>
        <p:nvSpPr>
          <p:cNvPr id="3" name="Content Placeholder 2">
            <a:extLst>
              <a:ext uri="{FF2B5EF4-FFF2-40B4-BE49-F238E27FC236}">
                <a16:creationId xmlns:a16="http://schemas.microsoft.com/office/drawing/2014/main" id="{1DCF399D-EFA6-4490-A31D-9F378ED45AC4}"/>
              </a:ext>
            </a:extLst>
          </p:cNvPr>
          <p:cNvSpPr>
            <a:spLocks noGrp="1"/>
          </p:cNvSpPr>
          <p:nvPr>
            <p:ph idx="1"/>
          </p:nvPr>
        </p:nvSpPr>
        <p:spPr>
          <a:xfrm>
            <a:off x="5235539" y="1684963"/>
            <a:ext cx="6389242" cy="4351338"/>
          </a:xfrm>
        </p:spPr>
        <p:txBody>
          <a:bodyPr/>
          <a:lstStyle/>
          <a:p>
            <a:r>
              <a:rPr lang="en-GB" dirty="0"/>
              <a:t>What can we learn from Sarah’s story?</a:t>
            </a:r>
          </a:p>
          <a:p>
            <a:r>
              <a:rPr lang="en-GB" dirty="0"/>
              <a:t>Why is it important to learn about people who are peacemakers?</a:t>
            </a:r>
          </a:p>
          <a:p>
            <a:r>
              <a:rPr lang="en-GB" dirty="0"/>
              <a:t>Sarah is from a different generation, she was born many years before us. What do you think she could teach you that you wouldn’t know? What could she learn from you?  </a:t>
            </a:r>
          </a:p>
          <a:p>
            <a:r>
              <a:rPr lang="en-GB" dirty="0"/>
              <a:t>Why is it important to talk and listen to people who are different from us?  </a:t>
            </a:r>
          </a:p>
        </p:txBody>
      </p:sp>
      <p:pic>
        <p:nvPicPr>
          <p:cNvPr id="4" name="Picture 3">
            <a:extLst>
              <a:ext uri="{FF2B5EF4-FFF2-40B4-BE49-F238E27FC236}">
                <a16:creationId xmlns:a16="http://schemas.microsoft.com/office/drawing/2014/main" id="{B586685E-DC55-4531-9F5D-FCE595898D64}"/>
              </a:ext>
            </a:extLst>
          </p:cNvPr>
          <p:cNvPicPr>
            <a:picLocks noChangeAspect="1"/>
          </p:cNvPicPr>
          <p:nvPr/>
        </p:nvPicPr>
        <p:blipFill>
          <a:blip r:embed="rId2"/>
          <a:stretch>
            <a:fillRect/>
          </a:stretch>
        </p:blipFill>
        <p:spPr>
          <a:xfrm>
            <a:off x="567219" y="2095928"/>
            <a:ext cx="4247265" cy="2824431"/>
          </a:xfrm>
          <a:prstGeom prst="rect">
            <a:avLst/>
          </a:prstGeom>
        </p:spPr>
      </p:pic>
    </p:spTree>
    <p:extLst>
      <p:ext uri="{BB962C8B-B14F-4D97-AF65-F5344CB8AC3E}">
        <p14:creationId xmlns:p14="http://schemas.microsoft.com/office/powerpoint/2010/main" val="1952196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2C2F6-CEE6-4209-992B-38D6F6969164}"/>
              </a:ext>
            </a:extLst>
          </p:cNvPr>
          <p:cNvSpPr>
            <a:spLocks noGrp="1"/>
          </p:cNvSpPr>
          <p:nvPr>
            <p:ph type="title"/>
          </p:nvPr>
        </p:nvSpPr>
        <p:spPr/>
        <p:txBody>
          <a:bodyPr/>
          <a:lstStyle/>
          <a:p>
            <a:r>
              <a:rPr lang="en-GB" b="1" dirty="0"/>
              <a:t>Prayer</a:t>
            </a:r>
          </a:p>
        </p:txBody>
      </p:sp>
      <p:sp>
        <p:nvSpPr>
          <p:cNvPr id="3" name="Content Placeholder 2">
            <a:extLst>
              <a:ext uri="{FF2B5EF4-FFF2-40B4-BE49-F238E27FC236}">
                <a16:creationId xmlns:a16="http://schemas.microsoft.com/office/drawing/2014/main" id="{2DDE02DF-F8FB-426A-A374-F1C15A98013C}"/>
              </a:ext>
            </a:extLst>
          </p:cNvPr>
          <p:cNvSpPr>
            <a:spLocks noGrp="1"/>
          </p:cNvSpPr>
          <p:nvPr>
            <p:ph idx="1"/>
          </p:nvPr>
        </p:nvSpPr>
        <p:spPr>
          <a:xfrm>
            <a:off x="838200" y="1714500"/>
            <a:ext cx="5257800" cy="4351338"/>
          </a:xfrm>
        </p:spPr>
        <p:txBody>
          <a:bodyPr/>
          <a:lstStyle/>
          <a:p>
            <a:pPr marL="0" indent="0">
              <a:buNone/>
            </a:pPr>
            <a:r>
              <a:rPr lang="en-GB" dirty="0"/>
              <a:t>Loving God, </a:t>
            </a:r>
          </a:p>
          <a:p>
            <a:pPr marL="0" indent="0">
              <a:buNone/>
            </a:pPr>
            <a:r>
              <a:rPr lang="en-GB" dirty="0"/>
              <a:t>We pray for your peace in our homes, in our school, and in our hearts. </a:t>
            </a:r>
          </a:p>
          <a:p>
            <a:pPr marL="0" indent="0">
              <a:buNone/>
            </a:pPr>
            <a:r>
              <a:rPr lang="en-GB" dirty="0"/>
              <a:t>We pray that by learning and working together we may become peacemakers, spreading your peace throughout the world. </a:t>
            </a:r>
          </a:p>
          <a:p>
            <a:pPr marL="0" indent="0">
              <a:buNone/>
            </a:pPr>
            <a:r>
              <a:rPr lang="en-GB" dirty="0"/>
              <a:t>Amen </a:t>
            </a:r>
          </a:p>
        </p:txBody>
      </p:sp>
      <p:pic>
        <p:nvPicPr>
          <p:cNvPr id="4" name="Picture 3">
            <a:extLst>
              <a:ext uri="{FF2B5EF4-FFF2-40B4-BE49-F238E27FC236}">
                <a16:creationId xmlns:a16="http://schemas.microsoft.com/office/drawing/2014/main" id="{4A468D09-BF87-44A5-9361-18166DB79DC4}"/>
              </a:ext>
            </a:extLst>
          </p:cNvPr>
          <p:cNvPicPr>
            <a:picLocks noChangeAspect="1"/>
          </p:cNvPicPr>
          <p:nvPr/>
        </p:nvPicPr>
        <p:blipFill>
          <a:blip r:embed="rId2"/>
          <a:stretch>
            <a:fillRect/>
          </a:stretch>
        </p:blipFill>
        <p:spPr>
          <a:xfrm>
            <a:off x="6240887" y="1971354"/>
            <a:ext cx="5598368" cy="3429000"/>
          </a:xfrm>
          <a:prstGeom prst="rect">
            <a:avLst/>
          </a:prstGeom>
        </p:spPr>
      </p:pic>
    </p:spTree>
    <p:extLst>
      <p:ext uri="{BB962C8B-B14F-4D97-AF65-F5344CB8AC3E}">
        <p14:creationId xmlns:p14="http://schemas.microsoft.com/office/powerpoint/2010/main" val="27071764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1843</TotalTime>
  <Words>979</Words>
  <Application>Microsoft Office PowerPoint</Application>
  <PresentationFormat>Widescreen</PresentationFormat>
  <Paragraphs>63</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Gill Sans MT</vt:lpstr>
      <vt:lpstr>Office Theme</vt:lpstr>
      <vt:lpstr>Peace Sunday 2022  ‘Education, work and dialogue between generations: tools for building lasting peace’</vt:lpstr>
      <vt:lpstr>What is Peace Sunday?</vt:lpstr>
      <vt:lpstr>Working for peace</vt:lpstr>
      <vt:lpstr>Working for peace</vt:lpstr>
      <vt:lpstr>Working for peace</vt:lpstr>
      <vt:lpstr>Being a peacemaker</vt:lpstr>
      <vt:lpstr>Being a peacemaker</vt:lpstr>
      <vt:lpstr>Being a peacemaker</vt:lpstr>
      <vt:lpstr>Prayer</vt:lpstr>
      <vt:lpstr>PowerPoint Presentation</vt:lpstr>
      <vt:lpstr>Activity ideas for teachers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c:title>
  <dc:creator>Aisling Griffin</dc:creator>
  <cp:lastModifiedBy>Aisling Griffin</cp:lastModifiedBy>
  <cp:revision>17</cp:revision>
  <dcterms:created xsi:type="dcterms:W3CDTF">2021-12-01T10:06:28Z</dcterms:created>
  <dcterms:modified xsi:type="dcterms:W3CDTF">2021-12-17T20:25:44Z</dcterms:modified>
</cp:coreProperties>
</file>