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91" r:id="rId5"/>
    <p:sldId id="264" r:id="rId6"/>
    <p:sldId id="292" r:id="rId7"/>
    <p:sldId id="293" r:id="rId8"/>
    <p:sldId id="259" r:id="rId9"/>
    <p:sldId id="261" r:id="rId10"/>
    <p:sldId id="260" r:id="rId11"/>
    <p:sldId id="28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80"/>
    <a:srgbClr val="FF66FF"/>
    <a:srgbClr val="9933FF"/>
    <a:srgbClr val="CC0099"/>
    <a:srgbClr val="B12EDA"/>
    <a:srgbClr val="9900CC"/>
    <a:srgbClr val="C13DCB"/>
    <a:srgbClr val="701DEB"/>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159" autoAdjust="0"/>
    <p:restoredTop sz="94660"/>
  </p:normalViewPr>
  <p:slideViewPr>
    <p:cSldViewPr snapToGrid="0">
      <p:cViewPr varScale="1">
        <p:scale>
          <a:sx n="86" d="100"/>
          <a:sy n="86" d="100"/>
        </p:scale>
        <p:origin x="600"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CEB08-9D3B-4198-834A-B545C2F11CF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464363D-DC8E-4FBC-B044-5DC9FD5E2A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8432771-C79C-452E-A150-A87C40327BBE}"/>
              </a:ext>
            </a:extLst>
          </p:cNvPr>
          <p:cNvSpPr>
            <a:spLocks noGrp="1"/>
          </p:cNvSpPr>
          <p:nvPr>
            <p:ph type="dt" sz="half" idx="10"/>
          </p:nvPr>
        </p:nvSpPr>
        <p:spPr/>
        <p:txBody>
          <a:bodyPr/>
          <a:lstStyle/>
          <a:p>
            <a:fld id="{A9B58754-87E8-4B33-AEE9-9F800BA948AD}" type="datetimeFigureOut">
              <a:rPr lang="en-GB" smtClean="0"/>
              <a:t>12/01/2023</a:t>
            </a:fld>
            <a:endParaRPr lang="en-GB"/>
          </a:p>
        </p:txBody>
      </p:sp>
      <p:sp>
        <p:nvSpPr>
          <p:cNvPr id="5" name="Footer Placeholder 4">
            <a:extLst>
              <a:ext uri="{FF2B5EF4-FFF2-40B4-BE49-F238E27FC236}">
                <a16:creationId xmlns:a16="http://schemas.microsoft.com/office/drawing/2014/main" id="{10F69A9A-DA8B-4A59-963C-B25E8E424E3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F04D2F6-48B7-4B64-8E42-CAA1601E71CB}"/>
              </a:ext>
            </a:extLst>
          </p:cNvPr>
          <p:cNvSpPr>
            <a:spLocks noGrp="1"/>
          </p:cNvSpPr>
          <p:nvPr>
            <p:ph type="sldNum" sz="quarter" idx="12"/>
          </p:nvPr>
        </p:nvSpPr>
        <p:spPr/>
        <p:txBody>
          <a:bodyPr/>
          <a:lstStyle/>
          <a:p>
            <a:fld id="{70B28E9D-53DA-49D9-A40A-E7D40868065C}" type="slidenum">
              <a:rPr lang="en-GB" smtClean="0"/>
              <a:t>‹#›</a:t>
            </a:fld>
            <a:endParaRPr lang="en-GB"/>
          </a:p>
        </p:txBody>
      </p:sp>
    </p:spTree>
    <p:extLst>
      <p:ext uri="{BB962C8B-B14F-4D97-AF65-F5344CB8AC3E}">
        <p14:creationId xmlns:p14="http://schemas.microsoft.com/office/powerpoint/2010/main" val="13875455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7B0605-FA64-43F9-B2ED-439736BCF39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E7FCA8E-2C52-4DA6-B84E-B4F298155A5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AB3E830-8F7F-4787-A240-686CE4BA1D8F}"/>
              </a:ext>
            </a:extLst>
          </p:cNvPr>
          <p:cNvSpPr>
            <a:spLocks noGrp="1"/>
          </p:cNvSpPr>
          <p:nvPr>
            <p:ph type="dt" sz="half" idx="10"/>
          </p:nvPr>
        </p:nvSpPr>
        <p:spPr/>
        <p:txBody>
          <a:bodyPr/>
          <a:lstStyle/>
          <a:p>
            <a:fld id="{A9B58754-87E8-4B33-AEE9-9F800BA948AD}" type="datetimeFigureOut">
              <a:rPr lang="en-GB" smtClean="0"/>
              <a:t>12/01/2023</a:t>
            </a:fld>
            <a:endParaRPr lang="en-GB"/>
          </a:p>
        </p:txBody>
      </p:sp>
      <p:sp>
        <p:nvSpPr>
          <p:cNvPr id="5" name="Footer Placeholder 4">
            <a:extLst>
              <a:ext uri="{FF2B5EF4-FFF2-40B4-BE49-F238E27FC236}">
                <a16:creationId xmlns:a16="http://schemas.microsoft.com/office/drawing/2014/main" id="{785DB7C3-A5FC-4E8E-86D3-F7CE7A6DC19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01A6727-B438-4A88-BFFD-D265DF61485E}"/>
              </a:ext>
            </a:extLst>
          </p:cNvPr>
          <p:cNvSpPr>
            <a:spLocks noGrp="1"/>
          </p:cNvSpPr>
          <p:nvPr>
            <p:ph type="sldNum" sz="quarter" idx="12"/>
          </p:nvPr>
        </p:nvSpPr>
        <p:spPr/>
        <p:txBody>
          <a:bodyPr/>
          <a:lstStyle/>
          <a:p>
            <a:fld id="{70B28E9D-53DA-49D9-A40A-E7D40868065C}" type="slidenum">
              <a:rPr lang="en-GB" smtClean="0"/>
              <a:t>‹#›</a:t>
            </a:fld>
            <a:endParaRPr lang="en-GB"/>
          </a:p>
        </p:txBody>
      </p:sp>
    </p:spTree>
    <p:extLst>
      <p:ext uri="{BB962C8B-B14F-4D97-AF65-F5344CB8AC3E}">
        <p14:creationId xmlns:p14="http://schemas.microsoft.com/office/powerpoint/2010/main" val="4245076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01726F7-70C5-4FA7-99FE-17A97A814A4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E9426C6-5CCA-4EA3-98B0-6CB570ADCC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E64CD40-D4B2-45E9-9A1E-8090AE27975C}"/>
              </a:ext>
            </a:extLst>
          </p:cNvPr>
          <p:cNvSpPr>
            <a:spLocks noGrp="1"/>
          </p:cNvSpPr>
          <p:nvPr>
            <p:ph type="dt" sz="half" idx="10"/>
          </p:nvPr>
        </p:nvSpPr>
        <p:spPr/>
        <p:txBody>
          <a:bodyPr/>
          <a:lstStyle/>
          <a:p>
            <a:fld id="{A9B58754-87E8-4B33-AEE9-9F800BA948AD}" type="datetimeFigureOut">
              <a:rPr lang="en-GB" smtClean="0"/>
              <a:t>12/01/2023</a:t>
            </a:fld>
            <a:endParaRPr lang="en-GB"/>
          </a:p>
        </p:txBody>
      </p:sp>
      <p:sp>
        <p:nvSpPr>
          <p:cNvPr id="5" name="Footer Placeholder 4">
            <a:extLst>
              <a:ext uri="{FF2B5EF4-FFF2-40B4-BE49-F238E27FC236}">
                <a16:creationId xmlns:a16="http://schemas.microsoft.com/office/drawing/2014/main" id="{B7FFF370-E025-4791-A1DA-4107A003138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F10C94A-1048-49C2-A5A4-9C3907212B9D}"/>
              </a:ext>
            </a:extLst>
          </p:cNvPr>
          <p:cNvSpPr>
            <a:spLocks noGrp="1"/>
          </p:cNvSpPr>
          <p:nvPr>
            <p:ph type="sldNum" sz="quarter" idx="12"/>
          </p:nvPr>
        </p:nvSpPr>
        <p:spPr/>
        <p:txBody>
          <a:bodyPr/>
          <a:lstStyle/>
          <a:p>
            <a:fld id="{70B28E9D-53DA-49D9-A40A-E7D40868065C}" type="slidenum">
              <a:rPr lang="en-GB" smtClean="0"/>
              <a:t>‹#›</a:t>
            </a:fld>
            <a:endParaRPr lang="en-GB"/>
          </a:p>
        </p:txBody>
      </p:sp>
    </p:spTree>
    <p:extLst>
      <p:ext uri="{BB962C8B-B14F-4D97-AF65-F5344CB8AC3E}">
        <p14:creationId xmlns:p14="http://schemas.microsoft.com/office/powerpoint/2010/main" val="5071002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B5BF7-4A5E-4668-8141-9DB2E007763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057A16A-09DA-4631-9D76-5CB511C6120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BAB1C1-150A-4369-9857-0E832C7EF03A}"/>
              </a:ext>
            </a:extLst>
          </p:cNvPr>
          <p:cNvSpPr>
            <a:spLocks noGrp="1"/>
          </p:cNvSpPr>
          <p:nvPr>
            <p:ph type="dt" sz="half" idx="10"/>
          </p:nvPr>
        </p:nvSpPr>
        <p:spPr/>
        <p:txBody>
          <a:bodyPr/>
          <a:lstStyle/>
          <a:p>
            <a:fld id="{A9B58754-87E8-4B33-AEE9-9F800BA948AD}" type="datetimeFigureOut">
              <a:rPr lang="en-GB" smtClean="0"/>
              <a:t>12/01/2023</a:t>
            </a:fld>
            <a:endParaRPr lang="en-GB"/>
          </a:p>
        </p:txBody>
      </p:sp>
      <p:sp>
        <p:nvSpPr>
          <p:cNvPr id="5" name="Footer Placeholder 4">
            <a:extLst>
              <a:ext uri="{FF2B5EF4-FFF2-40B4-BE49-F238E27FC236}">
                <a16:creationId xmlns:a16="http://schemas.microsoft.com/office/drawing/2014/main" id="{87B7F849-F00D-406E-88D8-E39278C22A1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50BE125-D920-4551-AE1E-402E62401997}"/>
              </a:ext>
            </a:extLst>
          </p:cNvPr>
          <p:cNvSpPr>
            <a:spLocks noGrp="1"/>
          </p:cNvSpPr>
          <p:nvPr>
            <p:ph type="sldNum" sz="quarter" idx="12"/>
          </p:nvPr>
        </p:nvSpPr>
        <p:spPr/>
        <p:txBody>
          <a:bodyPr/>
          <a:lstStyle/>
          <a:p>
            <a:fld id="{70B28E9D-53DA-49D9-A40A-E7D40868065C}" type="slidenum">
              <a:rPr lang="en-GB" smtClean="0"/>
              <a:t>‹#›</a:t>
            </a:fld>
            <a:endParaRPr lang="en-GB"/>
          </a:p>
        </p:txBody>
      </p:sp>
    </p:spTree>
    <p:extLst>
      <p:ext uri="{BB962C8B-B14F-4D97-AF65-F5344CB8AC3E}">
        <p14:creationId xmlns:p14="http://schemas.microsoft.com/office/powerpoint/2010/main" val="2031174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C2550-6C62-40CC-A84A-BBCDC50B16D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B5571ED-69BF-45DE-B548-D699C3D4ACA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7DDF703-8E9C-4C59-B302-B2D7BB266569}"/>
              </a:ext>
            </a:extLst>
          </p:cNvPr>
          <p:cNvSpPr>
            <a:spLocks noGrp="1"/>
          </p:cNvSpPr>
          <p:nvPr>
            <p:ph type="dt" sz="half" idx="10"/>
          </p:nvPr>
        </p:nvSpPr>
        <p:spPr/>
        <p:txBody>
          <a:bodyPr/>
          <a:lstStyle/>
          <a:p>
            <a:fld id="{A9B58754-87E8-4B33-AEE9-9F800BA948AD}" type="datetimeFigureOut">
              <a:rPr lang="en-GB" smtClean="0"/>
              <a:t>12/01/2023</a:t>
            </a:fld>
            <a:endParaRPr lang="en-GB"/>
          </a:p>
        </p:txBody>
      </p:sp>
      <p:sp>
        <p:nvSpPr>
          <p:cNvPr id="5" name="Footer Placeholder 4">
            <a:extLst>
              <a:ext uri="{FF2B5EF4-FFF2-40B4-BE49-F238E27FC236}">
                <a16:creationId xmlns:a16="http://schemas.microsoft.com/office/drawing/2014/main" id="{C938C45E-1BB9-4A6E-B65D-66F7254446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4A25A2B-B052-42DF-AEA1-FA3549CD5532}"/>
              </a:ext>
            </a:extLst>
          </p:cNvPr>
          <p:cNvSpPr>
            <a:spLocks noGrp="1"/>
          </p:cNvSpPr>
          <p:nvPr>
            <p:ph type="sldNum" sz="quarter" idx="12"/>
          </p:nvPr>
        </p:nvSpPr>
        <p:spPr/>
        <p:txBody>
          <a:bodyPr/>
          <a:lstStyle/>
          <a:p>
            <a:fld id="{70B28E9D-53DA-49D9-A40A-E7D40868065C}" type="slidenum">
              <a:rPr lang="en-GB" smtClean="0"/>
              <a:t>‹#›</a:t>
            </a:fld>
            <a:endParaRPr lang="en-GB"/>
          </a:p>
        </p:txBody>
      </p:sp>
    </p:spTree>
    <p:extLst>
      <p:ext uri="{BB962C8B-B14F-4D97-AF65-F5344CB8AC3E}">
        <p14:creationId xmlns:p14="http://schemas.microsoft.com/office/powerpoint/2010/main" val="35279607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CAEBE-687C-463E-9F7B-7D42624F174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F25EC3F-9BF4-4EE1-940C-A968243B0FD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3E4F1AD-C36D-4C5D-9E1C-E519219FFA9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C895FF2-2489-40C9-87B8-25EB5E4AA8A5}"/>
              </a:ext>
            </a:extLst>
          </p:cNvPr>
          <p:cNvSpPr>
            <a:spLocks noGrp="1"/>
          </p:cNvSpPr>
          <p:nvPr>
            <p:ph type="dt" sz="half" idx="10"/>
          </p:nvPr>
        </p:nvSpPr>
        <p:spPr/>
        <p:txBody>
          <a:bodyPr/>
          <a:lstStyle/>
          <a:p>
            <a:fld id="{A9B58754-87E8-4B33-AEE9-9F800BA948AD}" type="datetimeFigureOut">
              <a:rPr lang="en-GB" smtClean="0"/>
              <a:t>12/01/2023</a:t>
            </a:fld>
            <a:endParaRPr lang="en-GB"/>
          </a:p>
        </p:txBody>
      </p:sp>
      <p:sp>
        <p:nvSpPr>
          <p:cNvPr id="6" name="Footer Placeholder 5">
            <a:extLst>
              <a:ext uri="{FF2B5EF4-FFF2-40B4-BE49-F238E27FC236}">
                <a16:creationId xmlns:a16="http://schemas.microsoft.com/office/drawing/2014/main" id="{9CB41601-763C-4F6D-863E-D043AE5480C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9F5EE55-9173-482D-8346-BF607324C581}"/>
              </a:ext>
            </a:extLst>
          </p:cNvPr>
          <p:cNvSpPr>
            <a:spLocks noGrp="1"/>
          </p:cNvSpPr>
          <p:nvPr>
            <p:ph type="sldNum" sz="quarter" idx="12"/>
          </p:nvPr>
        </p:nvSpPr>
        <p:spPr/>
        <p:txBody>
          <a:bodyPr/>
          <a:lstStyle/>
          <a:p>
            <a:fld id="{70B28E9D-53DA-49D9-A40A-E7D40868065C}" type="slidenum">
              <a:rPr lang="en-GB" smtClean="0"/>
              <a:t>‹#›</a:t>
            </a:fld>
            <a:endParaRPr lang="en-GB"/>
          </a:p>
        </p:txBody>
      </p:sp>
    </p:spTree>
    <p:extLst>
      <p:ext uri="{BB962C8B-B14F-4D97-AF65-F5344CB8AC3E}">
        <p14:creationId xmlns:p14="http://schemas.microsoft.com/office/powerpoint/2010/main" val="26953840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A6AAA-1F54-4F57-9CE8-1C2AE7F7E26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59421D0-F300-46E9-AAE3-B90C69BCC8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48F6AAA-3F78-4CF4-9783-0846F0FA4DC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7AD90E8-FDB1-47EC-BF61-8528160B8BC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00DC82D-580D-462D-9E28-998284F4B9A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4D92866-0481-4EE1-966F-5F3FB0846DFD}"/>
              </a:ext>
            </a:extLst>
          </p:cNvPr>
          <p:cNvSpPr>
            <a:spLocks noGrp="1"/>
          </p:cNvSpPr>
          <p:nvPr>
            <p:ph type="dt" sz="half" idx="10"/>
          </p:nvPr>
        </p:nvSpPr>
        <p:spPr/>
        <p:txBody>
          <a:bodyPr/>
          <a:lstStyle/>
          <a:p>
            <a:fld id="{A9B58754-87E8-4B33-AEE9-9F800BA948AD}" type="datetimeFigureOut">
              <a:rPr lang="en-GB" smtClean="0"/>
              <a:t>12/01/2023</a:t>
            </a:fld>
            <a:endParaRPr lang="en-GB"/>
          </a:p>
        </p:txBody>
      </p:sp>
      <p:sp>
        <p:nvSpPr>
          <p:cNvPr id="8" name="Footer Placeholder 7">
            <a:extLst>
              <a:ext uri="{FF2B5EF4-FFF2-40B4-BE49-F238E27FC236}">
                <a16:creationId xmlns:a16="http://schemas.microsoft.com/office/drawing/2014/main" id="{793B6837-0A4C-49F7-9D47-8894EDC6D35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F7F369A-DAAC-4DC0-AD1F-3A545764A75D}"/>
              </a:ext>
            </a:extLst>
          </p:cNvPr>
          <p:cNvSpPr>
            <a:spLocks noGrp="1"/>
          </p:cNvSpPr>
          <p:nvPr>
            <p:ph type="sldNum" sz="quarter" idx="12"/>
          </p:nvPr>
        </p:nvSpPr>
        <p:spPr/>
        <p:txBody>
          <a:bodyPr/>
          <a:lstStyle/>
          <a:p>
            <a:fld id="{70B28E9D-53DA-49D9-A40A-E7D40868065C}" type="slidenum">
              <a:rPr lang="en-GB" smtClean="0"/>
              <a:t>‹#›</a:t>
            </a:fld>
            <a:endParaRPr lang="en-GB"/>
          </a:p>
        </p:txBody>
      </p:sp>
    </p:spTree>
    <p:extLst>
      <p:ext uri="{BB962C8B-B14F-4D97-AF65-F5344CB8AC3E}">
        <p14:creationId xmlns:p14="http://schemas.microsoft.com/office/powerpoint/2010/main" val="907219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FD335-787E-46F4-AB22-88BC0417090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BE87FAD-43DE-42B2-990F-7C3C531D67AA}"/>
              </a:ext>
            </a:extLst>
          </p:cNvPr>
          <p:cNvSpPr>
            <a:spLocks noGrp="1"/>
          </p:cNvSpPr>
          <p:nvPr>
            <p:ph type="dt" sz="half" idx="10"/>
          </p:nvPr>
        </p:nvSpPr>
        <p:spPr/>
        <p:txBody>
          <a:bodyPr/>
          <a:lstStyle/>
          <a:p>
            <a:fld id="{A9B58754-87E8-4B33-AEE9-9F800BA948AD}" type="datetimeFigureOut">
              <a:rPr lang="en-GB" smtClean="0"/>
              <a:t>12/01/2023</a:t>
            </a:fld>
            <a:endParaRPr lang="en-GB"/>
          </a:p>
        </p:txBody>
      </p:sp>
      <p:sp>
        <p:nvSpPr>
          <p:cNvPr id="4" name="Footer Placeholder 3">
            <a:extLst>
              <a:ext uri="{FF2B5EF4-FFF2-40B4-BE49-F238E27FC236}">
                <a16:creationId xmlns:a16="http://schemas.microsoft.com/office/drawing/2014/main" id="{ADA30528-3BE4-4B21-B0F8-2C7F204DE8F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6B87923-AEB7-4E73-A0C1-2FCE6627F8B9}"/>
              </a:ext>
            </a:extLst>
          </p:cNvPr>
          <p:cNvSpPr>
            <a:spLocks noGrp="1"/>
          </p:cNvSpPr>
          <p:nvPr>
            <p:ph type="sldNum" sz="quarter" idx="12"/>
          </p:nvPr>
        </p:nvSpPr>
        <p:spPr/>
        <p:txBody>
          <a:bodyPr/>
          <a:lstStyle/>
          <a:p>
            <a:fld id="{70B28E9D-53DA-49D9-A40A-E7D40868065C}" type="slidenum">
              <a:rPr lang="en-GB" smtClean="0"/>
              <a:t>‹#›</a:t>
            </a:fld>
            <a:endParaRPr lang="en-GB"/>
          </a:p>
        </p:txBody>
      </p:sp>
    </p:spTree>
    <p:extLst>
      <p:ext uri="{BB962C8B-B14F-4D97-AF65-F5344CB8AC3E}">
        <p14:creationId xmlns:p14="http://schemas.microsoft.com/office/powerpoint/2010/main" val="33447518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C87933-C0BF-4EED-9D96-FE6EC9117112}"/>
              </a:ext>
            </a:extLst>
          </p:cNvPr>
          <p:cNvSpPr>
            <a:spLocks noGrp="1"/>
          </p:cNvSpPr>
          <p:nvPr>
            <p:ph type="dt" sz="half" idx="10"/>
          </p:nvPr>
        </p:nvSpPr>
        <p:spPr/>
        <p:txBody>
          <a:bodyPr/>
          <a:lstStyle/>
          <a:p>
            <a:fld id="{A9B58754-87E8-4B33-AEE9-9F800BA948AD}" type="datetimeFigureOut">
              <a:rPr lang="en-GB" smtClean="0"/>
              <a:t>12/01/2023</a:t>
            </a:fld>
            <a:endParaRPr lang="en-GB"/>
          </a:p>
        </p:txBody>
      </p:sp>
      <p:sp>
        <p:nvSpPr>
          <p:cNvPr id="3" name="Footer Placeholder 2">
            <a:extLst>
              <a:ext uri="{FF2B5EF4-FFF2-40B4-BE49-F238E27FC236}">
                <a16:creationId xmlns:a16="http://schemas.microsoft.com/office/drawing/2014/main" id="{5E291AA1-1052-41A4-A51C-31D74EA9235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8714B22-C7F3-43C2-8474-261FADC795E0}"/>
              </a:ext>
            </a:extLst>
          </p:cNvPr>
          <p:cNvSpPr>
            <a:spLocks noGrp="1"/>
          </p:cNvSpPr>
          <p:nvPr>
            <p:ph type="sldNum" sz="quarter" idx="12"/>
          </p:nvPr>
        </p:nvSpPr>
        <p:spPr/>
        <p:txBody>
          <a:bodyPr/>
          <a:lstStyle/>
          <a:p>
            <a:fld id="{70B28E9D-53DA-49D9-A40A-E7D40868065C}" type="slidenum">
              <a:rPr lang="en-GB" smtClean="0"/>
              <a:t>‹#›</a:t>
            </a:fld>
            <a:endParaRPr lang="en-GB"/>
          </a:p>
        </p:txBody>
      </p:sp>
    </p:spTree>
    <p:extLst>
      <p:ext uri="{BB962C8B-B14F-4D97-AF65-F5344CB8AC3E}">
        <p14:creationId xmlns:p14="http://schemas.microsoft.com/office/powerpoint/2010/main" val="33485195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CE904-2166-4150-9F36-BF82FFD508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36BF6CB-ED2F-47AD-9059-9F713E27F9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CA08843-F459-4F53-83D1-CB0EBD7DAE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341081-428F-4F3E-9132-124532948F84}"/>
              </a:ext>
            </a:extLst>
          </p:cNvPr>
          <p:cNvSpPr>
            <a:spLocks noGrp="1"/>
          </p:cNvSpPr>
          <p:nvPr>
            <p:ph type="dt" sz="half" idx="10"/>
          </p:nvPr>
        </p:nvSpPr>
        <p:spPr/>
        <p:txBody>
          <a:bodyPr/>
          <a:lstStyle/>
          <a:p>
            <a:fld id="{A9B58754-87E8-4B33-AEE9-9F800BA948AD}" type="datetimeFigureOut">
              <a:rPr lang="en-GB" smtClean="0"/>
              <a:t>12/01/2023</a:t>
            </a:fld>
            <a:endParaRPr lang="en-GB"/>
          </a:p>
        </p:txBody>
      </p:sp>
      <p:sp>
        <p:nvSpPr>
          <p:cNvPr id="6" name="Footer Placeholder 5">
            <a:extLst>
              <a:ext uri="{FF2B5EF4-FFF2-40B4-BE49-F238E27FC236}">
                <a16:creationId xmlns:a16="http://schemas.microsoft.com/office/drawing/2014/main" id="{5A5215EB-FA9D-4363-BA7C-76AC303DB79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8C02520-FA92-4F6B-9CD0-53F73AB88B63}"/>
              </a:ext>
            </a:extLst>
          </p:cNvPr>
          <p:cNvSpPr>
            <a:spLocks noGrp="1"/>
          </p:cNvSpPr>
          <p:nvPr>
            <p:ph type="sldNum" sz="quarter" idx="12"/>
          </p:nvPr>
        </p:nvSpPr>
        <p:spPr/>
        <p:txBody>
          <a:bodyPr/>
          <a:lstStyle/>
          <a:p>
            <a:fld id="{70B28E9D-53DA-49D9-A40A-E7D40868065C}" type="slidenum">
              <a:rPr lang="en-GB" smtClean="0"/>
              <a:t>‹#›</a:t>
            </a:fld>
            <a:endParaRPr lang="en-GB"/>
          </a:p>
        </p:txBody>
      </p:sp>
    </p:spTree>
    <p:extLst>
      <p:ext uri="{BB962C8B-B14F-4D97-AF65-F5344CB8AC3E}">
        <p14:creationId xmlns:p14="http://schemas.microsoft.com/office/powerpoint/2010/main" val="345463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B343F-C29B-446D-8977-F57E6A665C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61E0DF7-A912-44A2-B9F3-B6E5D0BEAC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AD07C92-F410-4149-B67E-58DB0CBEE8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FF3A09-6D0A-4641-A6D3-A459365A90D4}"/>
              </a:ext>
            </a:extLst>
          </p:cNvPr>
          <p:cNvSpPr>
            <a:spLocks noGrp="1"/>
          </p:cNvSpPr>
          <p:nvPr>
            <p:ph type="dt" sz="half" idx="10"/>
          </p:nvPr>
        </p:nvSpPr>
        <p:spPr/>
        <p:txBody>
          <a:bodyPr/>
          <a:lstStyle/>
          <a:p>
            <a:fld id="{A9B58754-87E8-4B33-AEE9-9F800BA948AD}" type="datetimeFigureOut">
              <a:rPr lang="en-GB" smtClean="0"/>
              <a:t>12/01/2023</a:t>
            </a:fld>
            <a:endParaRPr lang="en-GB"/>
          </a:p>
        </p:txBody>
      </p:sp>
      <p:sp>
        <p:nvSpPr>
          <p:cNvPr id="6" name="Footer Placeholder 5">
            <a:extLst>
              <a:ext uri="{FF2B5EF4-FFF2-40B4-BE49-F238E27FC236}">
                <a16:creationId xmlns:a16="http://schemas.microsoft.com/office/drawing/2014/main" id="{CBAF7FF1-9045-4C50-AC9C-57F6ADF1C80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EA70DEB-390E-420C-9020-953275A7AABC}"/>
              </a:ext>
            </a:extLst>
          </p:cNvPr>
          <p:cNvSpPr>
            <a:spLocks noGrp="1"/>
          </p:cNvSpPr>
          <p:nvPr>
            <p:ph type="sldNum" sz="quarter" idx="12"/>
          </p:nvPr>
        </p:nvSpPr>
        <p:spPr/>
        <p:txBody>
          <a:bodyPr/>
          <a:lstStyle/>
          <a:p>
            <a:fld id="{70B28E9D-53DA-49D9-A40A-E7D40868065C}" type="slidenum">
              <a:rPr lang="en-GB" smtClean="0"/>
              <a:t>‹#›</a:t>
            </a:fld>
            <a:endParaRPr lang="en-GB"/>
          </a:p>
        </p:txBody>
      </p:sp>
    </p:spTree>
    <p:extLst>
      <p:ext uri="{BB962C8B-B14F-4D97-AF65-F5344CB8AC3E}">
        <p14:creationId xmlns:p14="http://schemas.microsoft.com/office/powerpoint/2010/main" val="26157808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99FF">
            <a:alpha val="27000"/>
          </a:srgb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18391E9-6B3B-4FB4-90B3-292B1A356C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C23048A-1513-4B99-91DC-3278FC37F12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1E7FECC-E550-4733-AFB8-3229405CCFF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B58754-87E8-4B33-AEE9-9F800BA948AD}" type="datetimeFigureOut">
              <a:rPr lang="en-GB" smtClean="0"/>
              <a:t>12/01/2023</a:t>
            </a:fld>
            <a:endParaRPr lang="en-GB"/>
          </a:p>
        </p:txBody>
      </p:sp>
      <p:sp>
        <p:nvSpPr>
          <p:cNvPr id="5" name="Footer Placeholder 4">
            <a:extLst>
              <a:ext uri="{FF2B5EF4-FFF2-40B4-BE49-F238E27FC236}">
                <a16:creationId xmlns:a16="http://schemas.microsoft.com/office/drawing/2014/main" id="{B95848D9-0F1D-4D31-9284-735E0CCFC8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ACA63ED-D919-43B7-A777-831E47C98A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B28E9D-53DA-49D9-A40A-E7D40868065C}" type="slidenum">
              <a:rPr lang="en-GB" smtClean="0"/>
              <a:t>‹#›</a:t>
            </a:fld>
            <a:endParaRPr lang="en-GB"/>
          </a:p>
        </p:txBody>
      </p:sp>
    </p:spTree>
    <p:extLst>
      <p:ext uri="{BB962C8B-B14F-4D97-AF65-F5344CB8AC3E}">
        <p14:creationId xmlns:p14="http://schemas.microsoft.com/office/powerpoint/2010/main" val="31127480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paxchristi.org.uk/peace-education/secondary/lessons-workshops/elements-of-peace/"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paxchristi.org.uk/peace-sunday-2023/" TargetMode="External"/><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hyperlink" Target="https://www.vatican.va/content/francesco/en/messages/peace/documents/20221208-messaggio-56giornatamondiale-pace2023.html" TargetMode="Externa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D9DE6659-3A80-4496-B51A-7F1F76E5C596}"/>
              </a:ext>
            </a:extLst>
          </p:cNvPr>
          <p:cNvSpPr txBox="1"/>
          <p:nvPr/>
        </p:nvSpPr>
        <p:spPr>
          <a:xfrm>
            <a:off x="981075" y="2047875"/>
            <a:ext cx="4181475" cy="1815882"/>
          </a:xfrm>
          <a:prstGeom prst="rect">
            <a:avLst/>
          </a:prstGeom>
          <a:noFill/>
        </p:spPr>
        <p:txBody>
          <a:bodyPr wrap="square" rtlCol="0">
            <a:spAutoFit/>
          </a:bodyPr>
          <a:lstStyle/>
          <a:p>
            <a:pPr algn="ctr"/>
            <a:r>
              <a:rPr lang="en-GB" sz="5600" dirty="0"/>
              <a:t>Peace Sunday 2023</a:t>
            </a:r>
          </a:p>
        </p:txBody>
      </p:sp>
      <p:pic>
        <p:nvPicPr>
          <p:cNvPr id="3" name="Picture 2" descr="Text&#10;&#10;Description automatically generated">
            <a:extLst>
              <a:ext uri="{FF2B5EF4-FFF2-40B4-BE49-F238E27FC236}">
                <a16:creationId xmlns:a16="http://schemas.microsoft.com/office/drawing/2014/main" id="{0401EBEB-8BB8-6BB3-578D-4701B135F8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3625" y="437115"/>
            <a:ext cx="5983770" cy="5983770"/>
          </a:xfrm>
          <a:prstGeom prst="rect">
            <a:avLst/>
          </a:prstGeom>
        </p:spPr>
      </p:pic>
    </p:spTree>
    <p:extLst>
      <p:ext uri="{BB962C8B-B14F-4D97-AF65-F5344CB8AC3E}">
        <p14:creationId xmlns:p14="http://schemas.microsoft.com/office/powerpoint/2010/main" val="1192619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BA8E33-80AC-4DE8-A88B-24FBA22CB5B5}"/>
              </a:ext>
            </a:extLst>
          </p:cNvPr>
          <p:cNvSpPr>
            <a:spLocks noGrp="1"/>
          </p:cNvSpPr>
          <p:nvPr>
            <p:ph type="title"/>
          </p:nvPr>
        </p:nvSpPr>
        <p:spPr/>
        <p:txBody>
          <a:bodyPr/>
          <a:lstStyle/>
          <a:p>
            <a:r>
              <a:rPr lang="en-GB" b="1" dirty="0"/>
              <a:t>Further Activities</a:t>
            </a:r>
          </a:p>
        </p:txBody>
      </p:sp>
      <p:sp>
        <p:nvSpPr>
          <p:cNvPr id="3" name="Content Placeholder 2">
            <a:extLst>
              <a:ext uri="{FF2B5EF4-FFF2-40B4-BE49-F238E27FC236}">
                <a16:creationId xmlns:a16="http://schemas.microsoft.com/office/drawing/2014/main" id="{6C4571BC-1B30-4836-B902-F24A8F586CB2}"/>
              </a:ext>
            </a:extLst>
          </p:cNvPr>
          <p:cNvSpPr>
            <a:spLocks noGrp="1"/>
          </p:cNvSpPr>
          <p:nvPr>
            <p:ph idx="1"/>
          </p:nvPr>
        </p:nvSpPr>
        <p:spPr>
          <a:xfrm>
            <a:off x="838200" y="1690688"/>
            <a:ext cx="10515600" cy="4351338"/>
          </a:xfrm>
        </p:spPr>
        <p:txBody>
          <a:bodyPr>
            <a:normAutofit/>
          </a:bodyPr>
          <a:lstStyle/>
          <a:p>
            <a:pPr>
              <a:lnSpc>
                <a:spcPct val="100000"/>
              </a:lnSpc>
            </a:pPr>
            <a:r>
              <a:rPr lang="en-US" dirty="0">
                <a:effectLst/>
              </a:rPr>
              <a:t>Using the answers to the questions throughout the PowerPoint, create a poster </a:t>
            </a:r>
            <a:r>
              <a:rPr lang="en-US" dirty="0"/>
              <a:t>about the Pope’s message. You could draw a path and </a:t>
            </a:r>
            <a:r>
              <a:rPr lang="en-US" dirty="0">
                <a:effectLst/>
              </a:rPr>
              <a:t>decorate it with ways that we could work for peace. </a:t>
            </a:r>
          </a:p>
          <a:p>
            <a:pPr>
              <a:lnSpc>
                <a:spcPct val="100000"/>
              </a:lnSpc>
            </a:pPr>
            <a:r>
              <a:rPr lang="en-US" dirty="0"/>
              <a:t>Using the answers from slide 8, create a plan for how you could implement some of the ideas to create a more peaceful school. </a:t>
            </a:r>
            <a:r>
              <a:rPr lang="en-US" dirty="0">
                <a:effectLst/>
              </a:rPr>
              <a:t> </a:t>
            </a:r>
          </a:p>
          <a:p>
            <a:pPr>
              <a:lnSpc>
                <a:spcPct val="100000"/>
              </a:lnSpc>
            </a:pPr>
            <a:r>
              <a:rPr lang="en-US" dirty="0">
                <a:effectLst/>
              </a:rPr>
              <a:t>Design and send a card to someone who is a peacemaker. </a:t>
            </a:r>
          </a:p>
          <a:p>
            <a:pPr>
              <a:lnSpc>
                <a:spcPct val="100000"/>
              </a:lnSpc>
            </a:pPr>
            <a:r>
              <a:rPr lang="en-US" dirty="0">
                <a:effectLst/>
              </a:rPr>
              <a:t>Have a look at our Elements of </a:t>
            </a:r>
            <a:r>
              <a:rPr lang="en-US" dirty="0"/>
              <a:t>Peace cards for more activities to explore a range of peace topics: </a:t>
            </a:r>
            <a:r>
              <a:rPr lang="en-US" dirty="0">
                <a:hlinkClick r:id="rId2"/>
              </a:rPr>
              <a:t>https://paxchristi.org.uk/peace-education/secondary/lessons-workshops/elements-of-peace/</a:t>
            </a:r>
            <a:r>
              <a:rPr lang="en-US" dirty="0"/>
              <a:t> </a:t>
            </a:r>
          </a:p>
        </p:txBody>
      </p:sp>
    </p:spTree>
    <p:extLst>
      <p:ext uri="{BB962C8B-B14F-4D97-AF65-F5344CB8AC3E}">
        <p14:creationId xmlns:p14="http://schemas.microsoft.com/office/powerpoint/2010/main" val="11158844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85180" y="1077430"/>
            <a:ext cx="8352928" cy="1877437"/>
          </a:xfrm>
          <a:prstGeom prst="rect">
            <a:avLst/>
          </a:prstGeom>
          <a:noFill/>
          <a:ln>
            <a:noFill/>
          </a:ln>
        </p:spPr>
        <p:txBody>
          <a:bodyPr wrap="square" rtlCol="0">
            <a:spAutoFit/>
          </a:bodyPr>
          <a:lstStyle/>
          <a:p>
            <a:pPr algn="ctr">
              <a:spcAft>
                <a:spcPts val="1200"/>
              </a:spcAft>
            </a:pPr>
            <a:r>
              <a:rPr lang="en-GB" sz="3200" dirty="0">
                <a:latin typeface="Gill Sans MT" panose="020B0502020104020203" pitchFamily="34" charset="0"/>
              </a:rPr>
              <a:t>www.paxchristi.org.uk</a:t>
            </a:r>
          </a:p>
          <a:p>
            <a:pPr algn="ctr">
              <a:spcAft>
                <a:spcPts val="1200"/>
              </a:spcAft>
            </a:pPr>
            <a:r>
              <a:rPr lang="en-GB" sz="3200" dirty="0">
                <a:latin typeface="Gill Sans MT" panose="020B0502020104020203" pitchFamily="34" charset="0"/>
              </a:rPr>
              <a:t>Twitter:  @paxchristiEW</a:t>
            </a:r>
          </a:p>
          <a:p>
            <a:pPr algn="ctr">
              <a:spcAft>
                <a:spcPts val="1200"/>
              </a:spcAft>
            </a:pPr>
            <a:r>
              <a:rPr lang="en-GB" sz="3200" dirty="0">
                <a:latin typeface="Gill Sans MT" panose="020B0502020104020203" pitchFamily="34" charset="0"/>
              </a:rPr>
              <a:t>@</a:t>
            </a:r>
            <a:r>
              <a:rPr lang="en-GB" sz="3200" dirty="0" err="1">
                <a:latin typeface="Gill Sans MT" panose="020B0502020104020203" pitchFamily="34" charset="0"/>
              </a:rPr>
              <a:t>PaxChristiYouth</a:t>
            </a:r>
            <a:endParaRPr lang="en-GB" sz="3200" dirty="0">
              <a:latin typeface="Gill Sans MT" panose="020B0502020104020203" pitchFamily="34" charset="0"/>
            </a:endParaRPr>
          </a:p>
        </p:txBody>
      </p:sp>
      <p:pic>
        <p:nvPicPr>
          <p:cNvPr id="5" name="Picture 2" descr="C:\Users\Education\Desktop\About Pax Christi (New)\Images\Banner_New_Crop0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3892" y="723608"/>
            <a:ext cx="2592288" cy="5175377"/>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a:extLst>
              <a:ext uri="{FF2B5EF4-FFF2-40B4-BE49-F238E27FC236}">
                <a16:creationId xmlns:a16="http://schemas.microsoft.com/office/drawing/2014/main" id="{FC036A03-A49A-48B7-9012-2D0F62D007E2}"/>
              </a:ext>
            </a:extLst>
          </p:cNvPr>
          <p:cNvSpPr>
            <a:spLocks noGrp="1"/>
          </p:cNvSpPr>
          <p:nvPr>
            <p:ph idx="1"/>
          </p:nvPr>
        </p:nvSpPr>
        <p:spPr>
          <a:xfrm>
            <a:off x="3676554" y="3311296"/>
            <a:ext cx="7491456" cy="1661234"/>
          </a:xfrm>
        </p:spPr>
        <p:txBody>
          <a:bodyPr>
            <a:normAutofit/>
          </a:bodyPr>
          <a:lstStyle/>
          <a:p>
            <a:pPr marL="0" indent="0" algn="ctr">
              <a:buNone/>
            </a:pPr>
            <a:r>
              <a:rPr lang="en-GB" sz="2600" dirty="0"/>
              <a:t>Each year </a:t>
            </a:r>
            <a:r>
              <a:rPr lang="en-GB" sz="2600" dirty="0" err="1"/>
              <a:t>Pax</a:t>
            </a:r>
            <a:r>
              <a:rPr lang="en-GB" sz="2600" dirty="0"/>
              <a:t> Christi promotes Peace Sunday with a range of resources. Our resources can be found on our website at: </a:t>
            </a:r>
          </a:p>
          <a:p>
            <a:pPr marL="0" indent="0" algn="ctr">
              <a:buNone/>
            </a:pPr>
            <a:r>
              <a:rPr lang="en-GB" sz="2600" dirty="0">
                <a:hlinkClick r:id="rId3"/>
              </a:rPr>
              <a:t>https://paxchristi.org.uk/peace-sunday-2023/</a:t>
            </a:r>
            <a:r>
              <a:rPr lang="en-GB" sz="2600" dirty="0"/>
              <a:t> </a:t>
            </a:r>
          </a:p>
        </p:txBody>
      </p:sp>
      <p:pic>
        <p:nvPicPr>
          <p:cNvPr id="8" name="Picture 7">
            <a:extLst>
              <a:ext uri="{FF2B5EF4-FFF2-40B4-BE49-F238E27FC236}">
                <a16:creationId xmlns:a16="http://schemas.microsoft.com/office/drawing/2014/main" id="{A968425A-B4A7-4DA0-B15D-0AAAFF82F78E}"/>
              </a:ext>
            </a:extLst>
          </p:cNvPr>
          <p:cNvPicPr>
            <a:picLocks noChangeAspect="1"/>
          </p:cNvPicPr>
          <p:nvPr/>
        </p:nvPicPr>
        <p:blipFill>
          <a:blip r:embed="rId4"/>
          <a:stretch>
            <a:fillRect/>
          </a:stretch>
        </p:blipFill>
        <p:spPr>
          <a:xfrm>
            <a:off x="5962436" y="5133750"/>
            <a:ext cx="3127519" cy="1140051"/>
          </a:xfrm>
          <a:prstGeom prst="rect">
            <a:avLst/>
          </a:prstGeom>
        </p:spPr>
      </p:pic>
      <p:sp>
        <p:nvSpPr>
          <p:cNvPr id="3" name="TextBox 2">
            <a:extLst>
              <a:ext uri="{FF2B5EF4-FFF2-40B4-BE49-F238E27FC236}">
                <a16:creationId xmlns:a16="http://schemas.microsoft.com/office/drawing/2014/main" id="{28B84351-41BA-89DA-861C-7A45A72278D6}"/>
              </a:ext>
            </a:extLst>
          </p:cNvPr>
          <p:cNvSpPr txBox="1"/>
          <p:nvPr/>
        </p:nvSpPr>
        <p:spPr>
          <a:xfrm>
            <a:off x="657225" y="6273801"/>
            <a:ext cx="11258550" cy="523220"/>
          </a:xfrm>
          <a:prstGeom prst="rect">
            <a:avLst/>
          </a:prstGeom>
          <a:noFill/>
        </p:spPr>
        <p:txBody>
          <a:bodyPr wrap="square" rtlCol="0">
            <a:spAutoFit/>
          </a:bodyPr>
          <a:lstStyle/>
          <a:p>
            <a:r>
              <a:rPr lang="en-GB" sz="1400" dirty="0"/>
              <a:t>Quotes are from Pope Francis’ World Day of Peace Message 2023 available at: </a:t>
            </a:r>
            <a:r>
              <a:rPr lang="en-GB" sz="1400" dirty="0">
                <a:hlinkClick r:id="rId5"/>
              </a:rPr>
              <a:t>https://www.vatican.va/content/francesco/en/messages/peace/documents/20221208-messaggio-56giornatamondiale-pace2023.html</a:t>
            </a:r>
            <a:r>
              <a:rPr lang="en-GB" sz="1400" dirty="0"/>
              <a:t>  </a:t>
            </a:r>
          </a:p>
        </p:txBody>
      </p:sp>
    </p:spTree>
    <p:extLst>
      <p:ext uri="{BB962C8B-B14F-4D97-AF65-F5344CB8AC3E}">
        <p14:creationId xmlns:p14="http://schemas.microsoft.com/office/powerpoint/2010/main" val="36472511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A033F-4B97-4F09-B675-3EA660A42AEB}"/>
              </a:ext>
            </a:extLst>
          </p:cNvPr>
          <p:cNvSpPr>
            <a:spLocks noGrp="1"/>
          </p:cNvSpPr>
          <p:nvPr>
            <p:ph type="title"/>
          </p:nvPr>
        </p:nvSpPr>
        <p:spPr>
          <a:xfrm>
            <a:off x="651198" y="365125"/>
            <a:ext cx="10515600" cy="1325563"/>
          </a:xfrm>
        </p:spPr>
        <p:txBody>
          <a:bodyPr/>
          <a:lstStyle/>
          <a:p>
            <a:r>
              <a:rPr lang="en-GB" b="1" dirty="0"/>
              <a:t>Peace Sunday 2023</a:t>
            </a:r>
          </a:p>
        </p:txBody>
      </p:sp>
      <p:sp>
        <p:nvSpPr>
          <p:cNvPr id="3" name="Content Placeholder 2">
            <a:extLst>
              <a:ext uri="{FF2B5EF4-FFF2-40B4-BE49-F238E27FC236}">
                <a16:creationId xmlns:a16="http://schemas.microsoft.com/office/drawing/2014/main" id="{B81AAED5-D611-4555-B0C0-79C8255A324C}"/>
              </a:ext>
            </a:extLst>
          </p:cNvPr>
          <p:cNvSpPr>
            <a:spLocks noGrp="1"/>
          </p:cNvSpPr>
          <p:nvPr>
            <p:ph idx="1"/>
          </p:nvPr>
        </p:nvSpPr>
        <p:spPr>
          <a:xfrm>
            <a:off x="4724400" y="1690688"/>
            <a:ext cx="7105650" cy="4351338"/>
          </a:xfrm>
        </p:spPr>
        <p:txBody>
          <a:bodyPr>
            <a:normAutofit lnSpcReduction="10000"/>
          </a:bodyPr>
          <a:lstStyle/>
          <a:p>
            <a:pPr marL="0" indent="0">
              <a:buNone/>
            </a:pPr>
            <a:r>
              <a:rPr lang="en-GB" dirty="0"/>
              <a:t>Each year the Pope writes a message for the World Day of Peace on 1</a:t>
            </a:r>
            <a:r>
              <a:rPr lang="en-GB" baseline="30000" dirty="0"/>
              <a:t>st</a:t>
            </a:r>
            <a:r>
              <a:rPr lang="en-GB" dirty="0"/>
              <a:t> January. In England and Wales, the Catholic church celebrates this on the second Sunday of Ordinary Time. This year it is the 15</a:t>
            </a:r>
            <a:r>
              <a:rPr lang="en-GB" baseline="30000" dirty="0"/>
              <a:t>th</a:t>
            </a:r>
            <a:r>
              <a:rPr lang="en-GB" dirty="0"/>
              <a:t> January. Pax Christi, a Catholic peace movement, promotes the peace message on this day. </a:t>
            </a:r>
          </a:p>
          <a:p>
            <a:pPr marL="0" indent="0">
              <a:buNone/>
            </a:pPr>
            <a:endParaRPr lang="en-GB" dirty="0"/>
          </a:p>
          <a:p>
            <a:pPr marL="0" indent="0">
              <a:buNone/>
            </a:pPr>
            <a:r>
              <a:rPr lang="en-GB" dirty="0"/>
              <a:t>The title of the message is, “</a:t>
            </a:r>
            <a:r>
              <a:rPr lang="en-US" dirty="0"/>
              <a:t>No one can be saved alone. Combatting Covid-19 together, embarking together on paths of peace”.</a:t>
            </a:r>
            <a:endParaRPr lang="en-GB" dirty="0"/>
          </a:p>
        </p:txBody>
      </p:sp>
      <p:pic>
        <p:nvPicPr>
          <p:cNvPr id="5" name="Picture 4">
            <a:extLst>
              <a:ext uri="{FF2B5EF4-FFF2-40B4-BE49-F238E27FC236}">
                <a16:creationId xmlns:a16="http://schemas.microsoft.com/office/drawing/2014/main" id="{00F86ABA-7E64-45BD-8B90-6D762C381C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198" y="1486101"/>
            <a:ext cx="3596952" cy="5006774"/>
          </a:xfrm>
          <a:prstGeom prst="rect">
            <a:avLst/>
          </a:prstGeom>
        </p:spPr>
      </p:pic>
    </p:spTree>
    <p:extLst>
      <p:ext uri="{BB962C8B-B14F-4D97-AF65-F5344CB8AC3E}">
        <p14:creationId xmlns:p14="http://schemas.microsoft.com/office/powerpoint/2010/main" val="3893049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3BEAE83-F576-4ACC-BA4A-71C7A0E49364}"/>
              </a:ext>
            </a:extLst>
          </p:cNvPr>
          <p:cNvSpPr/>
          <p:nvPr/>
        </p:nvSpPr>
        <p:spPr>
          <a:xfrm>
            <a:off x="363984" y="1474009"/>
            <a:ext cx="6081204" cy="1954991"/>
          </a:xfrm>
          <a:prstGeom prst="roundRect">
            <a:avLst/>
          </a:prstGeom>
          <a:solidFill>
            <a:srgbClr val="701DE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GB" sz="2400" dirty="0"/>
              <a:t>Looking at the title, “</a:t>
            </a:r>
            <a:r>
              <a:rPr lang="en-US" sz="2400" dirty="0"/>
              <a:t>No one can be saved alone. Combatting Covid-19 together, embarking together on paths of peace”</a:t>
            </a:r>
            <a:r>
              <a:rPr lang="en-GB" sz="2400" dirty="0"/>
              <a:t> what do you think this message might be about? </a:t>
            </a:r>
          </a:p>
        </p:txBody>
      </p:sp>
      <p:sp>
        <p:nvSpPr>
          <p:cNvPr id="4" name="Rectangle: Rounded Corners 3">
            <a:extLst>
              <a:ext uri="{FF2B5EF4-FFF2-40B4-BE49-F238E27FC236}">
                <a16:creationId xmlns:a16="http://schemas.microsoft.com/office/drawing/2014/main" id="{C891AD0E-05A5-4A7D-B811-FA9ACD44BD5A}"/>
              </a:ext>
            </a:extLst>
          </p:cNvPr>
          <p:cNvSpPr/>
          <p:nvPr/>
        </p:nvSpPr>
        <p:spPr>
          <a:xfrm>
            <a:off x="363984" y="3994951"/>
            <a:ext cx="6081204" cy="1100831"/>
          </a:xfrm>
          <a:prstGeom prst="roundRect">
            <a:avLst/>
          </a:prstGeom>
          <a:solidFill>
            <a:srgbClr val="C13DC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GB" sz="2400" dirty="0"/>
              <a:t>What do you think it means to embark on paths of peace?</a:t>
            </a:r>
          </a:p>
        </p:txBody>
      </p:sp>
      <p:pic>
        <p:nvPicPr>
          <p:cNvPr id="6" name="Picture 5" descr="Text&#10;&#10;Description automatically generated">
            <a:extLst>
              <a:ext uri="{FF2B5EF4-FFF2-40B4-BE49-F238E27FC236}">
                <a16:creationId xmlns:a16="http://schemas.microsoft.com/office/drawing/2014/main" id="{153E8A72-0B10-A18C-E979-72378CB23C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5125" y="933450"/>
            <a:ext cx="4991100" cy="4991100"/>
          </a:xfrm>
          <a:prstGeom prst="rect">
            <a:avLst/>
          </a:prstGeom>
        </p:spPr>
      </p:pic>
    </p:spTree>
    <p:extLst>
      <p:ext uri="{BB962C8B-B14F-4D97-AF65-F5344CB8AC3E}">
        <p14:creationId xmlns:p14="http://schemas.microsoft.com/office/powerpoint/2010/main" val="6841899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A033F-4B97-4F09-B675-3EA660A42AEB}"/>
              </a:ext>
            </a:extLst>
          </p:cNvPr>
          <p:cNvSpPr>
            <a:spLocks noGrp="1"/>
          </p:cNvSpPr>
          <p:nvPr>
            <p:ph type="title"/>
          </p:nvPr>
        </p:nvSpPr>
        <p:spPr>
          <a:xfrm>
            <a:off x="651198" y="365125"/>
            <a:ext cx="10515600" cy="1325563"/>
          </a:xfrm>
        </p:spPr>
        <p:txBody>
          <a:bodyPr/>
          <a:lstStyle/>
          <a:p>
            <a:r>
              <a:rPr lang="en-GB" b="1" dirty="0"/>
              <a:t>Peace Sunday 2023</a:t>
            </a:r>
          </a:p>
        </p:txBody>
      </p:sp>
      <p:sp>
        <p:nvSpPr>
          <p:cNvPr id="3" name="Content Placeholder 2">
            <a:extLst>
              <a:ext uri="{FF2B5EF4-FFF2-40B4-BE49-F238E27FC236}">
                <a16:creationId xmlns:a16="http://schemas.microsoft.com/office/drawing/2014/main" id="{B81AAED5-D611-4555-B0C0-79C8255A324C}"/>
              </a:ext>
            </a:extLst>
          </p:cNvPr>
          <p:cNvSpPr>
            <a:spLocks noGrp="1"/>
          </p:cNvSpPr>
          <p:nvPr>
            <p:ph idx="1"/>
          </p:nvPr>
        </p:nvSpPr>
        <p:spPr>
          <a:xfrm>
            <a:off x="4724400" y="1690688"/>
            <a:ext cx="7105650" cy="4351338"/>
          </a:xfrm>
        </p:spPr>
        <p:txBody>
          <a:bodyPr>
            <a:normAutofit/>
          </a:bodyPr>
          <a:lstStyle/>
          <a:p>
            <a:pPr marL="0" indent="0">
              <a:buNone/>
            </a:pPr>
            <a:r>
              <a:rPr lang="en-US" sz="2600" b="0" i="0" dirty="0">
                <a:effectLst/>
              </a:rPr>
              <a:t>In this message, </a:t>
            </a:r>
            <a:r>
              <a:rPr lang="en-US" sz="2600" dirty="0"/>
              <a:t>Pope Francis talks about</a:t>
            </a:r>
            <a:r>
              <a:rPr lang="en-US" sz="2600" b="0" i="0" dirty="0">
                <a:effectLst/>
              </a:rPr>
              <a:t> how Covid-19 affected all of us, but particularly those who are most vulnerable. He asks us what we can learn from it: </a:t>
            </a:r>
            <a:endParaRPr lang="en-GB" sz="2600" dirty="0"/>
          </a:p>
          <a:p>
            <a:pPr marL="0" indent="0">
              <a:buNone/>
            </a:pPr>
            <a:endParaRPr lang="en-GB" dirty="0"/>
          </a:p>
        </p:txBody>
      </p:sp>
      <p:pic>
        <p:nvPicPr>
          <p:cNvPr id="5" name="Picture 4">
            <a:extLst>
              <a:ext uri="{FF2B5EF4-FFF2-40B4-BE49-F238E27FC236}">
                <a16:creationId xmlns:a16="http://schemas.microsoft.com/office/drawing/2014/main" id="{00F86ABA-7E64-45BD-8B90-6D762C381C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198" y="1486101"/>
            <a:ext cx="3596952" cy="5006774"/>
          </a:xfrm>
          <a:prstGeom prst="rect">
            <a:avLst/>
          </a:prstGeom>
        </p:spPr>
      </p:pic>
      <p:sp>
        <p:nvSpPr>
          <p:cNvPr id="4" name="Rectangle: Rounded Corners 3">
            <a:extLst>
              <a:ext uri="{FF2B5EF4-FFF2-40B4-BE49-F238E27FC236}">
                <a16:creationId xmlns:a16="http://schemas.microsoft.com/office/drawing/2014/main" id="{59228E32-6796-46E5-A852-B35CD65CFBA7}"/>
              </a:ext>
            </a:extLst>
          </p:cNvPr>
          <p:cNvSpPr/>
          <p:nvPr/>
        </p:nvSpPr>
        <p:spPr>
          <a:xfrm>
            <a:off x="4724400" y="3320249"/>
            <a:ext cx="7039992" cy="28852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r>
              <a:rPr lang="en-US" sz="2000" dirty="0"/>
              <a:t>‘I have already observed on a number of occasions that we never emerge the same from times of crisis: we emerge either better or worse. Today we are being asked: What did we learn from the pandemic? What new paths should we follow to cast off the shackles of our old habits, to be better prepared, to dare new things? What signs of life and hope can we see, to help us move forward and try to make our world a better place?‘’</a:t>
            </a:r>
          </a:p>
        </p:txBody>
      </p:sp>
    </p:spTree>
    <p:extLst>
      <p:ext uri="{BB962C8B-B14F-4D97-AF65-F5344CB8AC3E}">
        <p14:creationId xmlns:p14="http://schemas.microsoft.com/office/powerpoint/2010/main" val="40031588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10CC4A-6EB5-44D7-A2BC-B3B0D39EE435}"/>
              </a:ext>
            </a:extLst>
          </p:cNvPr>
          <p:cNvSpPr>
            <a:spLocks noGrp="1"/>
          </p:cNvSpPr>
          <p:nvPr>
            <p:ph idx="1"/>
          </p:nvPr>
        </p:nvSpPr>
        <p:spPr>
          <a:xfrm>
            <a:off x="700370" y="369159"/>
            <a:ext cx="10515600" cy="930653"/>
          </a:xfrm>
        </p:spPr>
        <p:txBody>
          <a:bodyPr/>
          <a:lstStyle/>
          <a:p>
            <a:pPr marL="0" indent="0">
              <a:buNone/>
            </a:pPr>
            <a:r>
              <a:rPr lang="en-US" sz="2400" dirty="0"/>
              <a:t>One thing he says we have learnt is that we all need one another, particularly to build peace. </a:t>
            </a:r>
            <a:endParaRPr lang="en-GB" dirty="0"/>
          </a:p>
        </p:txBody>
      </p:sp>
      <p:pic>
        <p:nvPicPr>
          <p:cNvPr id="4" name="Picture 3">
            <a:extLst>
              <a:ext uri="{FF2B5EF4-FFF2-40B4-BE49-F238E27FC236}">
                <a16:creationId xmlns:a16="http://schemas.microsoft.com/office/drawing/2014/main" id="{80D30B7A-06CA-481A-89EB-AF90F26D96C8}"/>
              </a:ext>
            </a:extLst>
          </p:cNvPr>
          <p:cNvPicPr>
            <a:picLocks noChangeAspect="1"/>
          </p:cNvPicPr>
          <p:nvPr/>
        </p:nvPicPr>
        <p:blipFill>
          <a:blip r:embed="rId2"/>
          <a:stretch>
            <a:fillRect/>
          </a:stretch>
        </p:blipFill>
        <p:spPr>
          <a:xfrm>
            <a:off x="6702261" y="3108054"/>
            <a:ext cx="4879038" cy="3228297"/>
          </a:xfrm>
          <a:prstGeom prst="rect">
            <a:avLst/>
          </a:prstGeom>
        </p:spPr>
      </p:pic>
      <p:sp>
        <p:nvSpPr>
          <p:cNvPr id="5" name="Rectangle: Rounded Corners 4">
            <a:extLst>
              <a:ext uri="{FF2B5EF4-FFF2-40B4-BE49-F238E27FC236}">
                <a16:creationId xmlns:a16="http://schemas.microsoft.com/office/drawing/2014/main" id="{D3C933D5-E4E1-48E9-82BC-268B0C6FC69B}"/>
              </a:ext>
            </a:extLst>
          </p:cNvPr>
          <p:cNvSpPr/>
          <p:nvPr/>
        </p:nvSpPr>
        <p:spPr>
          <a:xfrm>
            <a:off x="1186648" y="1411377"/>
            <a:ext cx="9641150" cy="1411550"/>
          </a:xfrm>
          <a:prstGeom prst="roundRect">
            <a:avLst/>
          </a:prstGeom>
          <a:solidFill>
            <a:srgbClr val="9900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‘…we can say that the greatest lesson we learned from Covid-19 was the realization that we all need one another. That our greatest and yet most fragile treasure is our shared humanity as brothers and sisters, children of God.’</a:t>
            </a:r>
            <a:endParaRPr lang="en-GB" sz="2000" dirty="0"/>
          </a:p>
        </p:txBody>
      </p:sp>
      <p:sp>
        <p:nvSpPr>
          <p:cNvPr id="7" name="TextBox 6">
            <a:extLst>
              <a:ext uri="{FF2B5EF4-FFF2-40B4-BE49-F238E27FC236}">
                <a16:creationId xmlns:a16="http://schemas.microsoft.com/office/drawing/2014/main" id="{20894B53-1B17-4A62-9D3F-DA9460231C7B}"/>
              </a:ext>
            </a:extLst>
          </p:cNvPr>
          <p:cNvSpPr txBox="1"/>
          <p:nvPr/>
        </p:nvSpPr>
        <p:spPr>
          <a:xfrm>
            <a:off x="3047260" y="3108054"/>
            <a:ext cx="6094520" cy="369332"/>
          </a:xfrm>
          <a:prstGeom prst="rect">
            <a:avLst/>
          </a:prstGeom>
          <a:noFill/>
        </p:spPr>
        <p:txBody>
          <a:bodyPr wrap="square">
            <a:spAutoFit/>
          </a:bodyPr>
          <a:lstStyle/>
          <a:p>
            <a:endParaRPr lang="en-GB" dirty="0"/>
          </a:p>
        </p:txBody>
      </p:sp>
      <p:sp>
        <p:nvSpPr>
          <p:cNvPr id="8" name="Rectangle: Rounded Corners 7">
            <a:extLst>
              <a:ext uri="{FF2B5EF4-FFF2-40B4-BE49-F238E27FC236}">
                <a16:creationId xmlns:a16="http://schemas.microsoft.com/office/drawing/2014/main" id="{E3531E8E-A73D-474D-BC07-E4DE7B2F3F35}"/>
              </a:ext>
            </a:extLst>
          </p:cNvPr>
          <p:cNvSpPr/>
          <p:nvPr/>
        </p:nvSpPr>
        <p:spPr>
          <a:xfrm>
            <a:off x="1186648" y="3108054"/>
            <a:ext cx="5246669" cy="1411550"/>
          </a:xfrm>
          <a:prstGeom prst="roundRect">
            <a:avLst/>
          </a:prstGeom>
          <a:solidFill>
            <a:srgbClr val="B12ED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‘For it is together, in fraternity and solidarity, that we build peace, ensure justice and emerge from the greatest disasters.’</a:t>
            </a:r>
            <a:endParaRPr lang="en-GB" sz="2000" dirty="0"/>
          </a:p>
        </p:txBody>
      </p:sp>
      <p:sp>
        <p:nvSpPr>
          <p:cNvPr id="9" name="TextBox 8">
            <a:extLst>
              <a:ext uri="{FF2B5EF4-FFF2-40B4-BE49-F238E27FC236}">
                <a16:creationId xmlns:a16="http://schemas.microsoft.com/office/drawing/2014/main" id="{06FF8E0A-2126-4B25-A21E-A06AA0383928}"/>
              </a:ext>
            </a:extLst>
          </p:cNvPr>
          <p:cNvSpPr txBox="1"/>
          <p:nvPr/>
        </p:nvSpPr>
        <p:spPr>
          <a:xfrm>
            <a:off x="721085" y="4804731"/>
            <a:ext cx="5846704" cy="1569660"/>
          </a:xfrm>
          <a:prstGeom prst="rect">
            <a:avLst/>
          </a:prstGeom>
          <a:noFill/>
        </p:spPr>
        <p:txBody>
          <a:bodyPr wrap="square" rtlCol="0">
            <a:spAutoFit/>
          </a:bodyPr>
          <a:lstStyle/>
          <a:p>
            <a:r>
              <a:rPr lang="en-US" sz="2400" b="0" i="0" dirty="0">
                <a:solidFill>
                  <a:srgbClr val="2C363A"/>
                </a:solidFill>
                <a:effectLst/>
              </a:rPr>
              <a:t>Who </a:t>
            </a:r>
            <a:r>
              <a:rPr lang="en-US" sz="2400" dirty="0">
                <a:solidFill>
                  <a:srgbClr val="2C363A"/>
                </a:solidFill>
              </a:rPr>
              <a:t>can help you when you need a hand? </a:t>
            </a:r>
          </a:p>
          <a:p>
            <a:endParaRPr lang="en-US" sz="2400" dirty="0">
              <a:solidFill>
                <a:srgbClr val="2C363A"/>
              </a:solidFill>
            </a:endParaRPr>
          </a:p>
          <a:p>
            <a:r>
              <a:rPr lang="en-US" sz="2400" dirty="0">
                <a:solidFill>
                  <a:srgbClr val="2C363A"/>
                </a:solidFill>
              </a:rPr>
              <a:t>What skills and talents can you share with others? </a:t>
            </a:r>
          </a:p>
        </p:txBody>
      </p:sp>
    </p:spTree>
    <p:extLst>
      <p:ext uri="{BB962C8B-B14F-4D97-AF65-F5344CB8AC3E}">
        <p14:creationId xmlns:p14="http://schemas.microsoft.com/office/powerpoint/2010/main" val="6283054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10CC4A-6EB5-44D7-A2BC-B3B0D39EE435}"/>
              </a:ext>
            </a:extLst>
          </p:cNvPr>
          <p:cNvSpPr>
            <a:spLocks noGrp="1"/>
          </p:cNvSpPr>
          <p:nvPr>
            <p:ph idx="1"/>
          </p:nvPr>
        </p:nvSpPr>
        <p:spPr>
          <a:xfrm>
            <a:off x="593838" y="530048"/>
            <a:ext cx="10515600" cy="930653"/>
          </a:xfrm>
        </p:spPr>
        <p:txBody>
          <a:bodyPr/>
          <a:lstStyle/>
          <a:p>
            <a:pPr marL="0" indent="0">
              <a:buNone/>
            </a:pPr>
            <a:r>
              <a:rPr lang="en-US" sz="2400" dirty="0"/>
              <a:t>Pope Francis talks about what causes war and conflict, especially  in Ukraine, but points out that everything is interconnected. </a:t>
            </a:r>
            <a:endParaRPr lang="en-GB" dirty="0"/>
          </a:p>
        </p:txBody>
      </p:sp>
      <p:sp>
        <p:nvSpPr>
          <p:cNvPr id="5" name="Rectangle: Rounded Corners 4">
            <a:extLst>
              <a:ext uri="{FF2B5EF4-FFF2-40B4-BE49-F238E27FC236}">
                <a16:creationId xmlns:a16="http://schemas.microsoft.com/office/drawing/2014/main" id="{D3C933D5-E4E1-48E9-82BC-268B0C6FC69B}"/>
              </a:ext>
            </a:extLst>
          </p:cNvPr>
          <p:cNvSpPr/>
          <p:nvPr/>
        </p:nvSpPr>
        <p:spPr>
          <a:xfrm>
            <a:off x="1177770" y="1410162"/>
            <a:ext cx="8427869" cy="1411550"/>
          </a:xfrm>
          <a:prstGeom prst="roundRect">
            <a:avLst/>
          </a:prstGeom>
          <a:solidFill>
            <a:srgbClr val="993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‘In our fast-paced world, the widespread problems of inequality, injustice, poverty and marginalization continue to fuel unrest and conflict, and generate violence and even wars.'</a:t>
            </a:r>
            <a:endParaRPr lang="en-GB" sz="2000" dirty="0"/>
          </a:p>
        </p:txBody>
      </p:sp>
      <p:sp>
        <p:nvSpPr>
          <p:cNvPr id="7" name="TextBox 6">
            <a:extLst>
              <a:ext uri="{FF2B5EF4-FFF2-40B4-BE49-F238E27FC236}">
                <a16:creationId xmlns:a16="http://schemas.microsoft.com/office/drawing/2014/main" id="{20894B53-1B17-4A62-9D3F-DA9460231C7B}"/>
              </a:ext>
            </a:extLst>
          </p:cNvPr>
          <p:cNvSpPr txBox="1"/>
          <p:nvPr/>
        </p:nvSpPr>
        <p:spPr>
          <a:xfrm>
            <a:off x="3047260" y="3108054"/>
            <a:ext cx="6094520" cy="369332"/>
          </a:xfrm>
          <a:prstGeom prst="rect">
            <a:avLst/>
          </a:prstGeom>
          <a:noFill/>
        </p:spPr>
        <p:txBody>
          <a:bodyPr wrap="square">
            <a:spAutoFit/>
          </a:bodyPr>
          <a:lstStyle/>
          <a:p>
            <a:endParaRPr lang="en-GB" dirty="0"/>
          </a:p>
        </p:txBody>
      </p:sp>
      <p:sp>
        <p:nvSpPr>
          <p:cNvPr id="8" name="Rectangle: Rounded Corners 7">
            <a:extLst>
              <a:ext uri="{FF2B5EF4-FFF2-40B4-BE49-F238E27FC236}">
                <a16:creationId xmlns:a16="http://schemas.microsoft.com/office/drawing/2014/main" id="{E3531E8E-A73D-474D-BC07-E4DE7B2F3F35}"/>
              </a:ext>
            </a:extLst>
          </p:cNvPr>
          <p:cNvSpPr/>
          <p:nvPr/>
        </p:nvSpPr>
        <p:spPr>
          <a:xfrm>
            <a:off x="1177770" y="3193645"/>
            <a:ext cx="5246669" cy="2721411"/>
          </a:xfrm>
          <a:prstGeom prst="roundRect">
            <a:avLst/>
          </a:prstGeom>
          <a:solidFill>
            <a:srgbClr val="8000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 we cannot ignore … that the many moral, social, political and economic crises we are experiencing are all interconnected, and what we see as isolated problems are actually causes and effects of one another. Consequently, we are called to confront the challenges of our world in a spirit of responsibility and compassion.’</a:t>
            </a:r>
            <a:endParaRPr lang="en-GB" sz="2000" dirty="0"/>
          </a:p>
        </p:txBody>
      </p:sp>
      <p:sp>
        <p:nvSpPr>
          <p:cNvPr id="10" name="TextBox 9">
            <a:extLst>
              <a:ext uri="{FF2B5EF4-FFF2-40B4-BE49-F238E27FC236}">
                <a16:creationId xmlns:a16="http://schemas.microsoft.com/office/drawing/2014/main" id="{9E60BAB7-61C3-4C23-BAF0-169F8484DE00}"/>
              </a:ext>
            </a:extLst>
          </p:cNvPr>
          <p:cNvSpPr txBox="1"/>
          <p:nvPr/>
        </p:nvSpPr>
        <p:spPr>
          <a:xfrm>
            <a:off x="6861215" y="3584854"/>
            <a:ext cx="4561129" cy="1938992"/>
          </a:xfrm>
          <a:prstGeom prst="rect">
            <a:avLst/>
          </a:prstGeom>
          <a:noFill/>
        </p:spPr>
        <p:txBody>
          <a:bodyPr wrap="square" rtlCol="0">
            <a:spAutoFit/>
          </a:bodyPr>
          <a:lstStyle/>
          <a:p>
            <a:r>
              <a:rPr lang="en-US" sz="2400" b="0" i="0" dirty="0">
                <a:effectLst/>
              </a:rPr>
              <a:t>Where do you see conflict in your community?</a:t>
            </a:r>
            <a:endParaRPr lang="en-US" sz="2400" dirty="0"/>
          </a:p>
          <a:p>
            <a:endParaRPr lang="en-US" sz="2400" dirty="0"/>
          </a:p>
          <a:p>
            <a:r>
              <a:rPr lang="en-US" sz="2400" dirty="0"/>
              <a:t>What are some of the issues that you think cause conflict? </a:t>
            </a:r>
          </a:p>
        </p:txBody>
      </p:sp>
      <p:pic>
        <p:nvPicPr>
          <p:cNvPr id="11" name="Graphic 10" descr="Social network with solid fill">
            <a:extLst>
              <a:ext uri="{FF2B5EF4-FFF2-40B4-BE49-F238E27FC236}">
                <a16:creationId xmlns:a16="http://schemas.microsoft.com/office/drawing/2014/main" id="{2D47CE9C-8899-4575-A4FC-6AD51E2DB19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29773" y="1460701"/>
            <a:ext cx="1377067" cy="1377067"/>
          </a:xfrm>
          <a:prstGeom prst="rect">
            <a:avLst/>
          </a:prstGeom>
        </p:spPr>
      </p:pic>
    </p:spTree>
    <p:extLst>
      <p:ext uri="{BB962C8B-B14F-4D97-AF65-F5344CB8AC3E}">
        <p14:creationId xmlns:p14="http://schemas.microsoft.com/office/powerpoint/2010/main" val="14214575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10CC4A-6EB5-44D7-A2BC-B3B0D39EE435}"/>
              </a:ext>
            </a:extLst>
          </p:cNvPr>
          <p:cNvSpPr>
            <a:spLocks noGrp="1"/>
          </p:cNvSpPr>
          <p:nvPr>
            <p:ph idx="1"/>
          </p:nvPr>
        </p:nvSpPr>
        <p:spPr>
          <a:xfrm>
            <a:off x="698890" y="1045433"/>
            <a:ext cx="5395630" cy="5441092"/>
          </a:xfrm>
        </p:spPr>
        <p:txBody>
          <a:bodyPr>
            <a:normAutofit/>
          </a:bodyPr>
          <a:lstStyle/>
          <a:p>
            <a:pPr marL="0" indent="0">
              <a:buNone/>
            </a:pPr>
            <a:r>
              <a:rPr lang="en-US" sz="2400" dirty="0"/>
              <a:t>The Pope mentions lots of different ways to create a fairer and more peaceful world. He mentions access to healthcare, caring for the environment, people having enough food, people being able to have good jobs, supporting the less well-off, welcoming migrants and welcoming those who are left out. </a:t>
            </a:r>
          </a:p>
          <a:p>
            <a:pPr marL="0" indent="0">
              <a:buNone/>
            </a:pPr>
            <a:endParaRPr lang="en-US" sz="2400" dirty="0"/>
          </a:p>
          <a:p>
            <a:pPr marL="0" indent="0">
              <a:buNone/>
            </a:pPr>
            <a:r>
              <a:rPr lang="en-US" sz="2400" dirty="0"/>
              <a:t>How could you do some of these things? </a:t>
            </a:r>
          </a:p>
          <a:p>
            <a:pPr marL="0" indent="0">
              <a:buNone/>
            </a:pPr>
            <a:endParaRPr lang="en-US" sz="2400" dirty="0"/>
          </a:p>
          <a:p>
            <a:pPr marL="0" indent="0">
              <a:buNone/>
            </a:pPr>
            <a:r>
              <a:rPr lang="en-US" sz="2400" dirty="0"/>
              <a:t>What do you think would make the world fairer and more peaceful?</a:t>
            </a:r>
          </a:p>
        </p:txBody>
      </p:sp>
      <p:sp>
        <p:nvSpPr>
          <p:cNvPr id="5" name="Rectangle: Rounded Corners 4">
            <a:extLst>
              <a:ext uri="{FF2B5EF4-FFF2-40B4-BE49-F238E27FC236}">
                <a16:creationId xmlns:a16="http://schemas.microsoft.com/office/drawing/2014/main" id="{D3C933D5-E4E1-48E9-82BC-268B0C6FC69B}"/>
              </a:ext>
            </a:extLst>
          </p:cNvPr>
          <p:cNvSpPr/>
          <p:nvPr/>
        </p:nvSpPr>
        <p:spPr>
          <a:xfrm>
            <a:off x="6627179" y="1045433"/>
            <a:ext cx="5029201" cy="2601414"/>
          </a:xfrm>
          <a:prstGeom prst="roundRect">
            <a:avLst/>
          </a:prstGeom>
          <a:solidFill>
            <a:srgbClr val="9900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‘...the time has come for all of us to </a:t>
            </a:r>
            <a:r>
              <a:rPr lang="en-US" sz="2000" dirty="0" err="1"/>
              <a:t>endeavour</a:t>
            </a:r>
            <a:r>
              <a:rPr lang="en-US" sz="2000" dirty="0"/>
              <a:t> to heal our society and our planet, to lay the foundations for a more just and peaceful world, and to commit ourselves seriously to pursuing a good that is truly common.'</a:t>
            </a:r>
            <a:endParaRPr lang="en-GB" sz="2000" dirty="0"/>
          </a:p>
        </p:txBody>
      </p:sp>
      <p:sp>
        <p:nvSpPr>
          <p:cNvPr id="7" name="TextBox 6">
            <a:extLst>
              <a:ext uri="{FF2B5EF4-FFF2-40B4-BE49-F238E27FC236}">
                <a16:creationId xmlns:a16="http://schemas.microsoft.com/office/drawing/2014/main" id="{20894B53-1B17-4A62-9D3F-DA9460231C7B}"/>
              </a:ext>
            </a:extLst>
          </p:cNvPr>
          <p:cNvSpPr txBox="1"/>
          <p:nvPr/>
        </p:nvSpPr>
        <p:spPr>
          <a:xfrm>
            <a:off x="3047260" y="3108054"/>
            <a:ext cx="6094520" cy="369332"/>
          </a:xfrm>
          <a:prstGeom prst="rect">
            <a:avLst/>
          </a:prstGeom>
          <a:noFill/>
        </p:spPr>
        <p:txBody>
          <a:bodyPr wrap="square">
            <a:spAutoFit/>
          </a:bodyPr>
          <a:lstStyle/>
          <a:p>
            <a:endParaRPr lang="en-GB" dirty="0"/>
          </a:p>
        </p:txBody>
      </p:sp>
      <p:pic>
        <p:nvPicPr>
          <p:cNvPr id="6" name="Picture 5">
            <a:extLst>
              <a:ext uri="{FF2B5EF4-FFF2-40B4-BE49-F238E27FC236}">
                <a16:creationId xmlns:a16="http://schemas.microsoft.com/office/drawing/2014/main" id="{DD26B88D-1909-3EF8-D291-626F3E36700B}"/>
              </a:ext>
            </a:extLst>
          </p:cNvPr>
          <p:cNvPicPr>
            <a:picLocks noChangeAspect="1"/>
          </p:cNvPicPr>
          <p:nvPr/>
        </p:nvPicPr>
        <p:blipFill>
          <a:blip r:embed="rId2"/>
          <a:stretch>
            <a:fillRect/>
          </a:stretch>
        </p:blipFill>
        <p:spPr>
          <a:xfrm>
            <a:off x="6934200" y="3765979"/>
            <a:ext cx="4229100" cy="2819400"/>
          </a:xfrm>
          <a:prstGeom prst="rect">
            <a:avLst/>
          </a:prstGeom>
        </p:spPr>
      </p:pic>
    </p:spTree>
    <p:extLst>
      <p:ext uri="{BB962C8B-B14F-4D97-AF65-F5344CB8AC3E}">
        <p14:creationId xmlns:p14="http://schemas.microsoft.com/office/powerpoint/2010/main" val="40929376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2A1ADB-459F-417A-B0DA-FCE265467B8F}"/>
              </a:ext>
            </a:extLst>
          </p:cNvPr>
          <p:cNvSpPr>
            <a:spLocks noGrp="1"/>
          </p:cNvSpPr>
          <p:nvPr>
            <p:ph idx="1"/>
          </p:nvPr>
        </p:nvSpPr>
        <p:spPr>
          <a:xfrm>
            <a:off x="776056" y="1253331"/>
            <a:ext cx="4834631" cy="4351338"/>
          </a:xfrm>
        </p:spPr>
        <p:txBody>
          <a:bodyPr>
            <a:normAutofit/>
          </a:bodyPr>
          <a:lstStyle/>
          <a:p>
            <a:pPr marL="0" indent="0">
              <a:buNone/>
            </a:pPr>
            <a:r>
              <a:rPr lang="en-US" dirty="0"/>
              <a:t>Thinking about what you have heard, how could you build a path to peace in your school?</a:t>
            </a:r>
          </a:p>
          <a:p>
            <a:pPr marL="0" indent="0">
              <a:buNone/>
            </a:pPr>
            <a:endParaRPr lang="en-US" dirty="0"/>
          </a:p>
          <a:p>
            <a:pPr marL="0" indent="0">
              <a:buNone/>
            </a:pPr>
            <a:r>
              <a:rPr lang="en-US" dirty="0"/>
              <a:t>What would be the first steps?</a:t>
            </a:r>
          </a:p>
          <a:p>
            <a:pPr marL="0" indent="0">
              <a:buNone/>
            </a:pPr>
            <a:endParaRPr lang="en-US" dirty="0"/>
          </a:p>
          <a:p>
            <a:pPr marL="0" indent="0">
              <a:buNone/>
            </a:pPr>
            <a:r>
              <a:rPr lang="en-US" dirty="0"/>
              <a:t>What would a peaceful school look like?</a:t>
            </a:r>
            <a:endParaRPr lang="en-GB" dirty="0"/>
          </a:p>
        </p:txBody>
      </p:sp>
      <p:pic>
        <p:nvPicPr>
          <p:cNvPr id="6" name="Picture 5">
            <a:extLst>
              <a:ext uri="{FF2B5EF4-FFF2-40B4-BE49-F238E27FC236}">
                <a16:creationId xmlns:a16="http://schemas.microsoft.com/office/drawing/2014/main" id="{CAD91DD4-367B-47B9-8B6B-D836456D645B}"/>
              </a:ext>
            </a:extLst>
          </p:cNvPr>
          <p:cNvPicPr>
            <a:picLocks noChangeAspect="1"/>
          </p:cNvPicPr>
          <p:nvPr/>
        </p:nvPicPr>
        <p:blipFill>
          <a:blip r:embed="rId2"/>
          <a:stretch>
            <a:fillRect/>
          </a:stretch>
        </p:blipFill>
        <p:spPr>
          <a:xfrm>
            <a:off x="6096000" y="1824037"/>
            <a:ext cx="5715000" cy="3209925"/>
          </a:xfrm>
          <a:prstGeom prst="rect">
            <a:avLst/>
          </a:prstGeom>
        </p:spPr>
      </p:pic>
    </p:spTree>
    <p:extLst>
      <p:ext uri="{BB962C8B-B14F-4D97-AF65-F5344CB8AC3E}">
        <p14:creationId xmlns:p14="http://schemas.microsoft.com/office/powerpoint/2010/main" val="31593412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6C763-DA73-4553-BCC9-3F06BB566105}"/>
              </a:ext>
            </a:extLst>
          </p:cNvPr>
          <p:cNvSpPr>
            <a:spLocks noGrp="1"/>
          </p:cNvSpPr>
          <p:nvPr>
            <p:ph type="title"/>
          </p:nvPr>
        </p:nvSpPr>
        <p:spPr/>
        <p:txBody>
          <a:bodyPr/>
          <a:lstStyle/>
          <a:p>
            <a:r>
              <a:rPr lang="en-GB" b="1" dirty="0"/>
              <a:t>Prayer</a:t>
            </a:r>
          </a:p>
        </p:txBody>
      </p:sp>
      <p:sp>
        <p:nvSpPr>
          <p:cNvPr id="3" name="Content Placeholder 2">
            <a:extLst>
              <a:ext uri="{FF2B5EF4-FFF2-40B4-BE49-F238E27FC236}">
                <a16:creationId xmlns:a16="http://schemas.microsoft.com/office/drawing/2014/main" id="{1AB08A0E-A127-43F2-BDE2-EEE1A7275198}"/>
              </a:ext>
            </a:extLst>
          </p:cNvPr>
          <p:cNvSpPr>
            <a:spLocks noGrp="1"/>
          </p:cNvSpPr>
          <p:nvPr>
            <p:ph idx="1"/>
          </p:nvPr>
        </p:nvSpPr>
        <p:spPr>
          <a:xfrm>
            <a:off x="5612931" y="964490"/>
            <a:ext cx="6131486" cy="5436310"/>
          </a:xfrm>
        </p:spPr>
        <p:txBody>
          <a:bodyPr>
            <a:normAutofit fontScale="55000" lnSpcReduction="20000"/>
          </a:bodyPr>
          <a:lstStyle/>
          <a:p>
            <a:pPr marL="0" indent="0" algn="l">
              <a:lnSpc>
                <a:spcPct val="120000"/>
              </a:lnSpc>
              <a:buNone/>
            </a:pPr>
            <a:r>
              <a:rPr lang="en-US" sz="5100" b="0" i="0" dirty="0">
                <a:effectLst/>
              </a:rPr>
              <a:t>God of Peace,</a:t>
            </a:r>
          </a:p>
          <a:p>
            <a:pPr marL="0" indent="0" algn="l">
              <a:lnSpc>
                <a:spcPct val="120000"/>
              </a:lnSpc>
              <a:buNone/>
            </a:pPr>
            <a:r>
              <a:rPr lang="en-GB" sz="5100" b="0" i="0" dirty="0">
                <a:effectLst/>
              </a:rPr>
              <a:t>We pray for those who experience conflict and injustice. </a:t>
            </a:r>
          </a:p>
          <a:p>
            <a:pPr marL="0" indent="0" algn="l">
              <a:lnSpc>
                <a:spcPct val="120000"/>
              </a:lnSpc>
              <a:buNone/>
            </a:pPr>
            <a:r>
              <a:rPr lang="en-US" sz="5100" b="0" i="0" dirty="0">
                <a:effectLst/>
              </a:rPr>
              <a:t>We pray for those who work for peace and for those who help us.  </a:t>
            </a:r>
          </a:p>
          <a:p>
            <a:pPr marL="0" indent="0" algn="l">
              <a:lnSpc>
                <a:spcPct val="120000"/>
              </a:lnSpc>
              <a:buNone/>
            </a:pPr>
            <a:r>
              <a:rPr lang="en-US" sz="5100" b="0" i="0" dirty="0">
                <a:effectLst/>
              </a:rPr>
              <a:t>We pray for each other, that we may be able to work for peace together. </a:t>
            </a:r>
          </a:p>
          <a:p>
            <a:pPr marL="0" indent="0" algn="l">
              <a:lnSpc>
                <a:spcPct val="120000"/>
              </a:lnSpc>
              <a:buNone/>
            </a:pPr>
            <a:r>
              <a:rPr lang="en-US" sz="5100" b="0" i="0" dirty="0">
                <a:effectLst/>
              </a:rPr>
              <a:t>Grant us the grace to continue working for a world of peace, where all are valued and able to live in safety. </a:t>
            </a:r>
          </a:p>
          <a:p>
            <a:pPr marL="0" indent="0" algn="l">
              <a:lnSpc>
                <a:spcPct val="120000"/>
              </a:lnSpc>
              <a:buNone/>
            </a:pPr>
            <a:r>
              <a:rPr lang="en-US" sz="5100" b="0" i="0" dirty="0">
                <a:effectLst/>
              </a:rPr>
              <a:t>Amen</a:t>
            </a:r>
          </a:p>
          <a:p>
            <a:pPr marL="0" indent="0">
              <a:buNone/>
            </a:pPr>
            <a:endParaRPr lang="en-GB" dirty="0"/>
          </a:p>
        </p:txBody>
      </p:sp>
      <p:pic>
        <p:nvPicPr>
          <p:cNvPr id="4" name="Picture 3">
            <a:extLst>
              <a:ext uri="{FF2B5EF4-FFF2-40B4-BE49-F238E27FC236}">
                <a16:creationId xmlns:a16="http://schemas.microsoft.com/office/drawing/2014/main" id="{ABB5776F-C107-49AE-85D2-72544F168E73}"/>
              </a:ext>
            </a:extLst>
          </p:cNvPr>
          <p:cNvPicPr>
            <a:picLocks noChangeAspect="1"/>
          </p:cNvPicPr>
          <p:nvPr/>
        </p:nvPicPr>
        <p:blipFill>
          <a:blip r:embed="rId2"/>
          <a:stretch>
            <a:fillRect/>
          </a:stretch>
        </p:blipFill>
        <p:spPr>
          <a:xfrm>
            <a:off x="757191" y="1690688"/>
            <a:ext cx="4774730" cy="3183153"/>
          </a:xfrm>
          <a:prstGeom prst="rect">
            <a:avLst/>
          </a:prstGeom>
        </p:spPr>
      </p:pic>
    </p:spTree>
    <p:extLst>
      <p:ext uri="{BB962C8B-B14F-4D97-AF65-F5344CB8AC3E}">
        <p14:creationId xmlns:p14="http://schemas.microsoft.com/office/powerpoint/2010/main" val="21057503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776</TotalTime>
  <Words>931</Words>
  <Application>Microsoft Office PowerPoint</Application>
  <PresentationFormat>Widescreen</PresentationFormat>
  <Paragraphs>51</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Gill Sans MT</vt:lpstr>
      <vt:lpstr>Office Theme</vt:lpstr>
      <vt:lpstr>PowerPoint Presentation</vt:lpstr>
      <vt:lpstr>Peace Sunday 2023</vt:lpstr>
      <vt:lpstr>PowerPoint Presentation</vt:lpstr>
      <vt:lpstr>Peace Sunday 2023</vt:lpstr>
      <vt:lpstr>PowerPoint Presentation</vt:lpstr>
      <vt:lpstr>PowerPoint Presentation</vt:lpstr>
      <vt:lpstr>PowerPoint Presentation</vt:lpstr>
      <vt:lpstr>PowerPoint Presentation</vt:lpstr>
      <vt:lpstr>Prayer</vt:lpstr>
      <vt:lpstr>Further Activities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Peace Sunday 2023</dc:title>
  <dc:creator>education@paxchristi.org.uk</dc:creator>
  <cp:lastModifiedBy>education@paxchristi.org.uk</cp:lastModifiedBy>
  <cp:revision>26</cp:revision>
  <dcterms:created xsi:type="dcterms:W3CDTF">2023-01-09T11:51:17Z</dcterms:created>
  <dcterms:modified xsi:type="dcterms:W3CDTF">2023-01-12T11:52:36Z</dcterms:modified>
</cp:coreProperties>
</file>