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7" r:id="rId7"/>
    <p:sldId id="265"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BA1F9-A491-4A0B-8BA9-E1A2EFB883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E600F7C-1ABF-4679-9FE2-70F5387B4E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588B92B-6CC3-4D61-B945-4895E5C2B321}"/>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3D7E3DA1-2738-4C5F-80CE-5D4634AA9E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08E9CF-ADAC-480D-816D-72FC6DB64114}"/>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280737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7394-304F-4F90-BF47-46164DA95F1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8A93DE-8745-461A-A804-2AC6A84E23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AE9BAD-6E2B-4FE3-85BE-7520955ACF9A}"/>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E300D170-AE6D-4651-9B9B-7D6657D71B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3FA5CA-B4E1-4211-82F1-4E0E7E016F9A}"/>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3918753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122D57-B5B9-49C5-9A40-BF546318B4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4D5A47-F964-439B-9B6C-B7887383A9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CA4819-8EFA-48DE-A7C5-878FFF96D120}"/>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347AE58F-C6A1-4D29-86C1-D3E738A9A9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F73160-AFCA-4A05-BAE5-7ADFF27D660B}"/>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308366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5AFEA-9B8A-4AC1-8B6A-1499C940AA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FD2BF8-5A0D-4B1B-AC61-44EA74625A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BC8AA2-1976-4248-B923-422164CF61BF}"/>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8908F6C7-94A9-4B83-A71C-0B569C064A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484E99-41D0-40FC-972A-65D57A20A271}"/>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25794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6266A-09CF-469A-82A4-478F1172A0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897B4BF-9134-493A-A269-AE008CAB4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202B05-1648-4244-9966-F7C7E1699E65}"/>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98D045A0-A08F-4B85-A7CE-0C9A758451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99F212-8401-40D1-B0D7-63B563DBA8BF}"/>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1243338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C2C98-1C7C-4779-BBEE-60053FCD2B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169E78-3FCE-49AD-AC26-414F8D54F0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0BB1ED-3ACA-4255-B499-3379BB746B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E3F627-34ED-4FC7-BF8D-3F0694E8E1BB}"/>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6" name="Footer Placeholder 5">
            <a:extLst>
              <a:ext uri="{FF2B5EF4-FFF2-40B4-BE49-F238E27FC236}">
                <a16:creationId xmlns:a16="http://schemas.microsoft.com/office/drawing/2014/main" id="{4DFE115E-7477-47F0-8BA9-4233897B06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CFAB47-F9E5-4C64-BA36-4700A52FCCB2}"/>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75866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72F4D-519C-490B-92B2-1A907799705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3BB1E2-3F1A-41CF-A36E-CF8EEC44A4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C3238-B889-497F-B832-ADEC49E6C0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C36DA7C-64A0-47B3-A5EE-4E331AB84C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5E2246-199B-4345-8AEF-8F7CFE994E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AF3F00E-25C4-452E-883B-6FF4BD78B65D}"/>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8" name="Footer Placeholder 7">
            <a:extLst>
              <a:ext uri="{FF2B5EF4-FFF2-40B4-BE49-F238E27FC236}">
                <a16:creationId xmlns:a16="http://schemas.microsoft.com/office/drawing/2014/main" id="{201E28AE-7D04-4A3C-9D2C-28362CC548F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0395719-937F-4108-920D-D8C2BED06DAD}"/>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4284639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95905-91EF-4509-8A95-96C1A69B8B6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761D73-2C6D-42E9-8EAB-1751EEFCA44D}"/>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4" name="Footer Placeholder 3">
            <a:extLst>
              <a:ext uri="{FF2B5EF4-FFF2-40B4-BE49-F238E27FC236}">
                <a16:creationId xmlns:a16="http://schemas.microsoft.com/office/drawing/2014/main" id="{023C134B-04E0-43A9-999F-95E7C0A5BE8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370708-6486-4A0C-ABD4-33B5BEEF6195}"/>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145082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D381BB-FAF4-4207-9009-D3C486CA9E61}"/>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3" name="Footer Placeholder 2">
            <a:extLst>
              <a:ext uri="{FF2B5EF4-FFF2-40B4-BE49-F238E27FC236}">
                <a16:creationId xmlns:a16="http://schemas.microsoft.com/office/drawing/2014/main" id="{E7FFCE66-CE83-4274-8BA9-89D5B200BF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303C6E-F4DC-4FEF-916B-853C1F76F177}"/>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297480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DE746-0B67-43AD-BF7C-6975A91F0D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5B394D-8222-4F40-B0A6-F3845AE91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96978A-DDCA-4C5F-8F6A-E65DE2DE0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F6758C-FD6D-489F-BC92-9D6F55B1F68F}"/>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6" name="Footer Placeholder 5">
            <a:extLst>
              <a:ext uri="{FF2B5EF4-FFF2-40B4-BE49-F238E27FC236}">
                <a16:creationId xmlns:a16="http://schemas.microsoft.com/office/drawing/2014/main" id="{3B876D69-3930-4D53-8C72-8D4B422DE1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E568A4-3EEA-4EA5-8C02-A0EF7F984599}"/>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3688859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B8F25-8110-4130-AF8F-45DC549B16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D8F068-8551-474B-9167-BE55A994D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328BD67-3101-44A8-A09C-E026B2582C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BE9A47-49F5-438B-9C6F-62974520DD04}"/>
              </a:ext>
            </a:extLst>
          </p:cNvPr>
          <p:cNvSpPr>
            <a:spLocks noGrp="1"/>
          </p:cNvSpPr>
          <p:nvPr>
            <p:ph type="dt" sz="half" idx="10"/>
          </p:nvPr>
        </p:nvSpPr>
        <p:spPr/>
        <p:txBody>
          <a:bodyPr/>
          <a:lstStyle/>
          <a:p>
            <a:fld id="{E09CF98D-92BF-4BEA-99D5-9741B849A8B9}" type="datetimeFigureOut">
              <a:rPr lang="en-GB" smtClean="0"/>
              <a:t>19/09/2023</a:t>
            </a:fld>
            <a:endParaRPr lang="en-GB"/>
          </a:p>
        </p:txBody>
      </p:sp>
      <p:sp>
        <p:nvSpPr>
          <p:cNvPr id="6" name="Footer Placeholder 5">
            <a:extLst>
              <a:ext uri="{FF2B5EF4-FFF2-40B4-BE49-F238E27FC236}">
                <a16:creationId xmlns:a16="http://schemas.microsoft.com/office/drawing/2014/main" id="{5B98810D-46EE-47D2-9AB0-5DF0D2AA6A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156C3B-4FCE-43F7-A1E7-886BA2D73DE8}"/>
              </a:ext>
            </a:extLst>
          </p:cNvPr>
          <p:cNvSpPr>
            <a:spLocks noGrp="1"/>
          </p:cNvSpPr>
          <p:nvPr>
            <p:ph type="sldNum" sz="quarter" idx="12"/>
          </p:nvPr>
        </p:nvSpPr>
        <p:spPr/>
        <p:txBody>
          <a:bodyPr/>
          <a:lstStyle/>
          <a:p>
            <a:fld id="{C555C1CE-35FC-402B-9F57-3CA9B910EB29}" type="slidenum">
              <a:rPr lang="en-GB" smtClean="0"/>
              <a:t>‹#›</a:t>
            </a:fld>
            <a:endParaRPr lang="en-GB"/>
          </a:p>
        </p:txBody>
      </p:sp>
    </p:spTree>
    <p:extLst>
      <p:ext uri="{BB962C8B-B14F-4D97-AF65-F5344CB8AC3E}">
        <p14:creationId xmlns:p14="http://schemas.microsoft.com/office/powerpoint/2010/main" val="381027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alpha val="17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DFB442-17DC-4412-A11E-EAC44F668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D0ABDA-EAA6-4F3D-8AEB-BDFEA11967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0091D6-7C1B-472B-BF6A-0C9BA204F7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CF98D-92BF-4BEA-99D5-9741B849A8B9}" type="datetimeFigureOut">
              <a:rPr lang="en-GB" smtClean="0"/>
              <a:t>19/09/2023</a:t>
            </a:fld>
            <a:endParaRPr lang="en-GB"/>
          </a:p>
        </p:txBody>
      </p:sp>
      <p:sp>
        <p:nvSpPr>
          <p:cNvPr id="5" name="Footer Placeholder 4">
            <a:extLst>
              <a:ext uri="{FF2B5EF4-FFF2-40B4-BE49-F238E27FC236}">
                <a16:creationId xmlns:a16="http://schemas.microsoft.com/office/drawing/2014/main" id="{FC2E3D71-80AB-490F-BCBF-9DCFC6BDA5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EB47293-2F3A-4D2A-9211-1DCFE494CF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55C1CE-35FC-402B-9F57-3CA9B910EB29}" type="slidenum">
              <a:rPr lang="en-GB" smtClean="0"/>
              <a:t>‹#›</a:t>
            </a:fld>
            <a:endParaRPr lang="en-GB"/>
          </a:p>
        </p:txBody>
      </p:sp>
    </p:spTree>
    <p:extLst>
      <p:ext uri="{BB962C8B-B14F-4D97-AF65-F5344CB8AC3E}">
        <p14:creationId xmlns:p14="http://schemas.microsoft.com/office/powerpoint/2010/main" val="3807278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nonviolencejustpeace.net/wp-content/uploads/2022/07/Multi-language-vow-of-nonviolenc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nonviolencejustpeace.net/days-of-action/" TargetMode="External"/><Relationship Id="rId2" Type="http://schemas.openxmlformats.org/officeDocument/2006/relationships/hyperlink" Target="https://www.un.org/en/observances/international-day-peace" TargetMode="External"/><Relationship Id="rId1" Type="http://schemas.openxmlformats.org/officeDocument/2006/relationships/slideLayout" Target="../slideLayouts/slideLayout2.xml"/><Relationship Id="rId4" Type="http://schemas.openxmlformats.org/officeDocument/2006/relationships/hyperlink" Target="https://paxchristi.org.uk/resources/nonviolence-in-action/educational-resources-for-nonviolenc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21882-B5F4-4BE7-86BB-6E320BEB10BB}"/>
              </a:ext>
            </a:extLst>
          </p:cNvPr>
          <p:cNvSpPr>
            <a:spLocks noGrp="1"/>
          </p:cNvSpPr>
          <p:nvPr>
            <p:ph type="ctrTitle"/>
          </p:nvPr>
        </p:nvSpPr>
        <p:spPr>
          <a:xfrm>
            <a:off x="2667000" y="3919351"/>
            <a:ext cx="6858000" cy="2387600"/>
          </a:xfrm>
        </p:spPr>
        <p:txBody>
          <a:bodyPr/>
          <a:lstStyle/>
          <a:p>
            <a:r>
              <a:rPr lang="en-GB" dirty="0"/>
              <a:t>Catholic Nonviolence Days of Action 2023</a:t>
            </a:r>
          </a:p>
        </p:txBody>
      </p:sp>
      <p:pic>
        <p:nvPicPr>
          <p:cNvPr id="4" name="Picture 3">
            <a:extLst>
              <a:ext uri="{FF2B5EF4-FFF2-40B4-BE49-F238E27FC236}">
                <a16:creationId xmlns:a16="http://schemas.microsoft.com/office/drawing/2014/main" id="{AF4849F8-2CAD-4D33-AA2F-099F43962D30}"/>
              </a:ext>
            </a:extLst>
          </p:cNvPr>
          <p:cNvPicPr>
            <a:picLocks noChangeAspect="1"/>
          </p:cNvPicPr>
          <p:nvPr/>
        </p:nvPicPr>
        <p:blipFill>
          <a:blip r:embed="rId2"/>
          <a:stretch>
            <a:fillRect/>
          </a:stretch>
        </p:blipFill>
        <p:spPr>
          <a:xfrm>
            <a:off x="3615017" y="286086"/>
            <a:ext cx="4961965" cy="4155646"/>
          </a:xfrm>
          <a:prstGeom prst="rect">
            <a:avLst/>
          </a:prstGeom>
        </p:spPr>
      </p:pic>
    </p:spTree>
    <p:extLst>
      <p:ext uri="{BB962C8B-B14F-4D97-AF65-F5344CB8AC3E}">
        <p14:creationId xmlns:p14="http://schemas.microsoft.com/office/powerpoint/2010/main" val="49327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25A9F-95A6-47E4-A408-4BD74721A70F}"/>
              </a:ext>
            </a:extLst>
          </p:cNvPr>
          <p:cNvSpPr>
            <a:spLocks noGrp="1"/>
          </p:cNvSpPr>
          <p:nvPr>
            <p:ph type="title"/>
          </p:nvPr>
        </p:nvSpPr>
        <p:spPr/>
        <p:txBody>
          <a:bodyPr>
            <a:normAutofit/>
          </a:bodyPr>
          <a:lstStyle/>
          <a:p>
            <a:r>
              <a:rPr lang="en-GB" sz="4000" b="1" dirty="0"/>
              <a:t>What are the Catholic Nonviolence Days of Action?</a:t>
            </a:r>
          </a:p>
        </p:txBody>
      </p:sp>
      <p:sp>
        <p:nvSpPr>
          <p:cNvPr id="3" name="Content Placeholder 2">
            <a:extLst>
              <a:ext uri="{FF2B5EF4-FFF2-40B4-BE49-F238E27FC236}">
                <a16:creationId xmlns:a16="http://schemas.microsoft.com/office/drawing/2014/main" id="{25B428B5-0B54-4425-B847-56C6AA998C4F}"/>
              </a:ext>
            </a:extLst>
          </p:cNvPr>
          <p:cNvSpPr>
            <a:spLocks noGrp="1"/>
          </p:cNvSpPr>
          <p:nvPr>
            <p:ph idx="1"/>
          </p:nvPr>
        </p:nvSpPr>
        <p:spPr>
          <a:xfrm>
            <a:off x="838200" y="1825625"/>
            <a:ext cx="6817659" cy="4351338"/>
          </a:xfrm>
        </p:spPr>
        <p:txBody>
          <a:bodyPr>
            <a:normAutofit lnSpcReduction="10000"/>
          </a:bodyPr>
          <a:lstStyle/>
          <a:p>
            <a:r>
              <a:rPr lang="en-GB" dirty="0"/>
              <a:t>The Catholic Nonviolence Days of Action take place from 21</a:t>
            </a:r>
            <a:r>
              <a:rPr lang="en-GB" baseline="30000" dirty="0"/>
              <a:t>st</a:t>
            </a:r>
            <a:r>
              <a:rPr lang="en-GB" dirty="0"/>
              <a:t> September (International Day of Peace) to the 2</a:t>
            </a:r>
            <a:r>
              <a:rPr lang="en-GB" baseline="30000" dirty="0"/>
              <a:t>nd</a:t>
            </a:r>
            <a:r>
              <a:rPr lang="en-GB" dirty="0"/>
              <a:t> October (International Day of Nonviolence and Mahatma Gandhi's birthday).</a:t>
            </a:r>
          </a:p>
          <a:p>
            <a:r>
              <a:rPr lang="en-GB" dirty="0"/>
              <a:t>They are organised by the Catholic Nonviolence Initiative and Pax Christi International, the international Catholic movement for peace. The days raise awareness and understanding of nonviolence.</a:t>
            </a:r>
          </a:p>
        </p:txBody>
      </p:sp>
      <p:pic>
        <p:nvPicPr>
          <p:cNvPr id="5" name="Picture 4">
            <a:extLst>
              <a:ext uri="{FF2B5EF4-FFF2-40B4-BE49-F238E27FC236}">
                <a16:creationId xmlns:a16="http://schemas.microsoft.com/office/drawing/2014/main" id="{ACEB068F-ECB5-4C46-AE0D-4EF302D3DF52}"/>
              </a:ext>
            </a:extLst>
          </p:cNvPr>
          <p:cNvPicPr>
            <a:picLocks noChangeAspect="1"/>
          </p:cNvPicPr>
          <p:nvPr/>
        </p:nvPicPr>
        <p:blipFill>
          <a:blip r:embed="rId2"/>
          <a:stretch>
            <a:fillRect/>
          </a:stretch>
        </p:blipFill>
        <p:spPr>
          <a:xfrm>
            <a:off x="7462813" y="1825625"/>
            <a:ext cx="4556047" cy="3817228"/>
          </a:xfrm>
          <a:prstGeom prst="rect">
            <a:avLst/>
          </a:prstGeom>
        </p:spPr>
      </p:pic>
    </p:spTree>
    <p:extLst>
      <p:ext uri="{BB962C8B-B14F-4D97-AF65-F5344CB8AC3E}">
        <p14:creationId xmlns:p14="http://schemas.microsoft.com/office/powerpoint/2010/main" val="1286263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366F7-4BB3-4B7F-AE2A-DECE6ED3B625}"/>
              </a:ext>
            </a:extLst>
          </p:cNvPr>
          <p:cNvSpPr>
            <a:spLocks noGrp="1"/>
          </p:cNvSpPr>
          <p:nvPr>
            <p:ph type="title"/>
          </p:nvPr>
        </p:nvSpPr>
        <p:spPr>
          <a:xfrm>
            <a:off x="423862" y="334793"/>
            <a:ext cx="10515600" cy="1325563"/>
          </a:xfrm>
        </p:spPr>
        <p:txBody>
          <a:bodyPr>
            <a:normAutofit/>
          </a:bodyPr>
          <a:lstStyle/>
          <a:p>
            <a:r>
              <a:rPr lang="en-GB" sz="4000" b="1" dirty="0"/>
              <a:t>UN International Day of Peace</a:t>
            </a:r>
          </a:p>
        </p:txBody>
      </p:sp>
      <p:sp>
        <p:nvSpPr>
          <p:cNvPr id="3" name="Content Placeholder 2">
            <a:extLst>
              <a:ext uri="{FF2B5EF4-FFF2-40B4-BE49-F238E27FC236}">
                <a16:creationId xmlns:a16="http://schemas.microsoft.com/office/drawing/2014/main" id="{03E98987-24B1-4F1E-ABC6-5BA3DF09D6D1}"/>
              </a:ext>
            </a:extLst>
          </p:cNvPr>
          <p:cNvSpPr>
            <a:spLocks noGrp="1"/>
          </p:cNvSpPr>
          <p:nvPr>
            <p:ph idx="1"/>
          </p:nvPr>
        </p:nvSpPr>
        <p:spPr>
          <a:xfrm>
            <a:off x="828674" y="1597025"/>
            <a:ext cx="8181975" cy="3232150"/>
          </a:xfrm>
        </p:spPr>
        <p:txBody>
          <a:bodyPr>
            <a:normAutofit fontScale="92500" lnSpcReduction="10000"/>
          </a:bodyPr>
          <a:lstStyle/>
          <a:p>
            <a:pPr marL="0" indent="0">
              <a:buNone/>
            </a:pPr>
            <a:r>
              <a:rPr lang="en-GB" dirty="0"/>
              <a:t>Each year the United Nations marks 21</a:t>
            </a:r>
            <a:r>
              <a:rPr lang="en-GB" baseline="30000" dirty="0"/>
              <a:t>st</a:t>
            </a:r>
            <a:r>
              <a:rPr lang="en-GB" dirty="0"/>
              <a:t> September as the International Day of Peace. </a:t>
            </a:r>
          </a:p>
          <a:p>
            <a:pPr marL="0" indent="0">
              <a:buNone/>
            </a:pPr>
            <a:r>
              <a:rPr lang="en-GB" dirty="0"/>
              <a:t>This year the theme is </a:t>
            </a:r>
            <a:r>
              <a:rPr lang="en-GB" i="1" dirty="0"/>
              <a:t>Actions for peace: Our Ambition for the #GlobalGoals</a:t>
            </a:r>
          </a:p>
          <a:p>
            <a:pPr marL="0" indent="0">
              <a:buNone/>
            </a:pPr>
            <a:r>
              <a:rPr lang="en-GB" dirty="0"/>
              <a:t>The theme is inspired by the Sustainable Development Goals. They are a collection of 17 goals agreed by countries around the world to create a more equal, fair, sustainable and peaceful world by 2030. The goals include no  poverty, education for all and a healthy environment. </a:t>
            </a:r>
          </a:p>
        </p:txBody>
      </p:sp>
      <p:sp>
        <p:nvSpPr>
          <p:cNvPr id="5" name="Rectangle: Rounded Corners 4">
            <a:extLst>
              <a:ext uri="{FF2B5EF4-FFF2-40B4-BE49-F238E27FC236}">
                <a16:creationId xmlns:a16="http://schemas.microsoft.com/office/drawing/2014/main" id="{C2EB66B6-390D-4963-AC91-570F6AD0DAE6}"/>
              </a:ext>
            </a:extLst>
          </p:cNvPr>
          <p:cNvSpPr/>
          <p:nvPr/>
        </p:nvSpPr>
        <p:spPr>
          <a:xfrm>
            <a:off x="423862" y="5192712"/>
            <a:ext cx="11344275" cy="1400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2800" dirty="0"/>
              <a:t>What do you think countries around the world should do to work for peace? </a:t>
            </a:r>
          </a:p>
          <a:p>
            <a:pPr marL="0" indent="0">
              <a:buNone/>
            </a:pPr>
            <a:r>
              <a:rPr lang="en-GB" sz="2800" dirty="0"/>
              <a:t>What could we do here? </a:t>
            </a:r>
          </a:p>
        </p:txBody>
      </p:sp>
      <p:pic>
        <p:nvPicPr>
          <p:cNvPr id="7" name="Graphic 6" descr="Earth globe: Africa and Europe with solid fill">
            <a:extLst>
              <a:ext uri="{FF2B5EF4-FFF2-40B4-BE49-F238E27FC236}">
                <a16:creationId xmlns:a16="http://schemas.microsoft.com/office/drawing/2014/main" id="{08A8C691-8834-478C-B248-E47816CA8E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61586" y="3198860"/>
            <a:ext cx="2037579" cy="2037579"/>
          </a:xfrm>
          <a:prstGeom prst="rect">
            <a:avLst/>
          </a:prstGeom>
        </p:spPr>
      </p:pic>
      <p:pic>
        <p:nvPicPr>
          <p:cNvPr id="6" name="Graphic 5" descr="Earth globe: Americas with solid fill">
            <a:extLst>
              <a:ext uri="{FF2B5EF4-FFF2-40B4-BE49-F238E27FC236}">
                <a16:creationId xmlns:a16="http://schemas.microsoft.com/office/drawing/2014/main" id="{193ED83B-F27B-485A-A8B5-88A035587E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79329" y="1904583"/>
            <a:ext cx="1923141" cy="1923141"/>
          </a:xfrm>
          <a:prstGeom prst="rect">
            <a:avLst/>
          </a:prstGeom>
        </p:spPr>
      </p:pic>
      <p:pic>
        <p:nvPicPr>
          <p:cNvPr id="9" name="Graphic 8" descr="Earth Globe - Asia with solid fill">
            <a:extLst>
              <a:ext uri="{FF2B5EF4-FFF2-40B4-BE49-F238E27FC236}">
                <a16:creationId xmlns:a16="http://schemas.microsoft.com/office/drawing/2014/main" id="{348C87B0-FCB2-4E15-A451-2552CD90A7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49343" y="566544"/>
            <a:ext cx="1949822" cy="1949822"/>
          </a:xfrm>
          <a:prstGeom prst="rect">
            <a:avLst/>
          </a:prstGeom>
        </p:spPr>
      </p:pic>
    </p:spTree>
    <p:extLst>
      <p:ext uri="{BB962C8B-B14F-4D97-AF65-F5344CB8AC3E}">
        <p14:creationId xmlns:p14="http://schemas.microsoft.com/office/powerpoint/2010/main" val="3165637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BB9B2CA-970D-45A4-9907-978217CDFA96}"/>
              </a:ext>
            </a:extLst>
          </p:cNvPr>
          <p:cNvSpPr/>
          <p:nvPr/>
        </p:nvSpPr>
        <p:spPr>
          <a:xfrm>
            <a:off x="256334" y="2867493"/>
            <a:ext cx="6691313" cy="317528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800" dirty="0">
                <a:solidFill>
                  <a:schemeClr val="tx1"/>
                </a:solidFill>
              </a:rPr>
              <a:t>Can you think of examples of people being nonviolent? Where have you seen people showing respect for others, challenging something that isn’t fair or being a peacemaker? </a:t>
            </a:r>
          </a:p>
          <a:p>
            <a:pPr marL="457200" indent="-457200">
              <a:buFont typeface="Arial" panose="020B0604020202020204" pitchFamily="34" charset="0"/>
              <a:buChar char="•"/>
            </a:pPr>
            <a:endParaRPr lang="en-US" sz="1050" dirty="0">
              <a:solidFill>
                <a:schemeClr val="tx1"/>
              </a:solidFill>
            </a:endParaRPr>
          </a:p>
          <a:p>
            <a:pPr marL="457200" indent="-457200">
              <a:buFont typeface="Arial" panose="020B0604020202020204" pitchFamily="34" charset="0"/>
              <a:buChar char="•"/>
            </a:pPr>
            <a:r>
              <a:rPr lang="en-US" sz="2800" dirty="0">
                <a:solidFill>
                  <a:schemeClr val="tx1"/>
                </a:solidFill>
              </a:rPr>
              <a:t>What could you do in school to encourage people to act nonviolently? </a:t>
            </a:r>
          </a:p>
        </p:txBody>
      </p:sp>
      <p:sp>
        <p:nvSpPr>
          <p:cNvPr id="2" name="Title 1">
            <a:extLst>
              <a:ext uri="{FF2B5EF4-FFF2-40B4-BE49-F238E27FC236}">
                <a16:creationId xmlns:a16="http://schemas.microsoft.com/office/drawing/2014/main" id="{81625A9F-95A6-47E4-A408-4BD74721A70F}"/>
              </a:ext>
            </a:extLst>
          </p:cNvPr>
          <p:cNvSpPr>
            <a:spLocks noGrp="1"/>
          </p:cNvSpPr>
          <p:nvPr>
            <p:ph type="title"/>
          </p:nvPr>
        </p:nvSpPr>
        <p:spPr/>
        <p:txBody>
          <a:bodyPr>
            <a:normAutofit/>
          </a:bodyPr>
          <a:lstStyle/>
          <a:p>
            <a:r>
              <a:rPr lang="en-GB" sz="4000" b="1" dirty="0"/>
              <a:t>What is nonviolence?</a:t>
            </a:r>
          </a:p>
        </p:txBody>
      </p:sp>
      <p:sp>
        <p:nvSpPr>
          <p:cNvPr id="3" name="Content Placeholder 2">
            <a:extLst>
              <a:ext uri="{FF2B5EF4-FFF2-40B4-BE49-F238E27FC236}">
                <a16:creationId xmlns:a16="http://schemas.microsoft.com/office/drawing/2014/main" id="{25B428B5-0B54-4425-B847-56C6AA998C4F}"/>
              </a:ext>
            </a:extLst>
          </p:cNvPr>
          <p:cNvSpPr>
            <a:spLocks noGrp="1"/>
          </p:cNvSpPr>
          <p:nvPr>
            <p:ph idx="1"/>
          </p:nvPr>
        </p:nvSpPr>
        <p:spPr>
          <a:xfrm>
            <a:off x="838200" y="1475535"/>
            <a:ext cx="11147612" cy="1325563"/>
          </a:xfrm>
        </p:spPr>
        <p:txBody>
          <a:bodyPr>
            <a:normAutofit/>
          </a:bodyPr>
          <a:lstStyle/>
          <a:p>
            <a:pPr marL="0" indent="0">
              <a:buNone/>
            </a:pPr>
            <a:r>
              <a:rPr lang="en-GB" dirty="0"/>
              <a:t>Nonviolence is a way of </a:t>
            </a:r>
            <a:r>
              <a:rPr lang="en-US" b="0" i="0" dirty="0">
                <a:effectLst/>
              </a:rPr>
              <a:t>a way of living and making choices that respects others. It challenges things that aren’t fair and offers alternatives to violence and war.</a:t>
            </a:r>
            <a:r>
              <a:rPr lang="en-GB" dirty="0"/>
              <a:t> </a:t>
            </a:r>
          </a:p>
          <a:p>
            <a:pPr marL="0" indent="0">
              <a:buNone/>
            </a:pPr>
            <a:endParaRPr lang="en-GB" dirty="0"/>
          </a:p>
        </p:txBody>
      </p:sp>
      <p:pic>
        <p:nvPicPr>
          <p:cNvPr id="5" name="Picture 4">
            <a:extLst>
              <a:ext uri="{FF2B5EF4-FFF2-40B4-BE49-F238E27FC236}">
                <a16:creationId xmlns:a16="http://schemas.microsoft.com/office/drawing/2014/main" id="{153F8216-3B83-4C5F-8454-6413F245135D}"/>
              </a:ext>
            </a:extLst>
          </p:cNvPr>
          <p:cNvPicPr>
            <a:picLocks noChangeAspect="1"/>
          </p:cNvPicPr>
          <p:nvPr/>
        </p:nvPicPr>
        <p:blipFill>
          <a:blip r:embed="rId2"/>
          <a:stretch>
            <a:fillRect/>
          </a:stretch>
        </p:blipFill>
        <p:spPr>
          <a:xfrm>
            <a:off x="7186899" y="2957140"/>
            <a:ext cx="4798913" cy="3175281"/>
          </a:xfrm>
          <a:prstGeom prst="rect">
            <a:avLst/>
          </a:prstGeom>
        </p:spPr>
      </p:pic>
    </p:spTree>
    <p:extLst>
      <p:ext uri="{BB962C8B-B14F-4D97-AF65-F5344CB8AC3E}">
        <p14:creationId xmlns:p14="http://schemas.microsoft.com/office/powerpoint/2010/main" val="4044115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CD31A0-7242-4BCE-AEBC-6FFECC8C063F}"/>
              </a:ext>
            </a:extLst>
          </p:cNvPr>
          <p:cNvSpPr>
            <a:spLocks noGrp="1"/>
          </p:cNvSpPr>
          <p:nvPr>
            <p:ph idx="1"/>
          </p:nvPr>
        </p:nvSpPr>
        <p:spPr>
          <a:xfrm>
            <a:off x="604813" y="1368113"/>
            <a:ext cx="5986438" cy="3926682"/>
          </a:xfrm>
        </p:spPr>
        <p:txBody>
          <a:bodyPr>
            <a:normAutofit fontScale="92500" lnSpcReduction="20000"/>
          </a:bodyPr>
          <a:lstStyle/>
          <a:p>
            <a:pPr marL="0" indent="0">
              <a:buNone/>
            </a:pPr>
            <a:r>
              <a:rPr lang="en-GB" sz="3200" dirty="0"/>
              <a:t>The theme of  the Catholic Nonviolence Days of Action this year is ‘Blessed are the feet of those who bring nonviolence’. </a:t>
            </a:r>
          </a:p>
          <a:p>
            <a:pPr marL="0" indent="0">
              <a:buNone/>
            </a:pPr>
            <a:endParaRPr lang="en-GB" sz="3200" dirty="0"/>
          </a:p>
          <a:p>
            <a:pPr marL="0" indent="0">
              <a:buNone/>
            </a:pPr>
            <a:r>
              <a:rPr lang="en-GB" sz="3200" dirty="0"/>
              <a:t>Jesus is an example of someone that brought nonviolence. He taught people to love each other, including their enemies, to stand up for what was fair and to be peaceful. </a:t>
            </a:r>
          </a:p>
          <a:p>
            <a:pPr marL="0" indent="0">
              <a:buNone/>
            </a:pPr>
            <a:endParaRPr lang="en-GB" dirty="0"/>
          </a:p>
        </p:txBody>
      </p:sp>
      <p:pic>
        <p:nvPicPr>
          <p:cNvPr id="7" name="Picture 6">
            <a:extLst>
              <a:ext uri="{FF2B5EF4-FFF2-40B4-BE49-F238E27FC236}">
                <a16:creationId xmlns:a16="http://schemas.microsoft.com/office/drawing/2014/main" id="{0A235619-85CE-49C2-A019-7F6E1CCD6AFD}"/>
              </a:ext>
            </a:extLst>
          </p:cNvPr>
          <p:cNvPicPr>
            <a:picLocks noChangeAspect="1"/>
          </p:cNvPicPr>
          <p:nvPr/>
        </p:nvPicPr>
        <p:blipFill rotWithShape="1">
          <a:blip r:embed="rId2"/>
          <a:srcRect l="5305" t="4193" r="4854" b="37903"/>
          <a:stretch/>
        </p:blipFill>
        <p:spPr>
          <a:xfrm>
            <a:off x="6591251" y="1067352"/>
            <a:ext cx="5236411" cy="4723295"/>
          </a:xfrm>
          <a:prstGeom prst="rect">
            <a:avLst/>
          </a:prstGeom>
        </p:spPr>
      </p:pic>
    </p:spTree>
    <p:extLst>
      <p:ext uri="{BB962C8B-B14F-4D97-AF65-F5344CB8AC3E}">
        <p14:creationId xmlns:p14="http://schemas.microsoft.com/office/powerpoint/2010/main" val="971907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CD31A0-7242-4BCE-AEBC-6FFECC8C063F}"/>
              </a:ext>
            </a:extLst>
          </p:cNvPr>
          <p:cNvSpPr>
            <a:spLocks noGrp="1"/>
          </p:cNvSpPr>
          <p:nvPr>
            <p:ph idx="1"/>
          </p:nvPr>
        </p:nvSpPr>
        <p:spPr>
          <a:xfrm>
            <a:off x="404788" y="1349342"/>
            <a:ext cx="5986438" cy="3879057"/>
          </a:xfrm>
        </p:spPr>
        <p:txBody>
          <a:bodyPr>
            <a:normAutofit fontScale="92500" lnSpcReduction="20000"/>
          </a:bodyPr>
          <a:lstStyle/>
          <a:p>
            <a:pPr marL="0" indent="0">
              <a:buNone/>
            </a:pPr>
            <a:r>
              <a:rPr lang="en-GB" sz="3200" dirty="0"/>
              <a:t>Can you think of examples where Jesus taught about peace and nonviolence?</a:t>
            </a:r>
          </a:p>
          <a:p>
            <a:pPr marL="0" indent="0">
              <a:buNone/>
            </a:pPr>
            <a:endParaRPr lang="en-GB" sz="3200" dirty="0"/>
          </a:p>
          <a:p>
            <a:pPr marL="0" indent="0">
              <a:buNone/>
            </a:pPr>
            <a:r>
              <a:rPr lang="en-GB" sz="3200" dirty="0"/>
              <a:t>Can you think of other people who worked for nonviolence? </a:t>
            </a:r>
          </a:p>
          <a:p>
            <a:pPr marL="0" indent="0">
              <a:buNone/>
            </a:pPr>
            <a:endParaRPr lang="en-GB" sz="3200" dirty="0"/>
          </a:p>
          <a:p>
            <a:pPr marL="0" indent="0">
              <a:buNone/>
            </a:pPr>
            <a:r>
              <a:rPr lang="en-GB" sz="3200" dirty="0"/>
              <a:t>What could you do to bring nonviolence? </a:t>
            </a:r>
          </a:p>
          <a:p>
            <a:pPr marL="0" indent="0">
              <a:buNone/>
            </a:pPr>
            <a:endParaRPr lang="en-GB" dirty="0"/>
          </a:p>
        </p:txBody>
      </p:sp>
      <p:pic>
        <p:nvPicPr>
          <p:cNvPr id="2" name="Picture 1">
            <a:extLst>
              <a:ext uri="{FF2B5EF4-FFF2-40B4-BE49-F238E27FC236}">
                <a16:creationId xmlns:a16="http://schemas.microsoft.com/office/drawing/2014/main" id="{FDED53C3-5126-46E8-90B7-D132F6DBC948}"/>
              </a:ext>
            </a:extLst>
          </p:cNvPr>
          <p:cNvPicPr>
            <a:picLocks noChangeAspect="1"/>
          </p:cNvPicPr>
          <p:nvPr/>
        </p:nvPicPr>
        <p:blipFill>
          <a:blip r:embed="rId2"/>
          <a:stretch>
            <a:fillRect/>
          </a:stretch>
        </p:blipFill>
        <p:spPr>
          <a:xfrm>
            <a:off x="6636019" y="1066595"/>
            <a:ext cx="5236918" cy="4724809"/>
          </a:xfrm>
          <a:prstGeom prst="rect">
            <a:avLst/>
          </a:prstGeom>
        </p:spPr>
      </p:pic>
    </p:spTree>
    <p:extLst>
      <p:ext uri="{BB962C8B-B14F-4D97-AF65-F5344CB8AC3E}">
        <p14:creationId xmlns:p14="http://schemas.microsoft.com/office/powerpoint/2010/main" val="3963238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2DD17-E746-487C-B8CF-4AAA719C968C}"/>
              </a:ext>
            </a:extLst>
          </p:cNvPr>
          <p:cNvSpPr>
            <a:spLocks noGrp="1"/>
          </p:cNvSpPr>
          <p:nvPr>
            <p:ph type="title"/>
          </p:nvPr>
        </p:nvSpPr>
        <p:spPr/>
        <p:txBody>
          <a:bodyPr>
            <a:normAutofit/>
          </a:bodyPr>
          <a:lstStyle/>
          <a:p>
            <a:r>
              <a:rPr lang="en-GB" sz="4000" b="1" dirty="0"/>
              <a:t>Prayer</a:t>
            </a:r>
          </a:p>
        </p:txBody>
      </p:sp>
      <p:sp>
        <p:nvSpPr>
          <p:cNvPr id="3" name="Content Placeholder 2">
            <a:extLst>
              <a:ext uri="{FF2B5EF4-FFF2-40B4-BE49-F238E27FC236}">
                <a16:creationId xmlns:a16="http://schemas.microsoft.com/office/drawing/2014/main" id="{39D71992-C99D-490C-8590-2B57C88A5892}"/>
              </a:ext>
            </a:extLst>
          </p:cNvPr>
          <p:cNvSpPr>
            <a:spLocks noGrp="1"/>
          </p:cNvSpPr>
          <p:nvPr>
            <p:ph idx="1"/>
          </p:nvPr>
        </p:nvSpPr>
        <p:spPr>
          <a:xfrm>
            <a:off x="838201" y="1511300"/>
            <a:ext cx="6019800" cy="4351338"/>
          </a:xfrm>
        </p:spPr>
        <p:txBody>
          <a:bodyPr>
            <a:normAutofit fontScale="92500" lnSpcReduction="20000"/>
          </a:bodyPr>
          <a:lstStyle/>
          <a:p>
            <a:pPr marL="0" indent="0">
              <a:buNone/>
            </a:pPr>
            <a:r>
              <a:rPr lang="en-US" dirty="0"/>
              <a:t>Dear God,</a:t>
            </a:r>
          </a:p>
          <a:p>
            <a:pPr marL="0" indent="0">
              <a:buNone/>
            </a:pPr>
            <a:r>
              <a:rPr lang="en-US" dirty="0"/>
              <a:t>Jesus taught us “Blessed are the peacemakers, for they shall be called the sons and daughters of God…”.</a:t>
            </a:r>
          </a:p>
          <a:p>
            <a:pPr marL="0" indent="0">
              <a:buNone/>
            </a:pPr>
            <a:r>
              <a:rPr lang="en-US" dirty="0"/>
              <a:t>Help us to live our lives following the example and teachings of Jesus, to work for peace, to love others, to forgive and to care for the environment. </a:t>
            </a:r>
          </a:p>
          <a:p>
            <a:pPr marL="0" indent="0">
              <a:buNone/>
            </a:pPr>
            <a:r>
              <a:rPr lang="en-US" dirty="0"/>
              <a:t>May we always remember that you love and care for us. Help us to trust in your goodness and know that you will be there guiding us as we work for peace. </a:t>
            </a:r>
          </a:p>
          <a:p>
            <a:pPr marL="0" indent="0">
              <a:buNone/>
            </a:pPr>
            <a:r>
              <a:rPr lang="en-US" dirty="0"/>
              <a:t>Amen</a:t>
            </a:r>
          </a:p>
        </p:txBody>
      </p:sp>
      <p:sp>
        <p:nvSpPr>
          <p:cNvPr id="4" name="TextBox 3">
            <a:extLst>
              <a:ext uri="{FF2B5EF4-FFF2-40B4-BE49-F238E27FC236}">
                <a16:creationId xmlns:a16="http://schemas.microsoft.com/office/drawing/2014/main" id="{5FF89B2C-E0A7-4F06-9D3D-9ADBDB3434C2}"/>
              </a:ext>
            </a:extLst>
          </p:cNvPr>
          <p:cNvSpPr txBox="1"/>
          <p:nvPr/>
        </p:nvSpPr>
        <p:spPr>
          <a:xfrm>
            <a:off x="8020050" y="6308209"/>
            <a:ext cx="5410200" cy="369332"/>
          </a:xfrm>
          <a:prstGeom prst="rect">
            <a:avLst/>
          </a:prstGeom>
          <a:noFill/>
        </p:spPr>
        <p:txBody>
          <a:bodyPr wrap="square" rtlCol="0">
            <a:spAutoFit/>
          </a:bodyPr>
          <a:lstStyle/>
          <a:p>
            <a:r>
              <a:rPr lang="en-GB" dirty="0"/>
              <a:t>Prayer based on the </a:t>
            </a:r>
            <a:r>
              <a:rPr lang="en-GB" i="1" dirty="0">
                <a:hlinkClick r:id="rId2"/>
              </a:rPr>
              <a:t>Vow of Nonviolence </a:t>
            </a:r>
            <a:endParaRPr lang="en-GB" i="1" dirty="0"/>
          </a:p>
        </p:txBody>
      </p:sp>
      <p:pic>
        <p:nvPicPr>
          <p:cNvPr id="5" name="Picture 4">
            <a:extLst>
              <a:ext uri="{FF2B5EF4-FFF2-40B4-BE49-F238E27FC236}">
                <a16:creationId xmlns:a16="http://schemas.microsoft.com/office/drawing/2014/main" id="{F383F8FD-0DFF-4C63-B13D-95CC3B44961B}"/>
              </a:ext>
            </a:extLst>
          </p:cNvPr>
          <p:cNvPicPr>
            <a:picLocks noChangeAspect="1"/>
          </p:cNvPicPr>
          <p:nvPr/>
        </p:nvPicPr>
        <p:blipFill>
          <a:blip r:embed="rId3"/>
          <a:stretch>
            <a:fillRect/>
          </a:stretch>
        </p:blipFill>
        <p:spPr>
          <a:xfrm>
            <a:off x="7028329" y="1687144"/>
            <a:ext cx="4921622" cy="3281081"/>
          </a:xfrm>
          <a:prstGeom prst="rect">
            <a:avLst/>
          </a:prstGeom>
        </p:spPr>
      </p:pic>
    </p:spTree>
    <p:extLst>
      <p:ext uri="{BB962C8B-B14F-4D97-AF65-F5344CB8AC3E}">
        <p14:creationId xmlns:p14="http://schemas.microsoft.com/office/powerpoint/2010/main" val="258195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2A17-33E1-4AFB-8964-78A9C634BC3B}"/>
              </a:ext>
            </a:extLst>
          </p:cNvPr>
          <p:cNvSpPr>
            <a:spLocks noGrp="1"/>
          </p:cNvSpPr>
          <p:nvPr>
            <p:ph type="title"/>
          </p:nvPr>
        </p:nvSpPr>
        <p:spPr/>
        <p:txBody>
          <a:bodyPr/>
          <a:lstStyle/>
          <a:p>
            <a:r>
              <a:rPr lang="en-GB" b="1" dirty="0"/>
              <a:t>Further ideas</a:t>
            </a:r>
          </a:p>
        </p:txBody>
      </p:sp>
      <p:sp>
        <p:nvSpPr>
          <p:cNvPr id="3" name="Content Placeholder 2">
            <a:extLst>
              <a:ext uri="{FF2B5EF4-FFF2-40B4-BE49-F238E27FC236}">
                <a16:creationId xmlns:a16="http://schemas.microsoft.com/office/drawing/2014/main" id="{792E7D30-416A-4954-9CA3-3B9DBD7F4BA6}"/>
              </a:ext>
            </a:extLst>
          </p:cNvPr>
          <p:cNvSpPr>
            <a:spLocks noGrp="1"/>
          </p:cNvSpPr>
          <p:nvPr>
            <p:ph idx="1"/>
          </p:nvPr>
        </p:nvSpPr>
        <p:spPr>
          <a:xfrm>
            <a:off x="838200" y="1690688"/>
            <a:ext cx="10515600" cy="4351338"/>
          </a:xfrm>
        </p:spPr>
        <p:txBody>
          <a:bodyPr>
            <a:normAutofit fontScale="85000" lnSpcReduction="20000"/>
          </a:bodyPr>
          <a:lstStyle/>
          <a:p>
            <a:r>
              <a:rPr lang="en-GB" dirty="0"/>
              <a:t>Learn more about the theme of this year’s International Day of Peace and how you could get involved </a:t>
            </a:r>
            <a:r>
              <a:rPr lang="en-GB" dirty="0">
                <a:hlinkClick r:id="rId2"/>
              </a:rPr>
              <a:t>here</a:t>
            </a:r>
            <a:r>
              <a:rPr lang="en-GB" dirty="0"/>
              <a:t>. </a:t>
            </a:r>
          </a:p>
          <a:p>
            <a:r>
              <a:rPr lang="en-GB" dirty="0"/>
              <a:t>Learn more about the Catholic Nonviolence Days of Action </a:t>
            </a:r>
            <a:r>
              <a:rPr lang="en-GB" dirty="0">
                <a:hlinkClick r:id="rId3"/>
              </a:rPr>
              <a:t>here</a:t>
            </a:r>
            <a:r>
              <a:rPr lang="en-GB" dirty="0"/>
              <a:t>.                           On that page you can find websites with stories of nonviolence and a list of organisations that you could write letters to in order to show solidarity and support for their work.  The Catholic Nonviolence Initiative is inviting people to join them in the </a:t>
            </a:r>
            <a:r>
              <a:rPr lang="en-GB" i="1" dirty="0"/>
              <a:t>Vow of Nonviolence </a:t>
            </a:r>
            <a:r>
              <a:rPr lang="en-GB" dirty="0"/>
              <a:t>on 2</a:t>
            </a:r>
            <a:r>
              <a:rPr lang="en-GB" baseline="30000" dirty="0"/>
              <a:t>nd</a:t>
            </a:r>
            <a:r>
              <a:rPr lang="en-GB" dirty="0"/>
              <a:t> October and more information can also be found on that page. </a:t>
            </a:r>
          </a:p>
          <a:p>
            <a:r>
              <a:rPr lang="en-GB" dirty="0"/>
              <a:t>For an example of Jesus’ teachings on nonviolence, have a look </a:t>
            </a:r>
            <a:r>
              <a:rPr lang="en-GB" dirty="0">
                <a:hlinkClick r:id="rId4"/>
              </a:rPr>
              <a:t>here</a:t>
            </a:r>
            <a:r>
              <a:rPr lang="en-GB" dirty="0"/>
              <a:t> for our PowerPoint on the </a:t>
            </a:r>
            <a:r>
              <a:rPr lang="en-GB" i="1" dirty="0"/>
              <a:t>Nonviolence of Jesus </a:t>
            </a:r>
            <a:r>
              <a:rPr lang="en-GB" dirty="0"/>
              <a:t>or our </a:t>
            </a:r>
            <a:r>
              <a:rPr lang="en-GB" i="1" dirty="0"/>
              <a:t>A Christian Response to Conflict </a:t>
            </a:r>
            <a:r>
              <a:rPr lang="en-GB" dirty="0"/>
              <a:t>resource for schools. </a:t>
            </a:r>
          </a:p>
          <a:p>
            <a:r>
              <a:rPr lang="en-GB" dirty="0"/>
              <a:t>Ask students to create posters on the people they think bring nonviolence. </a:t>
            </a:r>
          </a:p>
          <a:p>
            <a:r>
              <a:rPr lang="en-GB" dirty="0"/>
              <a:t>Ask students to draw around one of their feet and on it write how they could be a person who brings nonviolence. </a:t>
            </a:r>
          </a:p>
          <a:p>
            <a:endParaRPr lang="en-GB" dirty="0"/>
          </a:p>
        </p:txBody>
      </p:sp>
    </p:spTree>
    <p:extLst>
      <p:ext uri="{BB962C8B-B14F-4D97-AF65-F5344CB8AC3E}">
        <p14:creationId xmlns:p14="http://schemas.microsoft.com/office/powerpoint/2010/main" val="1916136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7FBF6F-4FF9-41D8-8B48-E992D9A23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1614" y="5046413"/>
            <a:ext cx="3128772" cy="1139952"/>
          </a:xfrm>
          <a:prstGeom prst="rect">
            <a:avLst/>
          </a:prstGeom>
        </p:spPr>
      </p:pic>
      <p:sp>
        <p:nvSpPr>
          <p:cNvPr id="6" name="TextBox 5">
            <a:extLst>
              <a:ext uri="{FF2B5EF4-FFF2-40B4-BE49-F238E27FC236}">
                <a16:creationId xmlns:a16="http://schemas.microsoft.com/office/drawing/2014/main" id="{6CE10E90-07B3-485B-9D53-0C7A9EF3F60A}"/>
              </a:ext>
            </a:extLst>
          </p:cNvPr>
          <p:cNvSpPr txBox="1"/>
          <p:nvPr/>
        </p:nvSpPr>
        <p:spPr>
          <a:xfrm>
            <a:off x="2030506" y="6302189"/>
            <a:ext cx="8130988" cy="369332"/>
          </a:xfrm>
          <a:prstGeom prst="rect">
            <a:avLst/>
          </a:prstGeom>
          <a:noFill/>
        </p:spPr>
        <p:txBody>
          <a:bodyPr wrap="square" rtlCol="0">
            <a:spAutoFit/>
          </a:bodyPr>
          <a:lstStyle/>
          <a:p>
            <a:r>
              <a:rPr lang="en-GB" dirty="0"/>
              <a:t>Image on pages 1 and 2 from https://nonviolencejustpeace.net/days-of-action/ </a:t>
            </a:r>
          </a:p>
        </p:txBody>
      </p:sp>
      <p:sp>
        <p:nvSpPr>
          <p:cNvPr id="7" name="TextBox 6">
            <a:extLst>
              <a:ext uri="{FF2B5EF4-FFF2-40B4-BE49-F238E27FC236}">
                <a16:creationId xmlns:a16="http://schemas.microsoft.com/office/drawing/2014/main" id="{59944984-CBBC-4D79-BB1C-36FA0E99253F}"/>
              </a:ext>
            </a:extLst>
          </p:cNvPr>
          <p:cNvSpPr txBox="1"/>
          <p:nvPr/>
        </p:nvSpPr>
        <p:spPr>
          <a:xfrm>
            <a:off x="3845858" y="4019005"/>
            <a:ext cx="4500283" cy="646331"/>
          </a:xfrm>
          <a:prstGeom prst="rect">
            <a:avLst/>
          </a:prstGeom>
          <a:noFill/>
        </p:spPr>
        <p:txBody>
          <a:bodyPr wrap="square" rtlCol="0">
            <a:spAutoFit/>
          </a:bodyPr>
          <a:lstStyle/>
          <a:p>
            <a:r>
              <a:rPr lang="en-GB" sz="3600" dirty="0"/>
              <a:t>www.paxchristi.org.uk</a:t>
            </a:r>
          </a:p>
        </p:txBody>
      </p:sp>
    </p:spTree>
    <p:extLst>
      <p:ext uri="{BB962C8B-B14F-4D97-AF65-F5344CB8AC3E}">
        <p14:creationId xmlns:p14="http://schemas.microsoft.com/office/powerpoint/2010/main" val="3284308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TotalTime>
  <Words>634</Words>
  <Application>Microsoft Office PowerPoint</Application>
  <PresentationFormat>Widescreen</PresentationFormat>
  <Paragraphs>38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Catholic Nonviolence Days of Action 2023</vt:lpstr>
      <vt:lpstr>What are the Catholic Nonviolence Days of Action?</vt:lpstr>
      <vt:lpstr>UN International Day of Peace</vt:lpstr>
      <vt:lpstr>What is nonviolence?</vt:lpstr>
      <vt:lpstr>PowerPoint Presentation</vt:lpstr>
      <vt:lpstr>PowerPoint Presentation</vt:lpstr>
      <vt:lpstr>Prayer</vt:lpstr>
      <vt:lpstr>Further ideas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days of action</dc:title>
  <dc:creator>education@paxchristi.org.uk</dc:creator>
  <cp:lastModifiedBy>education@paxchristi.org.uk</cp:lastModifiedBy>
  <cp:revision>32</cp:revision>
  <dcterms:created xsi:type="dcterms:W3CDTF">2023-09-04T10:33:53Z</dcterms:created>
  <dcterms:modified xsi:type="dcterms:W3CDTF">2023-09-19T20:50:59Z</dcterms:modified>
</cp:coreProperties>
</file>