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753600" cy="7315200"/>
  <p:notesSz cx="6858000" cy="9144000"/>
  <p:embeddedFontLst>
    <p:embeddedFont>
      <p:font typeface="Calibri" panose="020F0502020204030204" pitchFamily="34" charset="0"/>
      <p:regular r:id="rId12"/>
      <p:bold r:id="rId13"/>
      <p:italic r:id="rId14"/>
      <p:boldItalic r:id="rId15"/>
    </p:embeddedFont>
    <p:embeddedFont>
      <p:font typeface="Canva Sans" panose="020B0604020202020204" charset="0"/>
      <p:regular r:id="rId16"/>
    </p:embeddedFont>
    <p:embeddedFont>
      <p:font typeface="Canva Sans Bold" panose="020B0604020202020204" charset="0"/>
      <p:regular r:id="rId17"/>
    </p:embeddedFont>
    <p:embeddedFont>
      <p:font typeface="Canva Sans Italics"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5" d="100"/>
          <a:sy n="75" d="100"/>
        </p:scale>
        <p:origin x="152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sp>
        <p:nvSpPr>
          <p:cNvPr id="3" name="Freeform 3"/>
          <p:cNvSpPr/>
          <p:nvPr/>
        </p:nvSpPr>
        <p:spPr>
          <a:xfrm>
            <a:off x="2555601" y="3657600"/>
            <a:ext cx="4499822" cy="3307369"/>
          </a:xfrm>
          <a:custGeom>
            <a:avLst/>
            <a:gdLst/>
            <a:ahLst/>
            <a:cxnLst/>
            <a:rect l="l" t="t" r="r" b="b"/>
            <a:pathLst>
              <a:path w="4499822" h="3307369">
                <a:moveTo>
                  <a:pt x="0" y="0"/>
                </a:moveTo>
                <a:lnTo>
                  <a:pt x="4499822" y="0"/>
                </a:lnTo>
                <a:lnTo>
                  <a:pt x="4499822" y="3307369"/>
                </a:lnTo>
                <a:lnTo>
                  <a:pt x="0" y="3307369"/>
                </a:lnTo>
                <a:lnTo>
                  <a:pt x="0" y="0"/>
                </a:lnTo>
                <a:close/>
              </a:path>
            </a:pathLst>
          </a:custGeom>
          <a:blipFill>
            <a:blip r:embed="rId3"/>
            <a:stretch>
              <a:fillRect/>
            </a:stretch>
          </a:blipFill>
        </p:spPr>
      </p:sp>
      <p:sp>
        <p:nvSpPr>
          <p:cNvPr id="4" name="TextBox 4"/>
          <p:cNvSpPr txBox="1"/>
          <p:nvPr/>
        </p:nvSpPr>
        <p:spPr>
          <a:xfrm>
            <a:off x="350956" y="344255"/>
            <a:ext cx="8909112" cy="3162300"/>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Peace Sunday 2024</a:t>
            </a:r>
          </a:p>
          <a:p>
            <a:pPr algn="ctr">
              <a:lnSpc>
                <a:spcPts val="8400"/>
              </a:lnSpc>
            </a:pPr>
            <a:r>
              <a:rPr lang="en-US" sz="6000">
                <a:solidFill>
                  <a:srgbClr val="000000"/>
                </a:solidFill>
                <a:latin typeface="Canva Sans Bold"/>
              </a:rPr>
              <a:t>‘Artificial Intelligence and Peace’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grpSp>
        <p:nvGrpSpPr>
          <p:cNvPr id="3" name="Group 3"/>
          <p:cNvGrpSpPr/>
          <p:nvPr/>
        </p:nvGrpSpPr>
        <p:grpSpPr>
          <a:xfrm>
            <a:off x="500273" y="509420"/>
            <a:ext cx="8753054" cy="6296360"/>
            <a:chOff x="0" y="0"/>
            <a:chExt cx="3241872" cy="2331985"/>
          </a:xfrm>
        </p:grpSpPr>
        <p:sp>
          <p:nvSpPr>
            <p:cNvPr id="4" name="Freeform 4"/>
            <p:cNvSpPr/>
            <p:nvPr/>
          </p:nvSpPr>
          <p:spPr>
            <a:xfrm>
              <a:off x="0" y="0"/>
              <a:ext cx="3241872" cy="2331985"/>
            </a:xfrm>
            <a:custGeom>
              <a:avLst/>
              <a:gdLst/>
              <a:ahLst/>
              <a:cxnLst/>
              <a:rect l="l" t="t" r="r" b="b"/>
              <a:pathLst>
                <a:path w="3241872" h="2331985">
                  <a:moveTo>
                    <a:pt x="0" y="0"/>
                  </a:moveTo>
                  <a:lnTo>
                    <a:pt x="3241872" y="0"/>
                  </a:lnTo>
                  <a:lnTo>
                    <a:pt x="3241872" y="2331985"/>
                  </a:lnTo>
                  <a:lnTo>
                    <a:pt x="0" y="2331985"/>
                  </a:lnTo>
                  <a:close/>
                </a:path>
              </a:pathLst>
            </a:custGeom>
            <a:solidFill>
              <a:srgbClr val="99E2E6">
                <a:alpha val="80000"/>
              </a:srgbClr>
            </a:solidFill>
          </p:spPr>
        </p:sp>
        <p:sp>
          <p:nvSpPr>
            <p:cNvPr id="5" name="TextBox 5"/>
            <p:cNvSpPr txBox="1"/>
            <p:nvPr/>
          </p:nvSpPr>
          <p:spPr>
            <a:xfrm>
              <a:off x="0" y="-28575"/>
              <a:ext cx="3241872" cy="2360560"/>
            </a:xfrm>
            <a:prstGeom prst="rect">
              <a:avLst/>
            </a:prstGeom>
          </p:spPr>
          <p:txBody>
            <a:bodyPr lIns="50800" tIns="50800" rIns="50800" bIns="50800" rtlCol="0" anchor="ctr"/>
            <a:lstStyle/>
            <a:p>
              <a:pPr algn="ctr">
                <a:lnSpc>
                  <a:spcPts val="1960"/>
                </a:lnSpc>
                <a:spcBef>
                  <a:spcPct val="0"/>
                </a:spcBef>
              </a:pPr>
              <a:endParaRPr/>
            </a:p>
          </p:txBody>
        </p:sp>
      </p:grpSp>
      <p:sp>
        <p:nvSpPr>
          <p:cNvPr id="6" name="Freeform 6"/>
          <p:cNvSpPr/>
          <p:nvPr/>
        </p:nvSpPr>
        <p:spPr>
          <a:xfrm>
            <a:off x="3329491" y="5457817"/>
            <a:ext cx="3094618" cy="1125863"/>
          </a:xfrm>
          <a:custGeom>
            <a:avLst/>
            <a:gdLst/>
            <a:ahLst/>
            <a:cxnLst/>
            <a:rect l="l" t="t" r="r" b="b"/>
            <a:pathLst>
              <a:path w="3094618" h="1125863">
                <a:moveTo>
                  <a:pt x="0" y="0"/>
                </a:moveTo>
                <a:lnTo>
                  <a:pt x="3094618" y="0"/>
                </a:lnTo>
                <a:lnTo>
                  <a:pt x="3094618" y="1125863"/>
                </a:lnTo>
                <a:lnTo>
                  <a:pt x="0" y="1125863"/>
                </a:lnTo>
                <a:lnTo>
                  <a:pt x="0" y="0"/>
                </a:lnTo>
                <a:close/>
              </a:path>
            </a:pathLst>
          </a:custGeom>
          <a:blipFill>
            <a:blip r:embed="rId3"/>
            <a:stretch>
              <a:fillRect/>
            </a:stretch>
          </a:blipFill>
        </p:spPr>
      </p:sp>
      <p:sp>
        <p:nvSpPr>
          <p:cNvPr id="7" name="TextBox 7"/>
          <p:cNvSpPr txBox="1"/>
          <p:nvPr/>
        </p:nvSpPr>
        <p:spPr>
          <a:xfrm>
            <a:off x="0" y="2707958"/>
            <a:ext cx="9753600" cy="1861184"/>
          </a:xfrm>
          <a:prstGeom prst="rect">
            <a:avLst/>
          </a:prstGeom>
        </p:spPr>
        <p:txBody>
          <a:bodyPr lIns="0" tIns="0" rIns="0" bIns="0" rtlCol="0" anchor="t">
            <a:spAutoFit/>
          </a:bodyPr>
          <a:lstStyle/>
          <a:p>
            <a:pPr algn="ctr">
              <a:lnSpc>
                <a:spcPts val="3080"/>
              </a:lnSpc>
            </a:pPr>
            <a:r>
              <a:rPr lang="en-US" sz="2200">
                <a:solidFill>
                  <a:srgbClr val="000000"/>
                </a:solidFill>
                <a:latin typeface="Canva Sans Bold"/>
              </a:rPr>
              <a:t>For more information and resources, visit our website at www.paxchristi.org.uk</a:t>
            </a:r>
          </a:p>
          <a:p>
            <a:pPr algn="ctr">
              <a:lnSpc>
                <a:spcPts val="3080"/>
              </a:lnSpc>
            </a:pPr>
            <a:endParaRPr lang="en-US" sz="2200">
              <a:solidFill>
                <a:srgbClr val="000000"/>
              </a:solidFill>
              <a:latin typeface="Canva Sans Bold"/>
            </a:endParaRPr>
          </a:p>
          <a:p>
            <a:pPr algn="ctr">
              <a:lnSpc>
                <a:spcPts val="2800"/>
              </a:lnSpc>
            </a:pPr>
            <a:r>
              <a:rPr lang="en-US" sz="2000">
                <a:solidFill>
                  <a:srgbClr val="000000"/>
                </a:solidFill>
                <a:latin typeface="Canva Sans Bold"/>
              </a:rPr>
              <a:t>You can access the Pope’s message for the World Day of Peace at: https://www.vatican.va/content/francesco/en/messages/peace.html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grpSp>
        <p:nvGrpSpPr>
          <p:cNvPr id="3" name="Group 3"/>
          <p:cNvGrpSpPr/>
          <p:nvPr/>
        </p:nvGrpSpPr>
        <p:grpSpPr>
          <a:xfrm>
            <a:off x="500273" y="509420"/>
            <a:ext cx="8753054" cy="6296360"/>
            <a:chOff x="0" y="0"/>
            <a:chExt cx="3241872" cy="2331985"/>
          </a:xfrm>
        </p:grpSpPr>
        <p:sp>
          <p:nvSpPr>
            <p:cNvPr id="4" name="Freeform 4"/>
            <p:cNvSpPr/>
            <p:nvPr/>
          </p:nvSpPr>
          <p:spPr>
            <a:xfrm>
              <a:off x="0" y="0"/>
              <a:ext cx="3241872" cy="2331985"/>
            </a:xfrm>
            <a:custGeom>
              <a:avLst/>
              <a:gdLst/>
              <a:ahLst/>
              <a:cxnLst/>
              <a:rect l="l" t="t" r="r" b="b"/>
              <a:pathLst>
                <a:path w="3241872" h="2331985">
                  <a:moveTo>
                    <a:pt x="0" y="0"/>
                  </a:moveTo>
                  <a:lnTo>
                    <a:pt x="3241872" y="0"/>
                  </a:lnTo>
                  <a:lnTo>
                    <a:pt x="3241872" y="2331985"/>
                  </a:lnTo>
                  <a:lnTo>
                    <a:pt x="0" y="2331985"/>
                  </a:lnTo>
                  <a:close/>
                </a:path>
              </a:pathLst>
            </a:custGeom>
            <a:solidFill>
              <a:srgbClr val="99E2E6">
                <a:alpha val="80000"/>
              </a:srgbClr>
            </a:solidFill>
          </p:spPr>
        </p:sp>
        <p:sp>
          <p:nvSpPr>
            <p:cNvPr id="5" name="TextBox 5"/>
            <p:cNvSpPr txBox="1"/>
            <p:nvPr/>
          </p:nvSpPr>
          <p:spPr>
            <a:xfrm>
              <a:off x="0" y="-28575"/>
              <a:ext cx="3241872" cy="2360560"/>
            </a:xfrm>
            <a:prstGeom prst="rect">
              <a:avLst/>
            </a:prstGeom>
          </p:spPr>
          <p:txBody>
            <a:bodyPr lIns="50800" tIns="50800" rIns="50800" bIns="50800" rtlCol="0" anchor="ctr"/>
            <a:lstStyle/>
            <a:p>
              <a:pPr algn="ctr">
                <a:lnSpc>
                  <a:spcPts val="1960"/>
                </a:lnSpc>
                <a:spcBef>
                  <a:spcPct val="0"/>
                </a:spcBef>
              </a:pPr>
              <a:endParaRPr/>
            </a:p>
          </p:txBody>
        </p:sp>
      </p:grpSp>
      <p:sp>
        <p:nvSpPr>
          <p:cNvPr id="6" name="Freeform 6"/>
          <p:cNvSpPr/>
          <p:nvPr/>
        </p:nvSpPr>
        <p:spPr>
          <a:xfrm>
            <a:off x="7778803" y="5428311"/>
            <a:ext cx="1396047" cy="1377469"/>
          </a:xfrm>
          <a:custGeom>
            <a:avLst/>
            <a:gdLst/>
            <a:ahLst/>
            <a:cxnLst/>
            <a:rect l="l" t="t" r="r" b="b"/>
            <a:pathLst>
              <a:path w="1396047" h="1377469">
                <a:moveTo>
                  <a:pt x="0" y="0"/>
                </a:moveTo>
                <a:lnTo>
                  <a:pt x="1396047" y="0"/>
                </a:lnTo>
                <a:lnTo>
                  <a:pt x="1396047" y="1377469"/>
                </a:lnTo>
                <a:lnTo>
                  <a:pt x="0" y="1377469"/>
                </a:lnTo>
                <a:lnTo>
                  <a:pt x="0" y="0"/>
                </a:lnTo>
                <a:close/>
              </a:path>
            </a:pathLst>
          </a:custGeom>
          <a:blipFill>
            <a:blip r:embed="rId3"/>
            <a:stretch>
              <a:fillRect/>
            </a:stretch>
          </a:blipFill>
        </p:spPr>
      </p:sp>
      <p:sp>
        <p:nvSpPr>
          <p:cNvPr id="7" name="TextBox 7"/>
          <p:cNvSpPr txBox="1"/>
          <p:nvPr/>
        </p:nvSpPr>
        <p:spPr>
          <a:xfrm>
            <a:off x="0" y="1628775"/>
            <a:ext cx="9753600" cy="3971924"/>
          </a:xfrm>
          <a:prstGeom prst="rect">
            <a:avLst/>
          </a:prstGeom>
        </p:spPr>
        <p:txBody>
          <a:bodyPr lIns="0" tIns="0" rIns="0" bIns="0" rtlCol="0" anchor="t">
            <a:spAutoFit/>
          </a:bodyPr>
          <a:lstStyle/>
          <a:p>
            <a:pPr algn="ctr">
              <a:lnSpc>
                <a:spcPts val="6300"/>
              </a:lnSpc>
            </a:pPr>
            <a:r>
              <a:rPr lang="en-US" sz="4500">
                <a:solidFill>
                  <a:srgbClr val="000000"/>
                </a:solidFill>
                <a:latin typeface="Canva Sans Bold"/>
              </a:rPr>
              <a:t>What technology do you use in your everyday life? </a:t>
            </a:r>
          </a:p>
          <a:p>
            <a:pPr algn="ctr">
              <a:lnSpc>
                <a:spcPts val="6300"/>
              </a:lnSpc>
            </a:pPr>
            <a:endParaRPr lang="en-US" sz="4500">
              <a:solidFill>
                <a:srgbClr val="000000"/>
              </a:solidFill>
              <a:latin typeface="Canva Sans Bold"/>
            </a:endParaRPr>
          </a:p>
          <a:p>
            <a:pPr algn="ctr">
              <a:lnSpc>
                <a:spcPts val="6300"/>
              </a:lnSpc>
            </a:pPr>
            <a:r>
              <a:rPr lang="en-US" sz="4500">
                <a:solidFill>
                  <a:srgbClr val="000000"/>
                </a:solidFill>
                <a:latin typeface="Canva Sans Bold"/>
              </a:rPr>
              <a:t>Would you trust it to make important decisions?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grpSp>
        <p:nvGrpSpPr>
          <p:cNvPr id="3" name="Group 3"/>
          <p:cNvGrpSpPr/>
          <p:nvPr/>
        </p:nvGrpSpPr>
        <p:grpSpPr>
          <a:xfrm>
            <a:off x="500273" y="509420"/>
            <a:ext cx="8753054" cy="6296360"/>
            <a:chOff x="0" y="0"/>
            <a:chExt cx="3241872" cy="2331985"/>
          </a:xfrm>
        </p:grpSpPr>
        <p:sp>
          <p:nvSpPr>
            <p:cNvPr id="4" name="Freeform 4"/>
            <p:cNvSpPr/>
            <p:nvPr/>
          </p:nvSpPr>
          <p:spPr>
            <a:xfrm>
              <a:off x="0" y="0"/>
              <a:ext cx="3241872" cy="2331985"/>
            </a:xfrm>
            <a:custGeom>
              <a:avLst/>
              <a:gdLst/>
              <a:ahLst/>
              <a:cxnLst/>
              <a:rect l="l" t="t" r="r" b="b"/>
              <a:pathLst>
                <a:path w="3241872" h="2331985">
                  <a:moveTo>
                    <a:pt x="0" y="0"/>
                  </a:moveTo>
                  <a:lnTo>
                    <a:pt x="3241872" y="0"/>
                  </a:lnTo>
                  <a:lnTo>
                    <a:pt x="3241872" y="2331985"/>
                  </a:lnTo>
                  <a:lnTo>
                    <a:pt x="0" y="2331985"/>
                  </a:lnTo>
                  <a:close/>
                </a:path>
              </a:pathLst>
            </a:custGeom>
            <a:solidFill>
              <a:srgbClr val="99E2E6">
                <a:alpha val="80000"/>
              </a:srgbClr>
            </a:solidFill>
          </p:spPr>
        </p:sp>
        <p:sp>
          <p:nvSpPr>
            <p:cNvPr id="5" name="TextBox 5"/>
            <p:cNvSpPr txBox="1"/>
            <p:nvPr/>
          </p:nvSpPr>
          <p:spPr>
            <a:xfrm>
              <a:off x="0" y="-28575"/>
              <a:ext cx="3241872" cy="2360560"/>
            </a:xfrm>
            <a:prstGeom prst="rect">
              <a:avLst/>
            </a:prstGeom>
          </p:spPr>
          <p:txBody>
            <a:bodyPr lIns="50800" tIns="50800" rIns="50800" bIns="50800" rtlCol="0" anchor="ctr"/>
            <a:lstStyle/>
            <a:p>
              <a:pPr algn="ctr">
                <a:lnSpc>
                  <a:spcPts val="1960"/>
                </a:lnSpc>
                <a:spcBef>
                  <a:spcPct val="0"/>
                </a:spcBef>
              </a:pPr>
              <a:endParaRPr/>
            </a:p>
          </p:txBody>
        </p:sp>
      </p:grpSp>
      <p:sp>
        <p:nvSpPr>
          <p:cNvPr id="6" name="Freeform 6"/>
          <p:cNvSpPr/>
          <p:nvPr/>
        </p:nvSpPr>
        <p:spPr>
          <a:xfrm>
            <a:off x="7486761" y="5341470"/>
            <a:ext cx="1535319" cy="1464310"/>
          </a:xfrm>
          <a:custGeom>
            <a:avLst/>
            <a:gdLst/>
            <a:ahLst/>
            <a:cxnLst/>
            <a:rect l="l" t="t" r="r" b="b"/>
            <a:pathLst>
              <a:path w="1535319" h="1464310">
                <a:moveTo>
                  <a:pt x="0" y="0"/>
                </a:moveTo>
                <a:lnTo>
                  <a:pt x="1535319" y="0"/>
                </a:lnTo>
                <a:lnTo>
                  <a:pt x="1535319" y="1464310"/>
                </a:lnTo>
                <a:lnTo>
                  <a:pt x="0" y="1464310"/>
                </a:lnTo>
                <a:lnTo>
                  <a:pt x="0" y="0"/>
                </a:lnTo>
                <a:close/>
              </a:path>
            </a:pathLst>
          </a:custGeom>
          <a:blipFill>
            <a:blip r:embed="rId3"/>
            <a:stretch>
              <a:fillRect/>
            </a:stretch>
          </a:blipFill>
        </p:spPr>
      </p:sp>
      <p:sp>
        <p:nvSpPr>
          <p:cNvPr id="7" name="TextBox 7"/>
          <p:cNvSpPr txBox="1"/>
          <p:nvPr/>
        </p:nvSpPr>
        <p:spPr>
          <a:xfrm>
            <a:off x="871907" y="1554480"/>
            <a:ext cx="8009786" cy="4330609"/>
          </a:xfrm>
          <a:prstGeom prst="rect">
            <a:avLst/>
          </a:prstGeom>
        </p:spPr>
        <p:txBody>
          <a:bodyPr lIns="0" tIns="0" rIns="0" bIns="0" rtlCol="0" anchor="t">
            <a:spAutoFit/>
          </a:bodyPr>
          <a:lstStyle/>
          <a:p>
            <a:pPr>
              <a:lnSpc>
                <a:spcPts val="3359"/>
              </a:lnSpc>
              <a:spcBef>
                <a:spcPct val="0"/>
              </a:spcBef>
            </a:pPr>
            <a:r>
              <a:rPr lang="en-US" sz="2400" dirty="0">
                <a:solidFill>
                  <a:srgbClr val="000000"/>
                </a:solidFill>
                <a:latin typeface="Canva Sans"/>
              </a:rPr>
              <a:t>Each year the Pope releases a message for the World Day of Peace on 1st January. Pax Christi England and Wales is a Catholic peace movement and encourages parishes, schools and communities to share the message on the third Sunday in January. </a:t>
            </a:r>
          </a:p>
          <a:p>
            <a:pPr>
              <a:lnSpc>
                <a:spcPts val="3359"/>
              </a:lnSpc>
              <a:spcBef>
                <a:spcPct val="0"/>
              </a:spcBef>
            </a:pPr>
            <a:endParaRPr lang="en-US" sz="2400" dirty="0">
              <a:solidFill>
                <a:srgbClr val="000000"/>
              </a:solidFill>
              <a:latin typeface="Canva Sans"/>
            </a:endParaRPr>
          </a:p>
          <a:p>
            <a:pPr>
              <a:lnSpc>
                <a:spcPts val="3359"/>
              </a:lnSpc>
              <a:spcBef>
                <a:spcPct val="0"/>
              </a:spcBef>
            </a:pPr>
            <a:r>
              <a:rPr lang="en-US" sz="2400" dirty="0">
                <a:solidFill>
                  <a:srgbClr val="000000"/>
                </a:solidFill>
                <a:latin typeface="Canva Sans"/>
              </a:rPr>
              <a:t>This year the Pope’s message was about artificial intelligence (or AI) and peace. He talks about how we need to ensure AI is used as a tool for good to make the world a better place. </a:t>
            </a:r>
          </a:p>
        </p:txBody>
      </p:sp>
      <p:sp>
        <p:nvSpPr>
          <p:cNvPr id="8" name="TextBox 8"/>
          <p:cNvSpPr txBox="1"/>
          <p:nvPr/>
        </p:nvSpPr>
        <p:spPr>
          <a:xfrm>
            <a:off x="731520" y="655320"/>
            <a:ext cx="5667077" cy="657744"/>
          </a:xfrm>
          <a:prstGeom prst="rect">
            <a:avLst/>
          </a:prstGeom>
        </p:spPr>
        <p:txBody>
          <a:bodyPr lIns="0" tIns="0" rIns="0" bIns="0" rtlCol="0" anchor="t">
            <a:spAutoFit/>
          </a:bodyPr>
          <a:lstStyle/>
          <a:p>
            <a:pPr algn="ctr">
              <a:lnSpc>
                <a:spcPts val="5599"/>
              </a:lnSpc>
            </a:pPr>
            <a:r>
              <a:rPr lang="en-US" sz="3600" dirty="0">
                <a:solidFill>
                  <a:srgbClr val="000000"/>
                </a:solidFill>
                <a:latin typeface="Canva Sans Bold"/>
              </a:rPr>
              <a:t>What is Peace Sunday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grpSp>
        <p:nvGrpSpPr>
          <p:cNvPr id="3" name="Group 3"/>
          <p:cNvGrpSpPr/>
          <p:nvPr/>
        </p:nvGrpSpPr>
        <p:grpSpPr>
          <a:xfrm>
            <a:off x="500273" y="509420"/>
            <a:ext cx="8753054" cy="6296360"/>
            <a:chOff x="0" y="0"/>
            <a:chExt cx="3241872" cy="2331985"/>
          </a:xfrm>
        </p:grpSpPr>
        <p:sp>
          <p:nvSpPr>
            <p:cNvPr id="4" name="Freeform 4"/>
            <p:cNvSpPr/>
            <p:nvPr/>
          </p:nvSpPr>
          <p:spPr>
            <a:xfrm>
              <a:off x="0" y="0"/>
              <a:ext cx="3241872" cy="2331985"/>
            </a:xfrm>
            <a:custGeom>
              <a:avLst/>
              <a:gdLst/>
              <a:ahLst/>
              <a:cxnLst/>
              <a:rect l="l" t="t" r="r" b="b"/>
              <a:pathLst>
                <a:path w="3241872" h="2331985">
                  <a:moveTo>
                    <a:pt x="0" y="0"/>
                  </a:moveTo>
                  <a:lnTo>
                    <a:pt x="3241872" y="0"/>
                  </a:lnTo>
                  <a:lnTo>
                    <a:pt x="3241872" y="2331985"/>
                  </a:lnTo>
                  <a:lnTo>
                    <a:pt x="0" y="2331985"/>
                  </a:lnTo>
                  <a:close/>
                </a:path>
              </a:pathLst>
            </a:custGeom>
            <a:solidFill>
              <a:srgbClr val="99E2E6">
                <a:alpha val="80000"/>
              </a:srgbClr>
            </a:solidFill>
          </p:spPr>
        </p:sp>
        <p:sp>
          <p:nvSpPr>
            <p:cNvPr id="5" name="TextBox 5"/>
            <p:cNvSpPr txBox="1"/>
            <p:nvPr/>
          </p:nvSpPr>
          <p:spPr>
            <a:xfrm>
              <a:off x="0" y="-28575"/>
              <a:ext cx="3241872" cy="2360560"/>
            </a:xfrm>
            <a:prstGeom prst="rect">
              <a:avLst/>
            </a:prstGeom>
          </p:spPr>
          <p:txBody>
            <a:bodyPr lIns="50800" tIns="50800" rIns="50800" bIns="50800" rtlCol="0" anchor="ctr"/>
            <a:lstStyle/>
            <a:p>
              <a:pPr algn="ctr">
                <a:lnSpc>
                  <a:spcPts val="1960"/>
                </a:lnSpc>
                <a:spcBef>
                  <a:spcPct val="0"/>
                </a:spcBef>
              </a:pPr>
              <a:endParaRPr/>
            </a:p>
          </p:txBody>
        </p:sp>
      </p:grpSp>
      <p:sp>
        <p:nvSpPr>
          <p:cNvPr id="6" name="TextBox 6"/>
          <p:cNvSpPr txBox="1"/>
          <p:nvPr/>
        </p:nvSpPr>
        <p:spPr>
          <a:xfrm>
            <a:off x="614173" y="1445168"/>
            <a:ext cx="8558156" cy="4936288"/>
          </a:xfrm>
          <a:prstGeom prst="rect">
            <a:avLst/>
          </a:prstGeom>
        </p:spPr>
        <p:txBody>
          <a:bodyPr lIns="0" tIns="0" rIns="0" bIns="0" rtlCol="0" anchor="t">
            <a:spAutoFit/>
          </a:bodyPr>
          <a:lstStyle/>
          <a:p>
            <a:pPr algn="ctr">
              <a:lnSpc>
                <a:spcPts val="3079"/>
              </a:lnSpc>
            </a:pPr>
            <a:r>
              <a:rPr lang="en-US" sz="2199" dirty="0">
                <a:solidFill>
                  <a:srgbClr val="000000"/>
                </a:solidFill>
                <a:latin typeface="Canva Sans"/>
              </a:rPr>
              <a:t>Pope Francis says in the message that science and technology show how creative human beings can be.  They have helped us in many ways, transforming our societies, but can also be dangerous. </a:t>
            </a:r>
          </a:p>
          <a:p>
            <a:pPr algn="ctr">
              <a:lnSpc>
                <a:spcPts val="1540"/>
              </a:lnSpc>
            </a:pPr>
            <a:endParaRPr lang="en-US" sz="2199" dirty="0">
              <a:solidFill>
                <a:srgbClr val="000000"/>
              </a:solidFill>
              <a:latin typeface="Canva Sans"/>
            </a:endParaRPr>
          </a:p>
          <a:p>
            <a:pPr algn="ctr">
              <a:lnSpc>
                <a:spcPts val="3079"/>
              </a:lnSpc>
            </a:pPr>
            <a:r>
              <a:rPr lang="en-US" sz="2199" dirty="0">
                <a:solidFill>
                  <a:srgbClr val="000000"/>
                </a:solidFill>
                <a:latin typeface="Canva Sans"/>
              </a:rPr>
              <a:t>One example he gives is the use of data and information about people. We need to understand how our data is used, and how the results that we get using technology might be affected by biases or how they might even influence our choices without us having all the information. He also says that we might not always be able to trust the result of AI, which could have serious consequences. </a:t>
            </a:r>
          </a:p>
          <a:p>
            <a:pPr>
              <a:lnSpc>
                <a:spcPts val="3079"/>
              </a:lnSpc>
            </a:pPr>
            <a:endParaRPr lang="en-US" sz="2199" dirty="0">
              <a:solidFill>
                <a:srgbClr val="000000"/>
              </a:solidFill>
              <a:latin typeface="Canva Sans"/>
            </a:endParaRPr>
          </a:p>
        </p:txBody>
      </p:sp>
      <p:grpSp>
        <p:nvGrpSpPr>
          <p:cNvPr id="7" name="Group 7"/>
          <p:cNvGrpSpPr/>
          <p:nvPr/>
        </p:nvGrpSpPr>
        <p:grpSpPr>
          <a:xfrm>
            <a:off x="791645" y="6049219"/>
            <a:ext cx="8203211" cy="902461"/>
            <a:chOff x="0" y="0"/>
            <a:chExt cx="3038226" cy="334245"/>
          </a:xfrm>
        </p:grpSpPr>
        <p:sp>
          <p:nvSpPr>
            <p:cNvPr id="8" name="Freeform 8"/>
            <p:cNvSpPr/>
            <p:nvPr/>
          </p:nvSpPr>
          <p:spPr>
            <a:xfrm>
              <a:off x="0" y="0"/>
              <a:ext cx="3038226" cy="334245"/>
            </a:xfrm>
            <a:custGeom>
              <a:avLst/>
              <a:gdLst/>
              <a:ahLst/>
              <a:cxnLst/>
              <a:rect l="l" t="t" r="r" b="b"/>
              <a:pathLst>
                <a:path w="3038226" h="334245">
                  <a:moveTo>
                    <a:pt x="33976" y="0"/>
                  </a:moveTo>
                  <a:lnTo>
                    <a:pt x="3004251" y="0"/>
                  </a:lnTo>
                  <a:cubicBezTo>
                    <a:pt x="3023015" y="0"/>
                    <a:pt x="3038226" y="15211"/>
                    <a:pt x="3038226" y="33976"/>
                  </a:cubicBezTo>
                  <a:lnTo>
                    <a:pt x="3038226" y="300269"/>
                  </a:lnTo>
                  <a:cubicBezTo>
                    <a:pt x="3038226" y="319034"/>
                    <a:pt x="3023015" y="334245"/>
                    <a:pt x="3004251" y="334245"/>
                  </a:cubicBezTo>
                  <a:lnTo>
                    <a:pt x="33976" y="334245"/>
                  </a:lnTo>
                  <a:cubicBezTo>
                    <a:pt x="15211" y="334245"/>
                    <a:pt x="0" y="319034"/>
                    <a:pt x="0" y="300269"/>
                  </a:cubicBezTo>
                  <a:lnTo>
                    <a:pt x="0" y="33976"/>
                  </a:lnTo>
                  <a:cubicBezTo>
                    <a:pt x="0" y="15211"/>
                    <a:pt x="15211" y="0"/>
                    <a:pt x="33976" y="0"/>
                  </a:cubicBezTo>
                  <a:close/>
                </a:path>
              </a:pathLst>
            </a:custGeom>
            <a:solidFill>
              <a:srgbClr val="5BA5B5"/>
            </a:solidFill>
          </p:spPr>
        </p:sp>
        <p:sp>
          <p:nvSpPr>
            <p:cNvPr id="9" name="TextBox 9"/>
            <p:cNvSpPr txBox="1"/>
            <p:nvPr/>
          </p:nvSpPr>
          <p:spPr>
            <a:xfrm>
              <a:off x="0" y="-38100"/>
              <a:ext cx="3038226" cy="372345"/>
            </a:xfrm>
            <a:prstGeom prst="rect">
              <a:avLst/>
            </a:prstGeom>
          </p:spPr>
          <p:txBody>
            <a:bodyPr lIns="50800" tIns="50800" rIns="50800" bIns="50800" rtlCol="0" anchor="ctr"/>
            <a:lstStyle/>
            <a:p>
              <a:pPr algn="ctr">
                <a:lnSpc>
                  <a:spcPts val="3079"/>
                </a:lnSpc>
              </a:pPr>
              <a:r>
                <a:rPr lang="en-US" sz="2199" dirty="0">
                  <a:solidFill>
                    <a:srgbClr val="FFFFFF"/>
                  </a:solidFill>
                  <a:latin typeface="Canva Sans Bold"/>
                </a:rPr>
                <a:t>What can you do to make sure you’re using technology safely and sensibly?</a:t>
              </a:r>
              <a:r>
                <a:rPr lang="en-US" sz="2199" dirty="0">
                  <a:solidFill>
                    <a:srgbClr val="000000"/>
                  </a:solidFill>
                  <a:latin typeface="Canva Sans"/>
                </a:rPr>
                <a:t> </a:t>
              </a:r>
            </a:p>
          </p:txBody>
        </p:sp>
      </p:grpSp>
      <p:sp>
        <p:nvSpPr>
          <p:cNvPr id="10" name="TextBox 10"/>
          <p:cNvSpPr txBox="1"/>
          <p:nvPr/>
        </p:nvSpPr>
        <p:spPr>
          <a:xfrm>
            <a:off x="809796" y="655320"/>
            <a:ext cx="8134008" cy="679450"/>
          </a:xfrm>
          <a:prstGeom prst="rect">
            <a:avLst/>
          </a:prstGeom>
        </p:spPr>
        <p:txBody>
          <a:bodyPr lIns="0" tIns="0" rIns="0" bIns="0" rtlCol="0" anchor="t">
            <a:spAutoFit/>
          </a:bodyPr>
          <a:lstStyle/>
          <a:p>
            <a:pPr algn="ctr">
              <a:lnSpc>
                <a:spcPts val="5599"/>
              </a:lnSpc>
            </a:pPr>
            <a:r>
              <a:rPr lang="en-US" sz="3999">
                <a:solidFill>
                  <a:srgbClr val="000000"/>
                </a:solidFill>
                <a:latin typeface="Canva Sans Bold"/>
              </a:rPr>
              <a:t>Artificial Intelligence and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grpSp>
        <p:nvGrpSpPr>
          <p:cNvPr id="3" name="Group 3"/>
          <p:cNvGrpSpPr/>
          <p:nvPr/>
        </p:nvGrpSpPr>
        <p:grpSpPr>
          <a:xfrm>
            <a:off x="500273" y="509420"/>
            <a:ext cx="8753054" cy="6296360"/>
            <a:chOff x="0" y="0"/>
            <a:chExt cx="3241872" cy="2331985"/>
          </a:xfrm>
        </p:grpSpPr>
        <p:sp>
          <p:nvSpPr>
            <p:cNvPr id="4" name="Freeform 4"/>
            <p:cNvSpPr/>
            <p:nvPr/>
          </p:nvSpPr>
          <p:spPr>
            <a:xfrm>
              <a:off x="0" y="0"/>
              <a:ext cx="3241872" cy="2331985"/>
            </a:xfrm>
            <a:custGeom>
              <a:avLst/>
              <a:gdLst/>
              <a:ahLst/>
              <a:cxnLst/>
              <a:rect l="l" t="t" r="r" b="b"/>
              <a:pathLst>
                <a:path w="3241872" h="2331985">
                  <a:moveTo>
                    <a:pt x="0" y="0"/>
                  </a:moveTo>
                  <a:lnTo>
                    <a:pt x="3241872" y="0"/>
                  </a:lnTo>
                  <a:lnTo>
                    <a:pt x="3241872" y="2331985"/>
                  </a:lnTo>
                  <a:lnTo>
                    <a:pt x="0" y="2331985"/>
                  </a:lnTo>
                  <a:close/>
                </a:path>
              </a:pathLst>
            </a:custGeom>
            <a:solidFill>
              <a:srgbClr val="99E2E6">
                <a:alpha val="80000"/>
              </a:srgbClr>
            </a:solidFill>
          </p:spPr>
        </p:sp>
        <p:sp>
          <p:nvSpPr>
            <p:cNvPr id="5" name="TextBox 5"/>
            <p:cNvSpPr txBox="1"/>
            <p:nvPr/>
          </p:nvSpPr>
          <p:spPr>
            <a:xfrm>
              <a:off x="0" y="-28575"/>
              <a:ext cx="3241872" cy="2360560"/>
            </a:xfrm>
            <a:prstGeom prst="rect">
              <a:avLst/>
            </a:prstGeom>
          </p:spPr>
          <p:txBody>
            <a:bodyPr lIns="50800" tIns="50800" rIns="50800" bIns="50800" rtlCol="0" anchor="ctr"/>
            <a:lstStyle/>
            <a:p>
              <a:pPr algn="ctr">
                <a:lnSpc>
                  <a:spcPts val="1960"/>
                </a:lnSpc>
                <a:spcBef>
                  <a:spcPct val="0"/>
                </a:spcBef>
              </a:pPr>
              <a:endParaRPr/>
            </a:p>
          </p:txBody>
        </p:sp>
      </p:grpSp>
      <p:sp>
        <p:nvSpPr>
          <p:cNvPr id="6" name="TextBox 6"/>
          <p:cNvSpPr txBox="1"/>
          <p:nvPr/>
        </p:nvSpPr>
        <p:spPr>
          <a:xfrm>
            <a:off x="731520" y="1516018"/>
            <a:ext cx="8290560" cy="4128374"/>
          </a:xfrm>
          <a:prstGeom prst="rect">
            <a:avLst/>
          </a:prstGeom>
        </p:spPr>
        <p:txBody>
          <a:bodyPr lIns="0" tIns="0" rIns="0" bIns="0" rtlCol="0" anchor="t">
            <a:spAutoFit/>
          </a:bodyPr>
          <a:lstStyle/>
          <a:p>
            <a:pPr algn="ctr">
              <a:lnSpc>
                <a:spcPts val="3079"/>
              </a:lnSpc>
            </a:pPr>
            <a:r>
              <a:rPr lang="en-US" sz="2199" dirty="0">
                <a:solidFill>
                  <a:srgbClr val="000000"/>
                </a:solidFill>
                <a:latin typeface="Canva Sans"/>
              </a:rPr>
              <a:t>AI can mean a lot of things, but essentially it’s about creating technology that reacts like a human. </a:t>
            </a:r>
          </a:p>
          <a:p>
            <a:pPr algn="ctr">
              <a:lnSpc>
                <a:spcPts val="1400"/>
              </a:lnSpc>
            </a:pPr>
            <a:endParaRPr lang="en-US" sz="2199" dirty="0">
              <a:solidFill>
                <a:srgbClr val="000000"/>
              </a:solidFill>
              <a:latin typeface="Canva Sans"/>
            </a:endParaRPr>
          </a:p>
          <a:p>
            <a:pPr algn="ctr">
              <a:lnSpc>
                <a:spcPts val="3079"/>
              </a:lnSpc>
            </a:pPr>
            <a:r>
              <a:rPr lang="en-US" sz="2199" dirty="0">
                <a:solidFill>
                  <a:srgbClr val="000000"/>
                </a:solidFill>
                <a:latin typeface="Canva Sans"/>
              </a:rPr>
              <a:t>Pope Francis suggests setting up organisations and agreements on ethics to make sure that it’s used for good to protect our human rights and dignity, not for selfish reasons. AI won’t be successful if it’s not working to make the world better for everyone, especially if it causes more inequality. We also need to remember that we have limits and that we will never be able to completely predict the future.     </a:t>
            </a:r>
          </a:p>
          <a:p>
            <a:pPr algn="ctr">
              <a:lnSpc>
                <a:spcPts val="3079"/>
              </a:lnSpc>
            </a:pPr>
            <a:endParaRPr lang="en-US" sz="2199" dirty="0">
              <a:solidFill>
                <a:srgbClr val="000000"/>
              </a:solidFill>
              <a:latin typeface="Canva Sans"/>
            </a:endParaRPr>
          </a:p>
        </p:txBody>
      </p:sp>
      <p:grpSp>
        <p:nvGrpSpPr>
          <p:cNvPr id="7" name="Group 7"/>
          <p:cNvGrpSpPr/>
          <p:nvPr/>
        </p:nvGrpSpPr>
        <p:grpSpPr>
          <a:xfrm>
            <a:off x="775195" y="5681219"/>
            <a:ext cx="8203211" cy="902461"/>
            <a:chOff x="0" y="0"/>
            <a:chExt cx="3038226" cy="334245"/>
          </a:xfrm>
        </p:grpSpPr>
        <p:sp>
          <p:nvSpPr>
            <p:cNvPr id="8" name="Freeform 8"/>
            <p:cNvSpPr/>
            <p:nvPr/>
          </p:nvSpPr>
          <p:spPr>
            <a:xfrm>
              <a:off x="0" y="0"/>
              <a:ext cx="3038226" cy="334245"/>
            </a:xfrm>
            <a:custGeom>
              <a:avLst/>
              <a:gdLst/>
              <a:ahLst/>
              <a:cxnLst/>
              <a:rect l="l" t="t" r="r" b="b"/>
              <a:pathLst>
                <a:path w="3038226" h="334245">
                  <a:moveTo>
                    <a:pt x="33976" y="0"/>
                  </a:moveTo>
                  <a:lnTo>
                    <a:pt x="3004251" y="0"/>
                  </a:lnTo>
                  <a:cubicBezTo>
                    <a:pt x="3023015" y="0"/>
                    <a:pt x="3038226" y="15211"/>
                    <a:pt x="3038226" y="33976"/>
                  </a:cubicBezTo>
                  <a:lnTo>
                    <a:pt x="3038226" y="300269"/>
                  </a:lnTo>
                  <a:cubicBezTo>
                    <a:pt x="3038226" y="319034"/>
                    <a:pt x="3023015" y="334245"/>
                    <a:pt x="3004251" y="334245"/>
                  </a:cubicBezTo>
                  <a:lnTo>
                    <a:pt x="33976" y="334245"/>
                  </a:lnTo>
                  <a:cubicBezTo>
                    <a:pt x="15211" y="334245"/>
                    <a:pt x="0" y="319034"/>
                    <a:pt x="0" y="300269"/>
                  </a:cubicBezTo>
                  <a:lnTo>
                    <a:pt x="0" y="33976"/>
                  </a:lnTo>
                  <a:cubicBezTo>
                    <a:pt x="0" y="15211"/>
                    <a:pt x="15211" y="0"/>
                    <a:pt x="33976" y="0"/>
                  </a:cubicBezTo>
                  <a:close/>
                </a:path>
              </a:pathLst>
            </a:custGeom>
            <a:solidFill>
              <a:srgbClr val="5BA5B5"/>
            </a:solidFill>
          </p:spPr>
        </p:sp>
        <p:sp>
          <p:nvSpPr>
            <p:cNvPr id="9" name="TextBox 9"/>
            <p:cNvSpPr txBox="1"/>
            <p:nvPr/>
          </p:nvSpPr>
          <p:spPr>
            <a:xfrm>
              <a:off x="0" y="-38100"/>
              <a:ext cx="3038226" cy="372345"/>
            </a:xfrm>
            <a:prstGeom prst="rect">
              <a:avLst/>
            </a:prstGeom>
          </p:spPr>
          <p:txBody>
            <a:bodyPr lIns="50800" tIns="50800" rIns="50800" bIns="50800" rtlCol="0" anchor="ctr"/>
            <a:lstStyle/>
            <a:p>
              <a:pPr algn="ctr">
                <a:lnSpc>
                  <a:spcPts val="3079"/>
                </a:lnSpc>
              </a:pPr>
              <a:r>
                <a:rPr lang="en-US" sz="2199">
                  <a:solidFill>
                    <a:srgbClr val="FFFFFF"/>
                  </a:solidFill>
                  <a:latin typeface="Canva Sans Bold"/>
                </a:rPr>
                <a:t>Do you agree their should be rules about how we use AI? </a:t>
              </a:r>
            </a:p>
            <a:p>
              <a:pPr algn="ctr">
                <a:lnSpc>
                  <a:spcPts val="3079"/>
                </a:lnSpc>
              </a:pPr>
              <a:r>
                <a:rPr lang="en-US" sz="2199">
                  <a:solidFill>
                    <a:srgbClr val="FFFFFF"/>
                  </a:solidFill>
                  <a:latin typeface="Canva Sans Bold"/>
                </a:rPr>
                <a:t>Why/ why not?</a:t>
              </a:r>
            </a:p>
          </p:txBody>
        </p:sp>
      </p:grpSp>
      <p:sp>
        <p:nvSpPr>
          <p:cNvPr id="10" name="TextBox 10"/>
          <p:cNvSpPr txBox="1"/>
          <p:nvPr/>
        </p:nvSpPr>
        <p:spPr>
          <a:xfrm>
            <a:off x="809796" y="655320"/>
            <a:ext cx="8134008" cy="679450"/>
          </a:xfrm>
          <a:prstGeom prst="rect">
            <a:avLst/>
          </a:prstGeom>
        </p:spPr>
        <p:txBody>
          <a:bodyPr lIns="0" tIns="0" rIns="0" bIns="0" rtlCol="0" anchor="t">
            <a:spAutoFit/>
          </a:bodyPr>
          <a:lstStyle/>
          <a:p>
            <a:pPr algn="ctr">
              <a:lnSpc>
                <a:spcPts val="5599"/>
              </a:lnSpc>
            </a:pPr>
            <a:r>
              <a:rPr lang="en-US" sz="3999">
                <a:solidFill>
                  <a:srgbClr val="000000"/>
                </a:solidFill>
                <a:latin typeface="Canva Sans Bold"/>
              </a:rPr>
              <a:t>Artificial Intelligence and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grpSp>
        <p:nvGrpSpPr>
          <p:cNvPr id="3" name="Group 3"/>
          <p:cNvGrpSpPr/>
          <p:nvPr/>
        </p:nvGrpSpPr>
        <p:grpSpPr>
          <a:xfrm>
            <a:off x="500273" y="509420"/>
            <a:ext cx="8753054" cy="6296360"/>
            <a:chOff x="0" y="0"/>
            <a:chExt cx="3241872" cy="2331985"/>
          </a:xfrm>
        </p:grpSpPr>
        <p:sp>
          <p:nvSpPr>
            <p:cNvPr id="4" name="Freeform 4"/>
            <p:cNvSpPr/>
            <p:nvPr/>
          </p:nvSpPr>
          <p:spPr>
            <a:xfrm>
              <a:off x="0" y="0"/>
              <a:ext cx="3241872" cy="2331985"/>
            </a:xfrm>
            <a:custGeom>
              <a:avLst/>
              <a:gdLst/>
              <a:ahLst/>
              <a:cxnLst/>
              <a:rect l="l" t="t" r="r" b="b"/>
              <a:pathLst>
                <a:path w="3241872" h="2331985">
                  <a:moveTo>
                    <a:pt x="0" y="0"/>
                  </a:moveTo>
                  <a:lnTo>
                    <a:pt x="3241872" y="0"/>
                  </a:lnTo>
                  <a:lnTo>
                    <a:pt x="3241872" y="2331985"/>
                  </a:lnTo>
                  <a:lnTo>
                    <a:pt x="0" y="2331985"/>
                  </a:lnTo>
                  <a:close/>
                </a:path>
              </a:pathLst>
            </a:custGeom>
            <a:solidFill>
              <a:srgbClr val="99E2E6">
                <a:alpha val="80000"/>
              </a:srgbClr>
            </a:solidFill>
          </p:spPr>
        </p:sp>
        <p:sp>
          <p:nvSpPr>
            <p:cNvPr id="5" name="TextBox 5"/>
            <p:cNvSpPr txBox="1"/>
            <p:nvPr/>
          </p:nvSpPr>
          <p:spPr>
            <a:xfrm>
              <a:off x="0" y="-28575"/>
              <a:ext cx="3241872" cy="2360560"/>
            </a:xfrm>
            <a:prstGeom prst="rect">
              <a:avLst/>
            </a:prstGeom>
          </p:spPr>
          <p:txBody>
            <a:bodyPr lIns="50800" tIns="50800" rIns="50800" bIns="50800" rtlCol="0" anchor="ctr"/>
            <a:lstStyle/>
            <a:p>
              <a:pPr algn="ctr">
                <a:lnSpc>
                  <a:spcPts val="1960"/>
                </a:lnSpc>
                <a:spcBef>
                  <a:spcPct val="0"/>
                </a:spcBef>
              </a:pPr>
              <a:endParaRPr/>
            </a:p>
          </p:txBody>
        </p:sp>
      </p:grpSp>
      <p:sp>
        <p:nvSpPr>
          <p:cNvPr id="6" name="TextBox 6"/>
          <p:cNvSpPr txBox="1"/>
          <p:nvPr/>
        </p:nvSpPr>
        <p:spPr>
          <a:xfrm>
            <a:off x="576759" y="375410"/>
            <a:ext cx="8600083" cy="5500545"/>
          </a:xfrm>
          <a:prstGeom prst="rect">
            <a:avLst/>
          </a:prstGeom>
        </p:spPr>
        <p:txBody>
          <a:bodyPr lIns="0" tIns="0" rIns="0" bIns="0" rtlCol="0" anchor="t">
            <a:spAutoFit/>
          </a:bodyPr>
          <a:lstStyle/>
          <a:p>
            <a:pPr algn="ctr">
              <a:lnSpc>
                <a:spcPts val="3079"/>
              </a:lnSpc>
            </a:pPr>
            <a:endParaRPr dirty="0"/>
          </a:p>
          <a:p>
            <a:pPr algn="ctr">
              <a:lnSpc>
                <a:spcPts val="3079"/>
              </a:lnSpc>
            </a:pPr>
            <a:r>
              <a:rPr lang="en-US" sz="2199" dirty="0">
                <a:solidFill>
                  <a:srgbClr val="000000"/>
                </a:solidFill>
                <a:latin typeface="Canva Sans"/>
              </a:rPr>
              <a:t>  </a:t>
            </a:r>
          </a:p>
          <a:p>
            <a:pPr algn="ctr">
              <a:lnSpc>
                <a:spcPts val="3079"/>
              </a:lnSpc>
            </a:pPr>
            <a:endParaRPr lang="en-US" sz="2199" dirty="0">
              <a:solidFill>
                <a:srgbClr val="000000"/>
              </a:solidFill>
              <a:latin typeface="Canva Sans"/>
            </a:endParaRPr>
          </a:p>
          <a:p>
            <a:pPr algn="ctr">
              <a:lnSpc>
                <a:spcPts val="3079"/>
              </a:lnSpc>
            </a:pPr>
            <a:r>
              <a:rPr lang="en-US" sz="2199" dirty="0">
                <a:solidFill>
                  <a:srgbClr val="000000"/>
                </a:solidFill>
                <a:latin typeface="Canva Sans"/>
              </a:rPr>
              <a:t>Pope Francis highlights that we need to ensure we have respect for people as humans beings, not just seeing them as data.</a:t>
            </a:r>
          </a:p>
          <a:p>
            <a:pPr algn="ctr">
              <a:lnSpc>
                <a:spcPts val="1400"/>
              </a:lnSpc>
            </a:pPr>
            <a:endParaRPr lang="en-US" sz="2199" dirty="0">
              <a:solidFill>
                <a:srgbClr val="000000"/>
              </a:solidFill>
              <a:latin typeface="Canva Sans"/>
            </a:endParaRPr>
          </a:p>
          <a:p>
            <a:pPr algn="ctr">
              <a:lnSpc>
                <a:spcPts val="3079"/>
              </a:lnSpc>
            </a:pPr>
            <a:r>
              <a:rPr lang="en-US" sz="2199" dirty="0">
                <a:solidFill>
                  <a:srgbClr val="000000"/>
                </a:solidFill>
                <a:latin typeface="Canva Sans"/>
              </a:rPr>
              <a:t>He talks about how AI has helped us to develop more powerful weapons but that instead of using AI for war, we should use it to create peace and an improved quality of life for everyone. </a:t>
            </a:r>
          </a:p>
          <a:p>
            <a:pPr algn="ctr">
              <a:lnSpc>
                <a:spcPts val="1400"/>
              </a:lnSpc>
            </a:pPr>
            <a:endParaRPr lang="en-US" sz="2199" dirty="0">
              <a:solidFill>
                <a:srgbClr val="000000"/>
              </a:solidFill>
              <a:latin typeface="Canva Sans"/>
            </a:endParaRPr>
          </a:p>
          <a:p>
            <a:pPr algn="ctr">
              <a:lnSpc>
                <a:spcPts val="3079"/>
              </a:lnSpc>
            </a:pPr>
            <a:r>
              <a:rPr lang="en-US" sz="2199" dirty="0">
                <a:solidFill>
                  <a:srgbClr val="000000"/>
                </a:solidFill>
                <a:latin typeface="Canva Sans"/>
              </a:rPr>
              <a:t>He also talks about how it changes education, our relationships and how we interact with each other. We need to learn how this new technology works and how to use it, as well as making sure we build positive relationships with others.</a:t>
            </a:r>
          </a:p>
          <a:p>
            <a:pPr algn="ctr">
              <a:lnSpc>
                <a:spcPts val="3079"/>
              </a:lnSpc>
            </a:pPr>
            <a:endParaRPr lang="en-US" sz="2199" dirty="0">
              <a:solidFill>
                <a:srgbClr val="000000"/>
              </a:solidFill>
              <a:latin typeface="Canva Sans"/>
            </a:endParaRPr>
          </a:p>
        </p:txBody>
      </p:sp>
      <p:sp>
        <p:nvSpPr>
          <p:cNvPr id="7" name="TextBox 7"/>
          <p:cNvSpPr txBox="1"/>
          <p:nvPr/>
        </p:nvSpPr>
        <p:spPr>
          <a:xfrm>
            <a:off x="809796" y="655320"/>
            <a:ext cx="8134008" cy="679450"/>
          </a:xfrm>
          <a:prstGeom prst="rect">
            <a:avLst/>
          </a:prstGeom>
        </p:spPr>
        <p:txBody>
          <a:bodyPr lIns="0" tIns="0" rIns="0" bIns="0" rtlCol="0" anchor="t">
            <a:spAutoFit/>
          </a:bodyPr>
          <a:lstStyle/>
          <a:p>
            <a:pPr algn="ctr">
              <a:lnSpc>
                <a:spcPts val="5599"/>
              </a:lnSpc>
            </a:pPr>
            <a:r>
              <a:rPr lang="en-US" sz="3999">
                <a:solidFill>
                  <a:srgbClr val="000000"/>
                </a:solidFill>
                <a:latin typeface="Canva Sans Bold"/>
              </a:rPr>
              <a:t>Artificial Intelligence and Peace</a:t>
            </a:r>
          </a:p>
        </p:txBody>
      </p:sp>
      <p:grpSp>
        <p:nvGrpSpPr>
          <p:cNvPr id="8" name="Group 8"/>
          <p:cNvGrpSpPr/>
          <p:nvPr/>
        </p:nvGrpSpPr>
        <p:grpSpPr>
          <a:xfrm>
            <a:off x="775195" y="5681219"/>
            <a:ext cx="8203211" cy="902461"/>
            <a:chOff x="0" y="0"/>
            <a:chExt cx="3038226" cy="334245"/>
          </a:xfrm>
        </p:grpSpPr>
        <p:sp>
          <p:nvSpPr>
            <p:cNvPr id="9" name="Freeform 9"/>
            <p:cNvSpPr/>
            <p:nvPr/>
          </p:nvSpPr>
          <p:spPr>
            <a:xfrm>
              <a:off x="0" y="0"/>
              <a:ext cx="3038226" cy="334245"/>
            </a:xfrm>
            <a:custGeom>
              <a:avLst/>
              <a:gdLst/>
              <a:ahLst/>
              <a:cxnLst/>
              <a:rect l="l" t="t" r="r" b="b"/>
              <a:pathLst>
                <a:path w="3038226" h="334245">
                  <a:moveTo>
                    <a:pt x="33976" y="0"/>
                  </a:moveTo>
                  <a:lnTo>
                    <a:pt x="3004251" y="0"/>
                  </a:lnTo>
                  <a:cubicBezTo>
                    <a:pt x="3023015" y="0"/>
                    <a:pt x="3038226" y="15211"/>
                    <a:pt x="3038226" y="33976"/>
                  </a:cubicBezTo>
                  <a:lnTo>
                    <a:pt x="3038226" y="300269"/>
                  </a:lnTo>
                  <a:cubicBezTo>
                    <a:pt x="3038226" y="319034"/>
                    <a:pt x="3023015" y="334245"/>
                    <a:pt x="3004251" y="334245"/>
                  </a:cubicBezTo>
                  <a:lnTo>
                    <a:pt x="33976" y="334245"/>
                  </a:lnTo>
                  <a:cubicBezTo>
                    <a:pt x="15211" y="334245"/>
                    <a:pt x="0" y="319034"/>
                    <a:pt x="0" y="300269"/>
                  </a:cubicBezTo>
                  <a:lnTo>
                    <a:pt x="0" y="33976"/>
                  </a:lnTo>
                  <a:cubicBezTo>
                    <a:pt x="0" y="15211"/>
                    <a:pt x="15211" y="0"/>
                    <a:pt x="33976" y="0"/>
                  </a:cubicBezTo>
                  <a:close/>
                </a:path>
              </a:pathLst>
            </a:custGeom>
            <a:solidFill>
              <a:srgbClr val="5BA5B5"/>
            </a:solidFill>
          </p:spPr>
        </p:sp>
        <p:sp>
          <p:nvSpPr>
            <p:cNvPr id="10" name="TextBox 10"/>
            <p:cNvSpPr txBox="1"/>
            <p:nvPr/>
          </p:nvSpPr>
          <p:spPr>
            <a:xfrm>
              <a:off x="0" y="-38100"/>
              <a:ext cx="3038226" cy="372345"/>
            </a:xfrm>
            <a:prstGeom prst="rect">
              <a:avLst/>
            </a:prstGeom>
          </p:spPr>
          <p:txBody>
            <a:bodyPr lIns="50800" tIns="50800" rIns="50800" bIns="50800" rtlCol="0" anchor="ctr"/>
            <a:lstStyle/>
            <a:p>
              <a:pPr algn="ctr">
                <a:lnSpc>
                  <a:spcPts val="3079"/>
                </a:lnSpc>
              </a:pPr>
              <a:r>
                <a:rPr lang="en-US" sz="2199">
                  <a:solidFill>
                    <a:srgbClr val="FFFFFF"/>
                  </a:solidFill>
                  <a:latin typeface="Canva Sans Bold"/>
                </a:rPr>
                <a:t>How do you think AI could change your school?</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grpSp>
        <p:nvGrpSpPr>
          <p:cNvPr id="3" name="Group 3"/>
          <p:cNvGrpSpPr/>
          <p:nvPr/>
        </p:nvGrpSpPr>
        <p:grpSpPr>
          <a:xfrm>
            <a:off x="500273" y="509420"/>
            <a:ext cx="8753054" cy="6296360"/>
            <a:chOff x="0" y="0"/>
            <a:chExt cx="3241872" cy="2331985"/>
          </a:xfrm>
        </p:grpSpPr>
        <p:sp>
          <p:nvSpPr>
            <p:cNvPr id="4" name="Freeform 4"/>
            <p:cNvSpPr/>
            <p:nvPr/>
          </p:nvSpPr>
          <p:spPr>
            <a:xfrm>
              <a:off x="0" y="0"/>
              <a:ext cx="3241872" cy="2331985"/>
            </a:xfrm>
            <a:custGeom>
              <a:avLst/>
              <a:gdLst/>
              <a:ahLst/>
              <a:cxnLst/>
              <a:rect l="l" t="t" r="r" b="b"/>
              <a:pathLst>
                <a:path w="3241872" h="2331985">
                  <a:moveTo>
                    <a:pt x="0" y="0"/>
                  </a:moveTo>
                  <a:lnTo>
                    <a:pt x="3241872" y="0"/>
                  </a:lnTo>
                  <a:lnTo>
                    <a:pt x="3241872" y="2331985"/>
                  </a:lnTo>
                  <a:lnTo>
                    <a:pt x="0" y="2331985"/>
                  </a:lnTo>
                  <a:close/>
                </a:path>
              </a:pathLst>
            </a:custGeom>
            <a:solidFill>
              <a:srgbClr val="99E2E6">
                <a:alpha val="80000"/>
              </a:srgbClr>
            </a:solidFill>
          </p:spPr>
        </p:sp>
        <p:sp>
          <p:nvSpPr>
            <p:cNvPr id="5" name="TextBox 5"/>
            <p:cNvSpPr txBox="1"/>
            <p:nvPr/>
          </p:nvSpPr>
          <p:spPr>
            <a:xfrm>
              <a:off x="0" y="-28575"/>
              <a:ext cx="3241872" cy="2360560"/>
            </a:xfrm>
            <a:prstGeom prst="rect">
              <a:avLst/>
            </a:prstGeom>
          </p:spPr>
          <p:txBody>
            <a:bodyPr lIns="50800" tIns="50800" rIns="50800" bIns="50800" rtlCol="0" anchor="ctr"/>
            <a:lstStyle/>
            <a:p>
              <a:pPr algn="ctr">
                <a:lnSpc>
                  <a:spcPts val="1960"/>
                </a:lnSpc>
                <a:spcBef>
                  <a:spcPct val="0"/>
                </a:spcBef>
              </a:pPr>
              <a:endParaRPr/>
            </a:p>
          </p:txBody>
        </p:sp>
      </p:grpSp>
      <p:sp>
        <p:nvSpPr>
          <p:cNvPr id="6" name="Freeform 6"/>
          <p:cNvSpPr/>
          <p:nvPr/>
        </p:nvSpPr>
        <p:spPr>
          <a:xfrm>
            <a:off x="3817576" y="5164673"/>
            <a:ext cx="2118448" cy="1506746"/>
          </a:xfrm>
          <a:custGeom>
            <a:avLst/>
            <a:gdLst/>
            <a:ahLst/>
            <a:cxnLst/>
            <a:rect l="l" t="t" r="r" b="b"/>
            <a:pathLst>
              <a:path w="2118448" h="1506746">
                <a:moveTo>
                  <a:pt x="0" y="0"/>
                </a:moveTo>
                <a:lnTo>
                  <a:pt x="2118448" y="0"/>
                </a:lnTo>
                <a:lnTo>
                  <a:pt x="2118448" y="1506746"/>
                </a:lnTo>
                <a:lnTo>
                  <a:pt x="0" y="1506746"/>
                </a:lnTo>
                <a:lnTo>
                  <a:pt x="0" y="0"/>
                </a:lnTo>
                <a:close/>
              </a:path>
            </a:pathLst>
          </a:custGeom>
          <a:blipFill>
            <a:blip r:embed="rId3"/>
            <a:stretch>
              <a:fillRect/>
            </a:stretch>
          </a:blipFill>
        </p:spPr>
      </p:sp>
      <p:sp>
        <p:nvSpPr>
          <p:cNvPr id="7" name="TextBox 7"/>
          <p:cNvSpPr txBox="1"/>
          <p:nvPr/>
        </p:nvSpPr>
        <p:spPr>
          <a:xfrm>
            <a:off x="1311741" y="2222500"/>
            <a:ext cx="7130117" cy="2794000"/>
          </a:xfrm>
          <a:prstGeom prst="rect">
            <a:avLst/>
          </a:prstGeom>
        </p:spPr>
        <p:txBody>
          <a:bodyPr lIns="0" tIns="0" rIns="0" bIns="0" rtlCol="0" anchor="t">
            <a:spAutoFit/>
          </a:bodyPr>
          <a:lstStyle/>
          <a:p>
            <a:pPr algn="ctr">
              <a:lnSpc>
                <a:spcPts val="5599"/>
              </a:lnSpc>
            </a:pPr>
            <a:r>
              <a:rPr lang="en-US" sz="3999">
                <a:solidFill>
                  <a:srgbClr val="000000"/>
                </a:solidFill>
                <a:latin typeface="Canva Sans Bold"/>
              </a:rPr>
              <a:t>How do you think technology should be used to create a fairer and more peaceful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grpSp>
        <p:nvGrpSpPr>
          <p:cNvPr id="3" name="Group 3"/>
          <p:cNvGrpSpPr/>
          <p:nvPr/>
        </p:nvGrpSpPr>
        <p:grpSpPr>
          <a:xfrm>
            <a:off x="500273" y="509420"/>
            <a:ext cx="8753054" cy="6296360"/>
            <a:chOff x="0" y="0"/>
            <a:chExt cx="3241872" cy="2331985"/>
          </a:xfrm>
        </p:grpSpPr>
        <p:sp>
          <p:nvSpPr>
            <p:cNvPr id="4" name="Freeform 4"/>
            <p:cNvSpPr/>
            <p:nvPr/>
          </p:nvSpPr>
          <p:spPr>
            <a:xfrm>
              <a:off x="0" y="0"/>
              <a:ext cx="3241872" cy="2331985"/>
            </a:xfrm>
            <a:custGeom>
              <a:avLst/>
              <a:gdLst/>
              <a:ahLst/>
              <a:cxnLst/>
              <a:rect l="l" t="t" r="r" b="b"/>
              <a:pathLst>
                <a:path w="3241872" h="2331985">
                  <a:moveTo>
                    <a:pt x="0" y="0"/>
                  </a:moveTo>
                  <a:lnTo>
                    <a:pt x="3241872" y="0"/>
                  </a:lnTo>
                  <a:lnTo>
                    <a:pt x="3241872" y="2331985"/>
                  </a:lnTo>
                  <a:lnTo>
                    <a:pt x="0" y="2331985"/>
                  </a:lnTo>
                  <a:close/>
                </a:path>
              </a:pathLst>
            </a:custGeom>
            <a:solidFill>
              <a:srgbClr val="99E2E6">
                <a:alpha val="80000"/>
              </a:srgbClr>
            </a:solidFill>
          </p:spPr>
        </p:sp>
        <p:sp>
          <p:nvSpPr>
            <p:cNvPr id="5" name="TextBox 5"/>
            <p:cNvSpPr txBox="1"/>
            <p:nvPr/>
          </p:nvSpPr>
          <p:spPr>
            <a:xfrm>
              <a:off x="0" y="-28575"/>
              <a:ext cx="3241872" cy="2360560"/>
            </a:xfrm>
            <a:prstGeom prst="rect">
              <a:avLst/>
            </a:prstGeom>
          </p:spPr>
          <p:txBody>
            <a:bodyPr lIns="50800" tIns="50800" rIns="50800" bIns="50800" rtlCol="0" anchor="ctr"/>
            <a:lstStyle/>
            <a:p>
              <a:pPr algn="ctr">
                <a:lnSpc>
                  <a:spcPts val="1960"/>
                </a:lnSpc>
                <a:spcBef>
                  <a:spcPct val="0"/>
                </a:spcBef>
              </a:pPr>
              <a:endParaRPr/>
            </a:p>
          </p:txBody>
        </p:sp>
      </p:grpSp>
      <p:sp>
        <p:nvSpPr>
          <p:cNvPr id="6" name="TextBox 6"/>
          <p:cNvSpPr txBox="1"/>
          <p:nvPr/>
        </p:nvSpPr>
        <p:spPr>
          <a:xfrm>
            <a:off x="731520" y="825029"/>
            <a:ext cx="6390531" cy="7931784"/>
          </a:xfrm>
          <a:prstGeom prst="rect">
            <a:avLst/>
          </a:prstGeom>
        </p:spPr>
        <p:txBody>
          <a:bodyPr lIns="0" tIns="0" rIns="0" bIns="0" rtlCol="0" anchor="t">
            <a:spAutoFit/>
          </a:bodyPr>
          <a:lstStyle/>
          <a:p>
            <a:pPr>
              <a:lnSpc>
                <a:spcPts val="3080"/>
              </a:lnSpc>
            </a:pPr>
            <a:r>
              <a:rPr lang="en-US" sz="2200">
                <a:solidFill>
                  <a:srgbClr val="000000"/>
                </a:solidFill>
                <a:latin typeface="Canva Sans"/>
              </a:rPr>
              <a:t>Creator God,</a:t>
            </a:r>
          </a:p>
          <a:p>
            <a:pPr>
              <a:lnSpc>
                <a:spcPts val="3080"/>
              </a:lnSpc>
            </a:pPr>
            <a:r>
              <a:rPr lang="en-US" sz="2200">
                <a:solidFill>
                  <a:srgbClr val="000000"/>
                </a:solidFill>
                <a:latin typeface="Canva Sans"/>
              </a:rPr>
              <a:t>Thank you for the gift of creativity </a:t>
            </a:r>
          </a:p>
          <a:p>
            <a:pPr>
              <a:lnSpc>
                <a:spcPts val="3080"/>
              </a:lnSpc>
            </a:pPr>
            <a:r>
              <a:rPr lang="en-US" sz="2200">
                <a:solidFill>
                  <a:srgbClr val="000000"/>
                </a:solidFill>
                <a:latin typeface="Canva Sans"/>
              </a:rPr>
              <a:t>which gives us the tools to make </a:t>
            </a:r>
          </a:p>
          <a:p>
            <a:pPr>
              <a:lnSpc>
                <a:spcPts val="3080"/>
              </a:lnSpc>
            </a:pPr>
            <a:r>
              <a:rPr lang="en-US" sz="2200">
                <a:solidFill>
                  <a:srgbClr val="000000"/>
                </a:solidFill>
                <a:latin typeface="Canva Sans"/>
              </a:rPr>
              <a:t>the world a better place. </a:t>
            </a:r>
          </a:p>
          <a:p>
            <a:pPr>
              <a:lnSpc>
                <a:spcPts val="3080"/>
              </a:lnSpc>
            </a:pPr>
            <a:endParaRPr lang="en-US" sz="2200">
              <a:solidFill>
                <a:srgbClr val="000000"/>
              </a:solidFill>
              <a:latin typeface="Canva Sans"/>
            </a:endParaRPr>
          </a:p>
          <a:p>
            <a:pPr>
              <a:lnSpc>
                <a:spcPts val="3080"/>
              </a:lnSpc>
            </a:pPr>
            <a:r>
              <a:rPr lang="en-US" sz="2200">
                <a:solidFill>
                  <a:srgbClr val="000000"/>
                </a:solidFill>
                <a:latin typeface="Canva Sans"/>
              </a:rPr>
              <a:t>Help us to learn how to use this wisely, </a:t>
            </a:r>
          </a:p>
          <a:p>
            <a:pPr>
              <a:lnSpc>
                <a:spcPts val="3080"/>
              </a:lnSpc>
            </a:pPr>
            <a:r>
              <a:rPr lang="en-US" sz="2200">
                <a:solidFill>
                  <a:srgbClr val="000000"/>
                </a:solidFill>
                <a:latin typeface="Canva Sans"/>
              </a:rPr>
              <a:t>to work to protect the planet </a:t>
            </a:r>
          </a:p>
          <a:p>
            <a:pPr>
              <a:lnSpc>
                <a:spcPts val="3080"/>
              </a:lnSpc>
            </a:pPr>
            <a:r>
              <a:rPr lang="en-US" sz="2200">
                <a:solidFill>
                  <a:srgbClr val="000000"/>
                </a:solidFill>
                <a:latin typeface="Canva Sans"/>
              </a:rPr>
              <a:t>and make the world fairer and more peaceful.</a:t>
            </a:r>
          </a:p>
          <a:p>
            <a:pPr>
              <a:lnSpc>
                <a:spcPts val="3080"/>
              </a:lnSpc>
            </a:pPr>
            <a:r>
              <a:rPr lang="en-US" sz="2200">
                <a:solidFill>
                  <a:srgbClr val="000000"/>
                </a:solidFill>
                <a:latin typeface="Canva Sans"/>
              </a:rPr>
              <a:t> </a:t>
            </a:r>
          </a:p>
          <a:p>
            <a:pPr>
              <a:lnSpc>
                <a:spcPts val="3080"/>
              </a:lnSpc>
            </a:pPr>
            <a:r>
              <a:rPr lang="en-US" sz="2200">
                <a:solidFill>
                  <a:srgbClr val="000000"/>
                </a:solidFill>
                <a:latin typeface="Canva Sans"/>
              </a:rPr>
              <a:t>May we always remember that we are are</a:t>
            </a:r>
          </a:p>
          <a:p>
            <a:pPr>
              <a:lnSpc>
                <a:spcPts val="3080"/>
              </a:lnSpc>
            </a:pPr>
            <a:r>
              <a:rPr lang="en-US" sz="2200">
                <a:solidFill>
                  <a:srgbClr val="000000"/>
                </a:solidFill>
                <a:latin typeface="Canva Sans"/>
              </a:rPr>
              <a:t>all worthy of dignity and respect </a:t>
            </a:r>
          </a:p>
          <a:p>
            <a:pPr>
              <a:lnSpc>
                <a:spcPts val="3080"/>
              </a:lnSpc>
            </a:pPr>
            <a:r>
              <a:rPr lang="en-US" sz="2200">
                <a:solidFill>
                  <a:srgbClr val="000000"/>
                </a:solidFill>
                <a:latin typeface="Canva Sans"/>
              </a:rPr>
              <a:t>and that we are called to look after one another</a:t>
            </a:r>
          </a:p>
          <a:p>
            <a:pPr>
              <a:lnSpc>
                <a:spcPts val="3080"/>
              </a:lnSpc>
            </a:pPr>
            <a:r>
              <a:rPr lang="en-US" sz="2200">
                <a:solidFill>
                  <a:srgbClr val="000000"/>
                </a:solidFill>
                <a:latin typeface="Canva Sans"/>
              </a:rPr>
              <a:t>as brothers and sisters. </a:t>
            </a:r>
          </a:p>
          <a:p>
            <a:pPr>
              <a:lnSpc>
                <a:spcPts val="3080"/>
              </a:lnSpc>
            </a:pPr>
            <a:endParaRPr lang="en-US" sz="2200">
              <a:solidFill>
                <a:srgbClr val="000000"/>
              </a:solidFill>
              <a:latin typeface="Canva Sans"/>
            </a:endParaRPr>
          </a:p>
          <a:p>
            <a:pPr>
              <a:lnSpc>
                <a:spcPts val="3080"/>
              </a:lnSpc>
            </a:pPr>
            <a:r>
              <a:rPr lang="en-US" sz="2200">
                <a:solidFill>
                  <a:srgbClr val="000000"/>
                </a:solidFill>
                <a:latin typeface="Canva Sans"/>
              </a:rPr>
              <a:t>Amen</a:t>
            </a:r>
          </a:p>
          <a:p>
            <a:pPr>
              <a:lnSpc>
                <a:spcPts val="5599"/>
              </a:lnSpc>
            </a:pPr>
            <a:endParaRPr lang="en-US" sz="2200">
              <a:solidFill>
                <a:srgbClr val="000000"/>
              </a:solidFill>
              <a:latin typeface="Canva Sans"/>
            </a:endParaRPr>
          </a:p>
          <a:p>
            <a:pPr>
              <a:lnSpc>
                <a:spcPts val="5599"/>
              </a:lnSpc>
            </a:pPr>
            <a:r>
              <a:rPr lang="en-US" sz="3999">
                <a:solidFill>
                  <a:srgbClr val="000000"/>
                </a:solidFill>
                <a:latin typeface="Canva Sans Bold"/>
              </a:rPr>
              <a:t> </a:t>
            </a:r>
          </a:p>
          <a:p>
            <a:pPr>
              <a:lnSpc>
                <a:spcPts val="5599"/>
              </a:lnSpc>
            </a:pPr>
            <a:endParaRPr lang="en-US" sz="3999">
              <a:solidFill>
                <a:srgbClr val="000000"/>
              </a:solidFill>
              <a:latin typeface="Canva Sans Bold"/>
            </a:endParaRPr>
          </a:p>
        </p:txBody>
      </p:sp>
      <p:sp>
        <p:nvSpPr>
          <p:cNvPr id="7" name="Freeform 7"/>
          <p:cNvSpPr/>
          <p:nvPr/>
        </p:nvSpPr>
        <p:spPr>
          <a:xfrm>
            <a:off x="6899726" y="2084886"/>
            <a:ext cx="2249424" cy="2926080"/>
          </a:xfrm>
          <a:custGeom>
            <a:avLst/>
            <a:gdLst/>
            <a:ahLst/>
            <a:cxnLst/>
            <a:rect l="l" t="t" r="r" b="b"/>
            <a:pathLst>
              <a:path w="2249424" h="2926080">
                <a:moveTo>
                  <a:pt x="0" y="0"/>
                </a:moveTo>
                <a:lnTo>
                  <a:pt x="2249424" y="0"/>
                </a:lnTo>
                <a:lnTo>
                  <a:pt x="2249424" y="2926080"/>
                </a:lnTo>
                <a:lnTo>
                  <a:pt x="0" y="29260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alphaModFix amt="50000"/>
            </a:blip>
            <a:stretch>
              <a:fillRect l="-16666" r="-16666"/>
            </a:stretch>
          </a:blipFill>
        </p:spPr>
      </p:sp>
      <p:grpSp>
        <p:nvGrpSpPr>
          <p:cNvPr id="3" name="Group 3"/>
          <p:cNvGrpSpPr/>
          <p:nvPr/>
        </p:nvGrpSpPr>
        <p:grpSpPr>
          <a:xfrm>
            <a:off x="500273" y="509420"/>
            <a:ext cx="8753054" cy="6296360"/>
            <a:chOff x="0" y="0"/>
            <a:chExt cx="3241872" cy="2331985"/>
          </a:xfrm>
        </p:grpSpPr>
        <p:sp>
          <p:nvSpPr>
            <p:cNvPr id="4" name="Freeform 4"/>
            <p:cNvSpPr/>
            <p:nvPr/>
          </p:nvSpPr>
          <p:spPr>
            <a:xfrm>
              <a:off x="0" y="0"/>
              <a:ext cx="3241872" cy="2331985"/>
            </a:xfrm>
            <a:custGeom>
              <a:avLst/>
              <a:gdLst/>
              <a:ahLst/>
              <a:cxnLst/>
              <a:rect l="l" t="t" r="r" b="b"/>
              <a:pathLst>
                <a:path w="3241872" h="2331985">
                  <a:moveTo>
                    <a:pt x="0" y="0"/>
                  </a:moveTo>
                  <a:lnTo>
                    <a:pt x="3241872" y="0"/>
                  </a:lnTo>
                  <a:lnTo>
                    <a:pt x="3241872" y="2331985"/>
                  </a:lnTo>
                  <a:lnTo>
                    <a:pt x="0" y="2331985"/>
                  </a:lnTo>
                  <a:close/>
                </a:path>
              </a:pathLst>
            </a:custGeom>
            <a:solidFill>
              <a:srgbClr val="99E2E6">
                <a:alpha val="80000"/>
              </a:srgbClr>
            </a:solidFill>
          </p:spPr>
        </p:sp>
        <p:sp>
          <p:nvSpPr>
            <p:cNvPr id="5" name="TextBox 5"/>
            <p:cNvSpPr txBox="1"/>
            <p:nvPr/>
          </p:nvSpPr>
          <p:spPr>
            <a:xfrm>
              <a:off x="0" y="-28575"/>
              <a:ext cx="3241872" cy="2360560"/>
            </a:xfrm>
            <a:prstGeom prst="rect">
              <a:avLst/>
            </a:prstGeom>
          </p:spPr>
          <p:txBody>
            <a:bodyPr lIns="50800" tIns="50800" rIns="50800" bIns="50800" rtlCol="0" anchor="ctr"/>
            <a:lstStyle/>
            <a:p>
              <a:pPr algn="ctr">
                <a:lnSpc>
                  <a:spcPts val="1960"/>
                </a:lnSpc>
                <a:spcBef>
                  <a:spcPct val="0"/>
                </a:spcBef>
              </a:pPr>
              <a:endParaRPr/>
            </a:p>
          </p:txBody>
        </p:sp>
      </p:grpSp>
      <p:sp>
        <p:nvSpPr>
          <p:cNvPr id="6" name="TextBox 6"/>
          <p:cNvSpPr txBox="1"/>
          <p:nvPr/>
        </p:nvSpPr>
        <p:spPr>
          <a:xfrm>
            <a:off x="731520" y="645795"/>
            <a:ext cx="8290560" cy="6382101"/>
          </a:xfrm>
          <a:prstGeom prst="rect">
            <a:avLst/>
          </a:prstGeom>
        </p:spPr>
        <p:txBody>
          <a:bodyPr lIns="0" tIns="0" rIns="0" bIns="0" rtlCol="0" anchor="t">
            <a:spAutoFit/>
          </a:bodyPr>
          <a:lstStyle/>
          <a:p>
            <a:pPr algn="ctr">
              <a:lnSpc>
                <a:spcPts val="5230"/>
              </a:lnSpc>
            </a:pPr>
            <a:r>
              <a:rPr lang="en-US" sz="3736">
                <a:solidFill>
                  <a:srgbClr val="000000"/>
                </a:solidFill>
                <a:latin typeface="Canva Sans Bold"/>
              </a:rPr>
              <a:t>Activities</a:t>
            </a:r>
          </a:p>
          <a:p>
            <a:pPr marL="474979" lvl="1" indent="-237490">
              <a:lnSpc>
                <a:spcPts val="3079"/>
              </a:lnSpc>
              <a:buFont typeface="Arial"/>
              <a:buChar char="•"/>
            </a:pPr>
            <a:r>
              <a:rPr lang="en-US" sz="2199">
                <a:solidFill>
                  <a:srgbClr val="000000"/>
                </a:solidFill>
                <a:latin typeface="Canva Sans"/>
              </a:rPr>
              <a:t>Have a look on our website at our </a:t>
            </a:r>
            <a:r>
              <a:rPr lang="en-US" sz="2199">
                <a:solidFill>
                  <a:srgbClr val="000000"/>
                </a:solidFill>
                <a:latin typeface="Canva Sans Italics"/>
              </a:rPr>
              <a:t>Activities and Prayers for Children</a:t>
            </a:r>
            <a:r>
              <a:rPr lang="en-US" sz="2199">
                <a:solidFill>
                  <a:srgbClr val="000000"/>
                </a:solidFill>
                <a:latin typeface="Canva Sans"/>
              </a:rPr>
              <a:t> resource on our Peace Sunday webpage: https://paxchristi.org.uk/peace-sunday/. You might also want to use our Children’s liturgy worksheet. </a:t>
            </a:r>
          </a:p>
          <a:p>
            <a:pPr marL="474979" lvl="1" indent="-237490">
              <a:lnSpc>
                <a:spcPts val="3079"/>
              </a:lnSpc>
              <a:buFont typeface="Arial"/>
              <a:buChar char="•"/>
            </a:pPr>
            <a:r>
              <a:rPr lang="en-US" sz="2199">
                <a:solidFill>
                  <a:srgbClr val="000000"/>
                </a:solidFill>
                <a:latin typeface="Canva Sans"/>
              </a:rPr>
              <a:t>Create posters about the message to put up in your classroom. You might also want to include tips on how to use technology safely. </a:t>
            </a:r>
          </a:p>
          <a:p>
            <a:pPr marL="474979" lvl="1" indent="-237490">
              <a:lnSpc>
                <a:spcPts val="3079"/>
              </a:lnSpc>
              <a:buFont typeface="Arial"/>
              <a:buChar char="•"/>
            </a:pPr>
            <a:r>
              <a:rPr lang="en-US" sz="2199">
                <a:solidFill>
                  <a:srgbClr val="000000"/>
                </a:solidFill>
                <a:latin typeface="Canva Sans"/>
              </a:rPr>
              <a:t>Write a letter to Pope Francis thanking him for the message and ask the students to give their opinions on AI and peace.</a:t>
            </a:r>
          </a:p>
          <a:p>
            <a:pPr marL="474979" lvl="1" indent="-237490">
              <a:lnSpc>
                <a:spcPts val="3079"/>
              </a:lnSpc>
              <a:buFont typeface="Arial"/>
              <a:buChar char="•"/>
            </a:pPr>
            <a:r>
              <a:rPr lang="en-US" sz="2199">
                <a:solidFill>
                  <a:srgbClr val="000000"/>
                </a:solidFill>
                <a:latin typeface="Canva Sans"/>
              </a:rPr>
              <a:t>Ask students to come up with as many ways as they can that they could work to create peace in school and ask how they might be able to put this into practice.  </a:t>
            </a:r>
          </a:p>
          <a:p>
            <a:pPr algn="ctr">
              <a:lnSpc>
                <a:spcPts val="5230"/>
              </a:lnSpc>
            </a:pPr>
            <a:endParaRPr lang="en-US" sz="2199">
              <a:solidFill>
                <a:srgbClr val="000000"/>
              </a:solidFill>
              <a:latin typeface="Canva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762</Words>
  <Application>Microsoft Office PowerPoint</Application>
  <PresentationFormat>Custom</PresentationFormat>
  <Paragraphs>56</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Canva Sans Bold</vt:lpstr>
      <vt:lpstr>Calibri</vt:lpstr>
      <vt:lpstr>Canva Sans Italics</vt:lpstr>
      <vt:lpstr>Arial</vt:lpstr>
      <vt:lpstr>Canva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Peace Sunday 2024 ‘Artificial Intelligence and Peace’</dc:title>
  <dc:creator>Education</dc:creator>
  <cp:lastModifiedBy>education@paxchristi.org.uk</cp:lastModifiedBy>
  <cp:revision>3</cp:revision>
  <dcterms:created xsi:type="dcterms:W3CDTF">2006-08-16T00:00:00Z</dcterms:created>
  <dcterms:modified xsi:type="dcterms:W3CDTF">2024-01-10T17:45:20Z</dcterms:modified>
  <dc:identifier>DAF5e3HpkWQ</dc:identifier>
</cp:coreProperties>
</file>