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753600" cy="7315200"/>
  <p:notesSz cx="6858000" cy="9144000"/>
  <p:embeddedFontLst>
    <p:embeddedFont>
      <p:font typeface="Calibri" panose="020F0502020204030204" pitchFamily="34" charset="0"/>
      <p:regular r:id="rId12"/>
      <p:bold r:id="rId13"/>
      <p:italic r:id="rId14"/>
      <p:boldItalic r:id="rId15"/>
    </p:embeddedFont>
    <p:embeddedFont>
      <p:font typeface="Canva Sans" panose="020B0604020202020204" charset="0"/>
      <p:regular r:id="rId16"/>
    </p:embeddedFont>
    <p:embeddedFont>
      <p:font typeface="Canva Sans Bold" panose="020B0604020202020204" charset="0"/>
      <p:regular r:id="rId17"/>
    </p:embeddedFont>
    <p:embeddedFont>
      <p:font typeface="Canva Sans Italics"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5" d="100"/>
          <a:sy n="75" d="100"/>
        </p:scale>
        <p:origin x="152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www.paxchristi.org.uk" TargetMode="External"/><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hyperlink" Target="https://www.vatican.va/content/francesco/en/messages/peace.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tinyurl.com/3dev6f6n" TargetMode="External"/><Relationship Id="rId2" Type="http://schemas.openxmlformats.org/officeDocument/2006/relationships/hyperlink" Target="https://paxchristi.org.uk/peace-sunday-2025/"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Freeform 9"/>
          <p:cNvSpPr/>
          <p:nvPr/>
        </p:nvSpPr>
        <p:spPr>
          <a:xfrm>
            <a:off x="5775748" y="1357008"/>
            <a:ext cx="3246332" cy="4601184"/>
          </a:xfrm>
          <a:custGeom>
            <a:avLst/>
            <a:gdLst/>
            <a:ahLst/>
            <a:cxnLst/>
            <a:rect l="l" t="t" r="r" b="b"/>
            <a:pathLst>
              <a:path w="3246332" h="4601184">
                <a:moveTo>
                  <a:pt x="0" y="0"/>
                </a:moveTo>
                <a:lnTo>
                  <a:pt x="3246332" y="0"/>
                </a:lnTo>
                <a:lnTo>
                  <a:pt x="3246332" y="4601184"/>
                </a:lnTo>
                <a:lnTo>
                  <a:pt x="0" y="4601184"/>
                </a:lnTo>
                <a:lnTo>
                  <a:pt x="0" y="0"/>
                </a:lnTo>
                <a:close/>
              </a:path>
            </a:pathLst>
          </a:custGeom>
          <a:blipFill>
            <a:blip r:embed="rId2"/>
            <a:stretch>
              <a:fillRect/>
            </a:stretch>
          </a:blipFill>
        </p:spPr>
      </p:sp>
      <p:sp>
        <p:nvSpPr>
          <p:cNvPr id="10" name="TextBox 10"/>
          <p:cNvSpPr txBox="1"/>
          <p:nvPr/>
        </p:nvSpPr>
        <p:spPr>
          <a:xfrm>
            <a:off x="252497" y="1380173"/>
            <a:ext cx="5680996" cy="4440554"/>
          </a:xfrm>
          <a:prstGeom prst="rect">
            <a:avLst/>
          </a:prstGeom>
        </p:spPr>
        <p:txBody>
          <a:bodyPr lIns="0" tIns="0" rIns="0" bIns="0" rtlCol="0" anchor="t">
            <a:spAutoFit/>
          </a:bodyPr>
          <a:lstStyle/>
          <a:p>
            <a:pPr algn="ctr">
              <a:lnSpc>
                <a:spcPts val="7840"/>
              </a:lnSpc>
            </a:pPr>
            <a:r>
              <a:rPr lang="en-US" sz="5600" b="1">
                <a:solidFill>
                  <a:srgbClr val="000000"/>
                </a:solidFill>
                <a:latin typeface="Canva Sans Bold"/>
                <a:ea typeface="Canva Sans Bold"/>
                <a:cs typeface="Canva Sans Bold"/>
                <a:sym typeface="Canva Sans Bold"/>
              </a:rPr>
              <a:t>Peace Sunday 2025</a:t>
            </a:r>
          </a:p>
          <a:p>
            <a:pPr algn="ctr">
              <a:lnSpc>
                <a:spcPts val="2800"/>
              </a:lnSpc>
            </a:pPr>
            <a:endParaRPr lang="en-US" sz="5600" b="1">
              <a:solidFill>
                <a:srgbClr val="000000"/>
              </a:solidFill>
              <a:latin typeface="Canva Sans Bold"/>
              <a:ea typeface="Canva Sans Bold"/>
              <a:cs typeface="Canva Sans Bold"/>
              <a:sym typeface="Canva Sans Bold"/>
            </a:endParaRPr>
          </a:p>
          <a:p>
            <a:pPr algn="ctr">
              <a:lnSpc>
                <a:spcPts val="5600"/>
              </a:lnSpc>
            </a:pPr>
            <a:r>
              <a:rPr lang="en-US" sz="4000" b="1">
                <a:solidFill>
                  <a:srgbClr val="000000"/>
                </a:solidFill>
                <a:latin typeface="Canva Sans Bold"/>
                <a:ea typeface="Canva Sans Bold"/>
                <a:cs typeface="Canva Sans Bold"/>
                <a:sym typeface="Canva Sans Bold"/>
              </a:rPr>
              <a:t>Forgive us our trespasses:</a:t>
            </a:r>
          </a:p>
          <a:p>
            <a:pPr algn="ctr">
              <a:lnSpc>
                <a:spcPts val="5600"/>
              </a:lnSpc>
            </a:pPr>
            <a:r>
              <a:rPr lang="en-US" sz="4000" b="1">
                <a:solidFill>
                  <a:srgbClr val="000000"/>
                </a:solidFill>
                <a:latin typeface="Canva Sans Bold"/>
                <a:ea typeface="Canva Sans Bold"/>
                <a:cs typeface="Canva Sans Bold"/>
                <a:sym typeface="Canva Sans Bold"/>
              </a:rPr>
              <a:t>grant us your peace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Freeform 9"/>
          <p:cNvSpPr/>
          <p:nvPr/>
        </p:nvSpPr>
        <p:spPr>
          <a:xfrm>
            <a:off x="3329491" y="5457817"/>
            <a:ext cx="3094618" cy="1125863"/>
          </a:xfrm>
          <a:custGeom>
            <a:avLst/>
            <a:gdLst/>
            <a:ahLst/>
            <a:cxnLst/>
            <a:rect l="l" t="t" r="r" b="b"/>
            <a:pathLst>
              <a:path w="3094618" h="1125863">
                <a:moveTo>
                  <a:pt x="0" y="0"/>
                </a:moveTo>
                <a:lnTo>
                  <a:pt x="3094618" y="0"/>
                </a:lnTo>
                <a:lnTo>
                  <a:pt x="3094618" y="1125863"/>
                </a:lnTo>
                <a:lnTo>
                  <a:pt x="0" y="1125863"/>
                </a:lnTo>
                <a:lnTo>
                  <a:pt x="0" y="0"/>
                </a:lnTo>
                <a:close/>
              </a:path>
            </a:pathLst>
          </a:custGeom>
          <a:blipFill>
            <a:blip r:embed="rId2"/>
            <a:stretch>
              <a:fillRect/>
            </a:stretch>
          </a:blipFill>
        </p:spPr>
      </p:sp>
      <p:sp>
        <p:nvSpPr>
          <p:cNvPr id="10" name="TextBox 10"/>
          <p:cNvSpPr txBox="1"/>
          <p:nvPr/>
        </p:nvSpPr>
        <p:spPr>
          <a:xfrm>
            <a:off x="0" y="2707958"/>
            <a:ext cx="9753600" cy="1861184"/>
          </a:xfrm>
          <a:prstGeom prst="rect">
            <a:avLst/>
          </a:prstGeom>
        </p:spPr>
        <p:txBody>
          <a:bodyPr lIns="0" tIns="0" rIns="0" bIns="0" rtlCol="0" anchor="t">
            <a:spAutoFit/>
          </a:bodyPr>
          <a:lstStyle/>
          <a:p>
            <a:pPr algn="ctr">
              <a:lnSpc>
                <a:spcPts val="3080"/>
              </a:lnSpc>
            </a:pPr>
            <a:r>
              <a:rPr lang="en-US" sz="2200" b="1">
                <a:solidFill>
                  <a:srgbClr val="000000"/>
                </a:solidFill>
                <a:latin typeface="Canva Sans Bold"/>
                <a:ea typeface="Canva Sans Bold"/>
                <a:cs typeface="Canva Sans Bold"/>
                <a:sym typeface="Canva Sans Bold"/>
              </a:rPr>
              <a:t>For more information and resources, visit our website at </a:t>
            </a:r>
            <a:r>
              <a:rPr lang="en-US" sz="2200" b="1" u="sng">
                <a:solidFill>
                  <a:srgbClr val="000000"/>
                </a:solidFill>
                <a:latin typeface="Canva Sans Bold"/>
                <a:ea typeface="Canva Sans Bold"/>
                <a:cs typeface="Canva Sans Bold"/>
                <a:sym typeface="Canva Sans Bold"/>
                <a:hlinkClick r:id="rId3" tooltip="http://www.paxchristi.org.uk"/>
              </a:rPr>
              <a:t>www.paxchristi.org.uk</a:t>
            </a:r>
          </a:p>
          <a:p>
            <a:pPr algn="ctr">
              <a:lnSpc>
                <a:spcPts val="3080"/>
              </a:lnSpc>
            </a:pPr>
            <a:endParaRPr lang="en-US" sz="2200" b="1" u="sng">
              <a:solidFill>
                <a:srgbClr val="000000"/>
              </a:solidFill>
              <a:latin typeface="Canva Sans Bold"/>
              <a:ea typeface="Canva Sans Bold"/>
              <a:cs typeface="Canva Sans Bold"/>
              <a:sym typeface="Canva Sans Bold"/>
              <a:hlinkClick r:id="rId3" tooltip="http://www.paxchristi.org.uk"/>
            </a:endParaRPr>
          </a:p>
          <a:p>
            <a:pPr algn="ctr">
              <a:lnSpc>
                <a:spcPts val="2800"/>
              </a:lnSpc>
            </a:pPr>
            <a:r>
              <a:rPr lang="en-US" sz="2000" b="1">
                <a:solidFill>
                  <a:srgbClr val="000000"/>
                </a:solidFill>
                <a:latin typeface="Canva Sans Bold"/>
                <a:ea typeface="Canva Sans Bold"/>
                <a:cs typeface="Canva Sans Bold"/>
                <a:sym typeface="Canva Sans Bold"/>
              </a:rPr>
              <a:t>You can access the Pope’s message for the World Day of Peace at: </a:t>
            </a:r>
            <a:r>
              <a:rPr lang="en-US" sz="2000" b="1" u="sng">
                <a:solidFill>
                  <a:srgbClr val="000000"/>
                </a:solidFill>
                <a:latin typeface="Canva Sans Bold"/>
                <a:ea typeface="Canva Sans Bold"/>
                <a:cs typeface="Canva Sans Bold"/>
                <a:sym typeface="Canva Sans Bold"/>
                <a:hlinkClick r:id="rId4" tooltip="https://www.vatican.va/content/francesco/en/messages/peace.html"/>
              </a:rPr>
              <a:t>https://www.vatican.va/content/francesco/en/messages/peace.html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TextBox 9"/>
          <p:cNvSpPr txBox="1"/>
          <p:nvPr/>
        </p:nvSpPr>
        <p:spPr>
          <a:xfrm>
            <a:off x="1440549" y="1771651"/>
            <a:ext cx="6872502" cy="3714748"/>
          </a:xfrm>
          <a:prstGeom prst="rect">
            <a:avLst/>
          </a:prstGeom>
        </p:spPr>
        <p:txBody>
          <a:bodyPr lIns="0" tIns="0" rIns="0" bIns="0" rtlCol="0" anchor="t">
            <a:spAutoFit/>
          </a:bodyPr>
          <a:lstStyle/>
          <a:p>
            <a:pPr algn="ctr">
              <a:lnSpc>
                <a:spcPts val="4200"/>
              </a:lnSpc>
            </a:pPr>
            <a:r>
              <a:rPr lang="en-US" sz="3000" b="1">
                <a:solidFill>
                  <a:srgbClr val="000000"/>
                </a:solidFill>
                <a:latin typeface="Canva Sans Bold"/>
                <a:ea typeface="Canva Sans Bold"/>
                <a:cs typeface="Canva Sans Bold"/>
                <a:sym typeface="Canva Sans Bold"/>
              </a:rPr>
              <a:t>Where do we hear the phrase ‘Forgive us our trespasses’?</a:t>
            </a:r>
          </a:p>
          <a:p>
            <a:pPr algn="ctr">
              <a:lnSpc>
                <a:spcPts val="4200"/>
              </a:lnSpc>
            </a:pPr>
            <a:endParaRPr lang="en-US" sz="3000" b="1">
              <a:solidFill>
                <a:srgbClr val="000000"/>
              </a:solidFill>
              <a:latin typeface="Canva Sans Bold"/>
              <a:ea typeface="Canva Sans Bold"/>
              <a:cs typeface="Canva Sans Bold"/>
              <a:sym typeface="Canva Sans Bold"/>
            </a:endParaRPr>
          </a:p>
          <a:p>
            <a:pPr algn="ctr">
              <a:lnSpc>
                <a:spcPts val="4200"/>
              </a:lnSpc>
            </a:pPr>
            <a:r>
              <a:rPr lang="en-US" sz="3000" b="1">
                <a:solidFill>
                  <a:srgbClr val="000000"/>
                </a:solidFill>
                <a:latin typeface="Canva Sans Bold"/>
                <a:ea typeface="Canva Sans Bold"/>
                <a:cs typeface="Canva Sans Bold"/>
                <a:sym typeface="Canva Sans Bold"/>
              </a:rPr>
              <a:t>What do you think it means?</a:t>
            </a:r>
          </a:p>
          <a:p>
            <a:pPr algn="ctr">
              <a:lnSpc>
                <a:spcPts val="4200"/>
              </a:lnSpc>
            </a:pPr>
            <a:endParaRPr lang="en-US" sz="3000" b="1">
              <a:solidFill>
                <a:srgbClr val="000000"/>
              </a:solidFill>
              <a:latin typeface="Canva Sans Bold"/>
              <a:ea typeface="Canva Sans Bold"/>
              <a:cs typeface="Canva Sans Bold"/>
              <a:sym typeface="Canva Sans Bold"/>
            </a:endParaRPr>
          </a:p>
          <a:p>
            <a:pPr algn="ctr">
              <a:lnSpc>
                <a:spcPts val="4200"/>
              </a:lnSpc>
            </a:pPr>
            <a:r>
              <a:rPr lang="en-US" sz="3000" b="1">
                <a:solidFill>
                  <a:srgbClr val="000000"/>
                </a:solidFill>
                <a:latin typeface="Canva Sans Bold"/>
                <a:ea typeface="Canva Sans Bold"/>
                <a:cs typeface="Canva Sans Bold"/>
                <a:sym typeface="Canva Sans Bold"/>
              </a:rPr>
              <a:t>What does it mean to forgive other people’s trespasses?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Freeform 9"/>
          <p:cNvSpPr/>
          <p:nvPr/>
        </p:nvSpPr>
        <p:spPr>
          <a:xfrm>
            <a:off x="5775748" y="1357008"/>
            <a:ext cx="3246332" cy="4601184"/>
          </a:xfrm>
          <a:custGeom>
            <a:avLst/>
            <a:gdLst/>
            <a:ahLst/>
            <a:cxnLst/>
            <a:rect l="l" t="t" r="r" b="b"/>
            <a:pathLst>
              <a:path w="3246332" h="4601184">
                <a:moveTo>
                  <a:pt x="0" y="0"/>
                </a:moveTo>
                <a:lnTo>
                  <a:pt x="3246332" y="0"/>
                </a:lnTo>
                <a:lnTo>
                  <a:pt x="3246332" y="4601184"/>
                </a:lnTo>
                <a:lnTo>
                  <a:pt x="0" y="4601184"/>
                </a:lnTo>
                <a:lnTo>
                  <a:pt x="0" y="0"/>
                </a:lnTo>
                <a:close/>
              </a:path>
            </a:pathLst>
          </a:custGeom>
          <a:blipFill>
            <a:blip r:embed="rId2"/>
            <a:stretch>
              <a:fillRect/>
            </a:stretch>
          </a:blipFill>
        </p:spPr>
      </p:sp>
      <p:sp>
        <p:nvSpPr>
          <p:cNvPr id="10" name="TextBox 10"/>
          <p:cNvSpPr txBox="1"/>
          <p:nvPr/>
        </p:nvSpPr>
        <p:spPr>
          <a:xfrm>
            <a:off x="607723" y="1398270"/>
            <a:ext cx="5044228" cy="5185410"/>
          </a:xfrm>
          <a:prstGeom prst="rect">
            <a:avLst/>
          </a:prstGeom>
        </p:spPr>
        <p:txBody>
          <a:bodyPr lIns="0" tIns="0" rIns="0" bIns="0" rtlCol="0" anchor="t">
            <a:spAutoFit/>
          </a:bodyPr>
          <a:lstStyle/>
          <a:p>
            <a:pPr algn="l">
              <a:lnSpc>
                <a:spcPts val="2940"/>
              </a:lnSpc>
            </a:pPr>
            <a:r>
              <a:rPr lang="en-US" sz="2100">
                <a:solidFill>
                  <a:srgbClr val="000000"/>
                </a:solidFill>
                <a:latin typeface="Canva Sans"/>
                <a:ea typeface="Canva Sans"/>
                <a:cs typeface="Canva Sans"/>
                <a:sym typeface="Canva Sans"/>
              </a:rPr>
              <a:t>Each year, the Pope releases a message on 1st January for the World Day of Peace. Pax Christi England and Wales, a Catholic peace organisation, encourages parishes, schools and communities to promote this message around the third Sunday in January, which this year is 19th January. </a:t>
            </a:r>
          </a:p>
          <a:p>
            <a:pPr algn="l">
              <a:lnSpc>
                <a:spcPts val="2940"/>
              </a:lnSpc>
            </a:pPr>
            <a:endParaRPr lang="en-US" sz="2100">
              <a:solidFill>
                <a:srgbClr val="000000"/>
              </a:solidFill>
              <a:latin typeface="Canva Sans"/>
              <a:ea typeface="Canva Sans"/>
              <a:cs typeface="Canva Sans"/>
              <a:sym typeface="Canva Sans"/>
            </a:endParaRPr>
          </a:p>
          <a:p>
            <a:pPr algn="l">
              <a:lnSpc>
                <a:spcPts val="2940"/>
              </a:lnSpc>
            </a:pPr>
            <a:r>
              <a:rPr lang="en-US" sz="2100">
                <a:solidFill>
                  <a:srgbClr val="000000"/>
                </a:solidFill>
                <a:latin typeface="Canva Sans"/>
                <a:ea typeface="Canva Sans"/>
                <a:cs typeface="Canva Sans"/>
                <a:sym typeface="Canva Sans"/>
              </a:rPr>
              <a:t>Each year the message has a different theme and this year’s theme is ‘Forgive us our trespasses: grant us your peace’. The message talks about forgiveness, hope, justice and peace. </a:t>
            </a:r>
          </a:p>
        </p:txBody>
      </p:sp>
      <p:sp>
        <p:nvSpPr>
          <p:cNvPr id="11" name="TextBox 11"/>
          <p:cNvSpPr txBox="1"/>
          <p:nvPr/>
        </p:nvSpPr>
        <p:spPr>
          <a:xfrm>
            <a:off x="731520" y="664845"/>
            <a:ext cx="5063282" cy="596900"/>
          </a:xfrm>
          <a:prstGeom prst="rect">
            <a:avLst/>
          </a:prstGeom>
        </p:spPr>
        <p:txBody>
          <a:bodyPr lIns="0" tIns="0" rIns="0" bIns="0" rtlCol="0" anchor="t">
            <a:spAutoFit/>
          </a:bodyPr>
          <a:lstStyle/>
          <a:p>
            <a:pPr algn="ctr">
              <a:lnSpc>
                <a:spcPts val="4900"/>
              </a:lnSpc>
            </a:pPr>
            <a:r>
              <a:rPr lang="en-US" sz="3500" b="1">
                <a:solidFill>
                  <a:srgbClr val="000000"/>
                </a:solidFill>
                <a:latin typeface="Canva Sans Bold"/>
                <a:ea typeface="Canva Sans Bold"/>
                <a:cs typeface="Canva Sans Bold"/>
                <a:sym typeface="Canva Sans Bold"/>
              </a:rPr>
              <a:t>What is Peace Sunday?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TextBox 9"/>
          <p:cNvSpPr txBox="1"/>
          <p:nvPr/>
        </p:nvSpPr>
        <p:spPr>
          <a:xfrm>
            <a:off x="731520" y="1304778"/>
            <a:ext cx="4993036" cy="4442458"/>
          </a:xfrm>
          <a:prstGeom prst="rect">
            <a:avLst/>
          </a:prstGeom>
        </p:spPr>
        <p:txBody>
          <a:bodyPr lIns="0" tIns="0" rIns="0" bIns="0" rtlCol="0" anchor="t">
            <a:spAutoFit/>
          </a:bodyPr>
          <a:lstStyle/>
          <a:p>
            <a:pPr algn="l">
              <a:lnSpc>
                <a:spcPts val="2940"/>
              </a:lnSpc>
            </a:pPr>
            <a:r>
              <a:rPr lang="en-US" sz="2100">
                <a:solidFill>
                  <a:srgbClr val="000000"/>
                </a:solidFill>
                <a:latin typeface="Canva Sans"/>
                <a:ea typeface="Canva Sans"/>
                <a:cs typeface="Canva Sans"/>
                <a:sym typeface="Canva Sans"/>
              </a:rPr>
              <a:t>In the message, the Pope talks about forgiveness as a sign of God’s mercy and love, which gives us hope. </a:t>
            </a:r>
          </a:p>
          <a:p>
            <a:pPr algn="l">
              <a:lnSpc>
                <a:spcPts val="2940"/>
              </a:lnSpc>
            </a:pPr>
            <a:endParaRPr lang="en-US" sz="2100">
              <a:solidFill>
                <a:srgbClr val="000000"/>
              </a:solidFill>
              <a:latin typeface="Canva Sans"/>
              <a:ea typeface="Canva Sans"/>
              <a:cs typeface="Canva Sans"/>
              <a:sym typeface="Canva Sans"/>
            </a:endParaRPr>
          </a:p>
          <a:p>
            <a:pPr algn="l">
              <a:lnSpc>
                <a:spcPts val="2940"/>
              </a:lnSpc>
            </a:pPr>
            <a:r>
              <a:rPr lang="en-US" sz="2100">
                <a:solidFill>
                  <a:srgbClr val="000000"/>
                </a:solidFill>
                <a:latin typeface="Canva Sans"/>
                <a:ea typeface="Canva Sans"/>
                <a:cs typeface="Canva Sans"/>
                <a:sym typeface="Canva Sans"/>
              </a:rPr>
              <a:t>It ties in with 2025 as a Jubilee Year in the church, a year which focusses on forgiveness, working for justice and bringing hope to all.  </a:t>
            </a:r>
          </a:p>
          <a:p>
            <a:pPr algn="l">
              <a:lnSpc>
                <a:spcPts val="2940"/>
              </a:lnSpc>
            </a:pPr>
            <a:endParaRPr lang="en-US" sz="2100">
              <a:solidFill>
                <a:srgbClr val="000000"/>
              </a:solidFill>
              <a:latin typeface="Canva Sans"/>
              <a:ea typeface="Canva Sans"/>
              <a:cs typeface="Canva Sans"/>
              <a:sym typeface="Canva Sans"/>
            </a:endParaRPr>
          </a:p>
          <a:p>
            <a:pPr algn="l">
              <a:lnSpc>
                <a:spcPts val="2940"/>
              </a:lnSpc>
            </a:pPr>
            <a:r>
              <a:rPr lang="en-US" sz="2100">
                <a:solidFill>
                  <a:srgbClr val="000000"/>
                </a:solidFill>
                <a:latin typeface="Canva Sans"/>
                <a:ea typeface="Canva Sans"/>
                <a:cs typeface="Canva Sans"/>
                <a:sym typeface="Canva Sans"/>
              </a:rPr>
              <a:t>Pope Francis recognises that we need to remember we are all siblings, equal and loved by God.</a:t>
            </a:r>
            <a:r>
              <a:rPr lang="en-US" sz="2100" b="1">
                <a:solidFill>
                  <a:srgbClr val="000000"/>
                </a:solidFill>
                <a:latin typeface="Canva Sans Bold"/>
                <a:ea typeface="Canva Sans Bold"/>
                <a:cs typeface="Canva Sans Bold"/>
                <a:sym typeface="Canva Sans Bold"/>
              </a:rPr>
              <a:t>  </a:t>
            </a:r>
          </a:p>
        </p:txBody>
      </p:sp>
      <p:sp>
        <p:nvSpPr>
          <p:cNvPr id="10" name="Freeform 10"/>
          <p:cNvSpPr/>
          <p:nvPr/>
        </p:nvSpPr>
        <p:spPr>
          <a:xfrm>
            <a:off x="5850178" y="2194560"/>
            <a:ext cx="3171902" cy="2926080"/>
          </a:xfrm>
          <a:custGeom>
            <a:avLst/>
            <a:gdLst/>
            <a:ahLst/>
            <a:cxnLst/>
            <a:rect l="l" t="t" r="r" b="b"/>
            <a:pathLst>
              <a:path w="3171902" h="2926080">
                <a:moveTo>
                  <a:pt x="0" y="0"/>
                </a:moveTo>
                <a:lnTo>
                  <a:pt x="3171902" y="0"/>
                </a:lnTo>
                <a:lnTo>
                  <a:pt x="3171902" y="2926080"/>
                </a:lnTo>
                <a:lnTo>
                  <a:pt x="0" y="29260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Freeform 9"/>
          <p:cNvSpPr/>
          <p:nvPr/>
        </p:nvSpPr>
        <p:spPr>
          <a:xfrm>
            <a:off x="580492" y="927658"/>
            <a:ext cx="5208943" cy="5459885"/>
          </a:xfrm>
          <a:custGeom>
            <a:avLst/>
            <a:gdLst/>
            <a:ahLst/>
            <a:cxnLst/>
            <a:rect l="l" t="t" r="r" b="b"/>
            <a:pathLst>
              <a:path w="5208943" h="5459885">
                <a:moveTo>
                  <a:pt x="0" y="0"/>
                </a:moveTo>
                <a:lnTo>
                  <a:pt x="5208943" y="0"/>
                </a:lnTo>
                <a:lnTo>
                  <a:pt x="5208943" y="5459884"/>
                </a:lnTo>
                <a:lnTo>
                  <a:pt x="0" y="54598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TextBox 10"/>
          <p:cNvSpPr txBox="1"/>
          <p:nvPr/>
        </p:nvSpPr>
        <p:spPr>
          <a:xfrm>
            <a:off x="1532518" y="1974532"/>
            <a:ext cx="3867607" cy="3297555"/>
          </a:xfrm>
          <a:prstGeom prst="rect">
            <a:avLst/>
          </a:prstGeom>
        </p:spPr>
        <p:txBody>
          <a:bodyPr lIns="0" tIns="0" rIns="0" bIns="0" rtlCol="0" anchor="t">
            <a:spAutoFit/>
          </a:bodyPr>
          <a:lstStyle/>
          <a:p>
            <a:pPr algn="ctr">
              <a:lnSpc>
                <a:spcPts val="2939"/>
              </a:lnSpc>
              <a:spcBef>
                <a:spcPct val="0"/>
              </a:spcBef>
            </a:pPr>
            <a:r>
              <a:rPr lang="en-US" sz="2099" b="1">
                <a:solidFill>
                  <a:srgbClr val="000000"/>
                </a:solidFill>
                <a:latin typeface="Canva Sans Bold"/>
                <a:ea typeface="Canva Sans Bold"/>
                <a:cs typeface="Canva Sans Bold"/>
                <a:sym typeface="Canva Sans Bold"/>
              </a:rPr>
              <a:t>Peace does not only come with the end of wars but with the dawn of a new world, a world in which we realize that we are different, closer and more fraternal than we ever thought possible.</a:t>
            </a:r>
          </a:p>
          <a:p>
            <a:pPr algn="ctr">
              <a:lnSpc>
                <a:spcPts val="1400"/>
              </a:lnSpc>
              <a:spcBef>
                <a:spcPct val="0"/>
              </a:spcBef>
            </a:pPr>
            <a:endParaRPr lang="en-US" sz="2099" b="1">
              <a:solidFill>
                <a:srgbClr val="000000"/>
              </a:solidFill>
              <a:latin typeface="Canva Sans Bold"/>
              <a:ea typeface="Canva Sans Bold"/>
              <a:cs typeface="Canva Sans Bold"/>
              <a:sym typeface="Canva Sans Bold"/>
            </a:endParaRPr>
          </a:p>
          <a:p>
            <a:pPr algn="ctr">
              <a:lnSpc>
                <a:spcPts val="2100"/>
              </a:lnSpc>
              <a:spcBef>
                <a:spcPct val="0"/>
              </a:spcBef>
            </a:pPr>
            <a:r>
              <a:rPr lang="en-US" sz="1500" b="1">
                <a:solidFill>
                  <a:srgbClr val="000000"/>
                </a:solidFill>
                <a:latin typeface="Canva Sans Bold"/>
                <a:ea typeface="Canva Sans Bold"/>
                <a:cs typeface="Canva Sans Bold"/>
                <a:sym typeface="Canva Sans Bold"/>
              </a:rPr>
              <a:t>Pope Francis, World Day of Peace Message 2025</a:t>
            </a:r>
          </a:p>
        </p:txBody>
      </p:sp>
      <p:sp>
        <p:nvSpPr>
          <p:cNvPr id="11" name="TextBox 11"/>
          <p:cNvSpPr txBox="1"/>
          <p:nvPr/>
        </p:nvSpPr>
        <p:spPr>
          <a:xfrm>
            <a:off x="6035867" y="2516505"/>
            <a:ext cx="2858839" cy="2213609"/>
          </a:xfrm>
          <a:prstGeom prst="rect">
            <a:avLst/>
          </a:prstGeom>
        </p:spPr>
        <p:txBody>
          <a:bodyPr lIns="0" tIns="0" rIns="0" bIns="0" rtlCol="0" anchor="t">
            <a:spAutoFit/>
          </a:bodyPr>
          <a:lstStyle/>
          <a:p>
            <a:pPr algn="ctr">
              <a:lnSpc>
                <a:spcPts val="2940"/>
              </a:lnSpc>
            </a:pPr>
            <a:r>
              <a:rPr lang="en-US" sz="2100">
                <a:solidFill>
                  <a:srgbClr val="000000"/>
                </a:solidFill>
                <a:latin typeface="Canva Sans"/>
                <a:ea typeface="Canva Sans"/>
                <a:cs typeface="Canva Sans"/>
                <a:sym typeface="Canva Sans"/>
              </a:rPr>
              <a:t>What do you think Pope Francis is trying to say in this quote? </a:t>
            </a:r>
          </a:p>
          <a:p>
            <a:pPr algn="ctr">
              <a:lnSpc>
                <a:spcPts val="2940"/>
              </a:lnSpc>
            </a:pPr>
            <a:endParaRPr lang="en-US" sz="2100">
              <a:solidFill>
                <a:srgbClr val="000000"/>
              </a:solidFill>
              <a:latin typeface="Canva Sans"/>
              <a:ea typeface="Canva Sans"/>
              <a:cs typeface="Canva Sans"/>
              <a:sym typeface="Canva Sans"/>
            </a:endParaRPr>
          </a:p>
          <a:p>
            <a:pPr algn="ctr">
              <a:lnSpc>
                <a:spcPts val="2940"/>
              </a:lnSpc>
            </a:pPr>
            <a:r>
              <a:rPr lang="en-US" sz="2100">
                <a:solidFill>
                  <a:srgbClr val="000000"/>
                </a:solidFill>
                <a:latin typeface="Canva Sans"/>
                <a:ea typeface="Canva Sans"/>
                <a:cs typeface="Canva Sans"/>
                <a:sym typeface="Canva Sans"/>
              </a:rPr>
              <a:t>Do you agree? Why/ why not?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Freeform 9"/>
          <p:cNvSpPr/>
          <p:nvPr/>
        </p:nvSpPr>
        <p:spPr>
          <a:xfrm>
            <a:off x="6331227" y="2371036"/>
            <a:ext cx="2690853" cy="2573128"/>
          </a:xfrm>
          <a:custGeom>
            <a:avLst/>
            <a:gdLst/>
            <a:ahLst/>
            <a:cxnLst/>
            <a:rect l="l" t="t" r="r" b="b"/>
            <a:pathLst>
              <a:path w="2690853" h="2573128">
                <a:moveTo>
                  <a:pt x="0" y="0"/>
                </a:moveTo>
                <a:lnTo>
                  <a:pt x="2690853" y="0"/>
                </a:lnTo>
                <a:lnTo>
                  <a:pt x="2690853" y="2573128"/>
                </a:lnTo>
                <a:lnTo>
                  <a:pt x="0" y="2573128"/>
                </a:lnTo>
                <a:lnTo>
                  <a:pt x="0" y="0"/>
                </a:lnTo>
                <a:close/>
              </a:path>
            </a:pathLst>
          </a:custGeom>
          <a:blipFill>
            <a:blip r:embed="rId2"/>
            <a:stretch>
              <a:fillRect/>
            </a:stretch>
          </a:blipFill>
        </p:spPr>
      </p:sp>
      <p:sp>
        <p:nvSpPr>
          <p:cNvPr id="10" name="TextBox 10"/>
          <p:cNvSpPr txBox="1"/>
          <p:nvPr/>
        </p:nvSpPr>
        <p:spPr>
          <a:xfrm>
            <a:off x="731520" y="1231583"/>
            <a:ext cx="5296919" cy="5185410"/>
          </a:xfrm>
          <a:prstGeom prst="rect">
            <a:avLst/>
          </a:prstGeom>
        </p:spPr>
        <p:txBody>
          <a:bodyPr lIns="0" tIns="0" rIns="0" bIns="0" rtlCol="0" anchor="t">
            <a:spAutoFit/>
          </a:bodyPr>
          <a:lstStyle/>
          <a:p>
            <a:pPr algn="l">
              <a:lnSpc>
                <a:spcPts val="2940"/>
              </a:lnSpc>
            </a:pPr>
            <a:r>
              <a:rPr lang="en-US" sz="2100">
                <a:solidFill>
                  <a:srgbClr val="000000"/>
                </a:solidFill>
                <a:latin typeface="Canva Sans"/>
                <a:ea typeface="Canva Sans"/>
                <a:cs typeface="Canva Sans"/>
                <a:sym typeface="Canva Sans"/>
              </a:rPr>
              <a:t>The Pope gives lots of suggestions in the message about how to build hope and peace. </a:t>
            </a:r>
          </a:p>
          <a:p>
            <a:pPr algn="l">
              <a:lnSpc>
                <a:spcPts val="2940"/>
              </a:lnSpc>
            </a:pPr>
            <a:endParaRPr lang="en-US" sz="2100">
              <a:solidFill>
                <a:srgbClr val="000000"/>
              </a:solidFill>
              <a:latin typeface="Canva Sans"/>
              <a:ea typeface="Canva Sans"/>
              <a:cs typeface="Canva Sans"/>
              <a:sym typeface="Canva Sans"/>
            </a:endParaRPr>
          </a:p>
          <a:p>
            <a:pPr algn="l">
              <a:lnSpc>
                <a:spcPts val="2940"/>
              </a:lnSpc>
            </a:pPr>
            <a:r>
              <a:rPr lang="en-US" sz="2100">
                <a:solidFill>
                  <a:srgbClr val="000000"/>
                </a:solidFill>
                <a:latin typeface="Canva Sans"/>
                <a:ea typeface="Canva Sans"/>
                <a:cs typeface="Canva Sans"/>
                <a:sym typeface="Canva Sans"/>
              </a:rPr>
              <a:t>He talks about how we could create peace globally by using money usually spent on weapons to help to tackle inequality and injustice instead. He says richer countries should cancel international debts that mean poorer countries owe them lots of money and that countries should get rid of the death penalty. </a:t>
            </a:r>
          </a:p>
          <a:p>
            <a:pPr algn="l">
              <a:lnSpc>
                <a:spcPts val="2940"/>
              </a:lnSpc>
            </a:pPr>
            <a:endParaRPr lang="en-US" sz="2100">
              <a:solidFill>
                <a:srgbClr val="000000"/>
              </a:solidFill>
              <a:latin typeface="Canva Sans"/>
              <a:ea typeface="Canva Sans"/>
              <a:cs typeface="Canva Sans"/>
              <a:sym typeface="Canva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Freeform 9"/>
          <p:cNvSpPr/>
          <p:nvPr/>
        </p:nvSpPr>
        <p:spPr>
          <a:xfrm>
            <a:off x="6352032" y="2194560"/>
            <a:ext cx="2670048" cy="2926080"/>
          </a:xfrm>
          <a:custGeom>
            <a:avLst/>
            <a:gdLst/>
            <a:ahLst/>
            <a:cxnLst/>
            <a:rect l="l" t="t" r="r" b="b"/>
            <a:pathLst>
              <a:path w="2670048" h="2926080">
                <a:moveTo>
                  <a:pt x="0" y="0"/>
                </a:moveTo>
                <a:lnTo>
                  <a:pt x="2670048" y="0"/>
                </a:lnTo>
                <a:lnTo>
                  <a:pt x="2670048" y="2926080"/>
                </a:lnTo>
                <a:lnTo>
                  <a:pt x="0" y="29260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TextBox 10"/>
          <p:cNvSpPr txBox="1"/>
          <p:nvPr/>
        </p:nvSpPr>
        <p:spPr>
          <a:xfrm>
            <a:off x="731520" y="1788795"/>
            <a:ext cx="5308173" cy="3699510"/>
          </a:xfrm>
          <a:prstGeom prst="rect">
            <a:avLst/>
          </a:prstGeom>
        </p:spPr>
        <p:txBody>
          <a:bodyPr lIns="0" tIns="0" rIns="0" bIns="0" rtlCol="0" anchor="t">
            <a:spAutoFit/>
          </a:bodyPr>
          <a:lstStyle/>
          <a:p>
            <a:pPr algn="ctr">
              <a:lnSpc>
                <a:spcPts val="2940"/>
              </a:lnSpc>
            </a:pPr>
            <a:r>
              <a:rPr lang="en-US" sz="2100">
                <a:solidFill>
                  <a:srgbClr val="000000"/>
                </a:solidFill>
                <a:latin typeface="Canva Sans"/>
                <a:ea typeface="Canva Sans"/>
                <a:cs typeface="Canva Sans"/>
                <a:sym typeface="Canva Sans"/>
              </a:rPr>
              <a:t>But Pope Francis also talks about what we can do on a personal level. He talks about us having hearts that are open, loving, forgiving and hopeful for the future. He reminds us that small actions, such as a smile or being kind, can help build peace.</a:t>
            </a:r>
          </a:p>
          <a:p>
            <a:pPr algn="ctr">
              <a:lnSpc>
                <a:spcPts val="2940"/>
              </a:lnSpc>
            </a:pPr>
            <a:endParaRPr lang="en-US" sz="2100">
              <a:solidFill>
                <a:srgbClr val="000000"/>
              </a:solidFill>
              <a:latin typeface="Canva Sans"/>
              <a:ea typeface="Canva Sans"/>
              <a:cs typeface="Canva Sans"/>
              <a:sym typeface="Canva Sans"/>
            </a:endParaRPr>
          </a:p>
          <a:p>
            <a:pPr algn="ctr">
              <a:lnSpc>
                <a:spcPts val="2940"/>
              </a:lnSpc>
            </a:pPr>
            <a:r>
              <a:rPr lang="en-US" sz="2100" b="1">
                <a:solidFill>
                  <a:srgbClr val="000000"/>
                </a:solidFill>
                <a:latin typeface="Canva Sans Bold"/>
                <a:ea typeface="Canva Sans Bold"/>
                <a:cs typeface="Canva Sans Bold"/>
                <a:sym typeface="Canva Sans Bold"/>
              </a:rPr>
              <a:t>What small actions could you do to show peace and hope in your everyday life?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Freeform 9"/>
          <p:cNvSpPr/>
          <p:nvPr/>
        </p:nvSpPr>
        <p:spPr>
          <a:xfrm>
            <a:off x="7239831" y="3657600"/>
            <a:ext cx="1782249" cy="2926080"/>
          </a:xfrm>
          <a:custGeom>
            <a:avLst/>
            <a:gdLst/>
            <a:ahLst/>
            <a:cxnLst/>
            <a:rect l="l" t="t" r="r" b="b"/>
            <a:pathLst>
              <a:path w="1782249" h="2926080">
                <a:moveTo>
                  <a:pt x="0" y="0"/>
                </a:moveTo>
                <a:lnTo>
                  <a:pt x="1782249" y="0"/>
                </a:lnTo>
                <a:lnTo>
                  <a:pt x="1782249" y="2926080"/>
                </a:lnTo>
                <a:lnTo>
                  <a:pt x="0" y="29260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TextBox 10"/>
          <p:cNvSpPr txBox="1"/>
          <p:nvPr/>
        </p:nvSpPr>
        <p:spPr>
          <a:xfrm>
            <a:off x="731520" y="830262"/>
            <a:ext cx="5184359" cy="5616575"/>
          </a:xfrm>
          <a:prstGeom prst="rect">
            <a:avLst/>
          </a:prstGeom>
        </p:spPr>
        <p:txBody>
          <a:bodyPr lIns="0" tIns="0" rIns="0" bIns="0" rtlCol="0" anchor="t">
            <a:spAutoFit/>
          </a:bodyPr>
          <a:lstStyle/>
          <a:p>
            <a:pPr algn="l">
              <a:lnSpc>
                <a:spcPts val="2799"/>
              </a:lnSpc>
              <a:spcBef>
                <a:spcPct val="0"/>
              </a:spcBef>
            </a:pPr>
            <a:r>
              <a:rPr lang="en-US" sz="1999">
                <a:solidFill>
                  <a:srgbClr val="000000"/>
                </a:solidFill>
                <a:latin typeface="Canva Sans"/>
                <a:ea typeface="Canva Sans"/>
                <a:cs typeface="Canva Sans"/>
                <a:sym typeface="Canva Sans"/>
              </a:rPr>
              <a:t>Creator God, </a:t>
            </a:r>
          </a:p>
          <a:p>
            <a:pPr algn="l">
              <a:lnSpc>
                <a:spcPts val="1400"/>
              </a:lnSpc>
              <a:spcBef>
                <a:spcPct val="0"/>
              </a:spcBef>
            </a:pPr>
            <a:endParaRPr lang="en-US" sz="1999">
              <a:solidFill>
                <a:srgbClr val="000000"/>
              </a:solidFill>
              <a:latin typeface="Canva Sans"/>
              <a:ea typeface="Canva Sans"/>
              <a:cs typeface="Canva Sans"/>
              <a:sym typeface="Canva Sans"/>
            </a:endParaRPr>
          </a:p>
          <a:p>
            <a:pPr algn="l">
              <a:lnSpc>
                <a:spcPts val="2799"/>
              </a:lnSpc>
              <a:spcBef>
                <a:spcPct val="0"/>
              </a:spcBef>
            </a:pPr>
            <a:r>
              <a:rPr lang="en-US" sz="1999">
                <a:solidFill>
                  <a:srgbClr val="000000"/>
                </a:solidFill>
                <a:latin typeface="Canva Sans"/>
                <a:ea typeface="Canva Sans"/>
                <a:cs typeface="Canva Sans"/>
                <a:sym typeface="Canva Sans"/>
              </a:rPr>
              <a:t>We pray for your gift of peace. </a:t>
            </a:r>
          </a:p>
          <a:p>
            <a:pPr algn="l">
              <a:lnSpc>
                <a:spcPts val="2799"/>
              </a:lnSpc>
              <a:spcBef>
                <a:spcPct val="0"/>
              </a:spcBef>
            </a:pPr>
            <a:r>
              <a:rPr lang="en-US" sz="1999">
                <a:solidFill>
                  <a:srgbClr val="000000"/>
                </a:solidFill>
                <a:latin typeface="Canva Sans"/>
                <a:ea typeface="Canva Sans"/>
                <a:cs typeface="Canva Sans"/>
                <a:sym typeface="Canva Sans"/>
              </a:rPr>
              <a:t>We pray for an end to war and that everyone may live in peace and freedom. </a:t>
            </a:r>
          </a:p>
          <a:p>
            <a:pPr algn="just">
              <a:lnSpc>
                <a:spcPts val="2799"/>
              </a:lnSpc>
              <a:spcBef>
                <a:spcPct val="0"/>
              </a:spcBef>
            </a:pPr>
            <a:r>
              <a:rPr lang="en-US" sz="1999">
                <a:solidFill>
                  <a:srgbClr val="000000"/>
                </a:solidFill>
                <a:latin typeface="Canva Sans"/>
                <a:ea typeface="Canva Sans"/>
                <a:cs typeface="Canva Sans"/>
                <a:sym typeface="Canva Sans"/>
              </a:rPr>
              <a:t>We are sorry for the times we have hurt others and your creation, and ask for your forgiveness, confident in your mercy.</a:t>
            </a:r>
          </a:p>
          <a:p>
            <a:pPr algn="l">
              <a:lnSpc>
                <a:spcPts val="2799"/>
              </a:lnSpc>
              <a:spcBef>
                <a:spcPct val="0"/>
              </a:spcBef>
            </a:pPr>
            <a:r>
              <a:rPr lang="en-US" sz="1999">
                <a:solidFill>
                  <a:srgbClr val="000000"/>
                </a:solidFill>
                <a:latin typeface="Canva Sans"/>
                <a:ea typeface="Canva Sans"/>
                <a:cs typeface="Canva Sans"/>
                <a:sym typeface="Canva Sans"/>
              </a:rPr>
              <a:t>Help us to learn to forgive others. May we always treat other people with love, respect and kindness. </a:t>
            </a:r>
          </a:p>
          <a:p>
            <a:pPr algn="just">
              <a:lnSpc>
                <a:spcPts val="2799"/>
              </a:lnSpc>
              <a:spcBef>
                <a:spcPct val="0"/>
              </a:spcBef>
            </a:pPr>
            <a:r>
              <a:rPr lang="en-US" sz="1999">
                <a:solidFill>
                  <a:srgbClr val="000000"/>
                </a:solidFill>
                <a:latin typeface="Canva Sans"/>
                <a:ea typeface="Canva Sans"/>
                <a:cs typeface="Canva Sans"/>
                <a:sym typeface="Canva Sans"/>
              </a:rPr>
              <a:t>May we be peacemakers, signs of your peace, hope and justice in the world. </a:t>
            </a:r>
          </a:p>
          <a:p>
            <a:pPr algn="just">
              <a:lnSpc>
                <a:spcPts val="2799"/>
              </a:lnSpc>
              <a:spcBef>
                <a:spcPct val="0"/>
              </a:spcBef>
            </a:pPr>
            <a:r>
              <a:rPr lang="en-US" sz="1999">
                <a:solidFill>
                  <a:srgbClr val="000000"/>
                </a:solidFill>
                <a:latin typeface="Canva Sans"/>
                <a:ea typeface="Canva Sans"/>
                <a:cs typeface="Canva Sans"/>
                <a:sym typeface="Canva Sans"/>
              </a:rPr>
              <a:t>May we never forget your love for us, and share it with others wherever we go.</a:t>
            </a:r>
          </a:p>
          <a:p>
            <a:pPr algn="just">
              <a:lnSpc>
                <a:spcPts val="1400"/>
              </a:lnSpc>
              <a:spcBef>
                <a:spcPct val="0"/>
              </a:spcBef>
            </a:pPr>
            <a:endParaRPr lang="en-US" sz="1999">
              <a:solidFill>
                <a:srgbClr val="000000"/>
              </a:solidFill>
              <a:latin typeface="Canva Sans"/>
              <a:ea typeface="Canva Sans"/>
              <a:cs typeface="Canva Sans"/>
              <a:sym typeface="Canva Sans"/>
            </a:endParaRPr>
          </a:p>
          <a:p>
            <a:pPr algn="just">
              <a:lnSpc>
                <a:spcPts val="2799"/>
              </a:lnSpc>
              <a:spcBef>
                <a:spcPct val="0"/>
              </a:spcBef>
            </a:pPr>
            <a:r>
              <a:rPr lang="en-US" sz="1999">
                <a:solidFill>
                  <a:srgbClr val="000000"/>
                </a:solidFill>
                <a:latin typeface="Canva Sans"/>
                <a:ea typeface="Canva Sans"/>
                <a:cs typeface="Canva Sans"/>
                <a:sym typeface="Canva Sans"/>
              </a:rPr>
              <a:t> Amen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753600" cy="7315200"/>
            <a:chOff x="0" y="0"/>
            <a:chExt cx="13004800" cy="9753600"/>
          </a:xfrm>
        </p:grpSpPr>
        <p:grpSp>
          <p:nvGrpSpPr>
            <p:cNvPr id="3" name="Group 3"/>
            <p:cNvGrpSpPr/>
            <p:nvPr/>
          </p:nvGrpSpPr>
          <p:grpSpPr>
            <a:xfrm>
              <a:off x="0" y="0"/>
              <a:ext cx="13004800" cy="9753600"/>
              <a:chOff x="0" y="0"/>
              <a:chExt cx="3612444" cy="2709333"/>
            </a:xfrm>
          </p:grpSpPr>
          <p:sp>
            <p:nvSpPr>
              <p:cNvPr id="4" name="Freeform 4"/>
              <p:cNvSpPr/>
              <p:nvPr/>
            </p:nvSpPr>
            <p:spPr>
              <a:xfrm>
                <a:off x="0" y="0"/>
                <a:ext cx="3612445" cy="2709333"/>
              </a:xfrm>
              <a:custGeom>
                <a:avLst/>
                <a:gdLst/>
                <a:ahLst/>
                <a:cxnLst/>
                <a:rect l="l" t="t" r="r" b="b"/>
                <a:pathLst>
                  <a:path w="3612445" h="2709333">
                    <a:moveTo>
                      <a:pt x="0" y="0"/>
                    </a:moveTo>
                    <a:lnTo>
                      <a:pt x="3612445" y="0"/>
                    </a:lnTo>
                    <a:lnTo>
                      <a:pt x="3612445" y="2709333"/>
                    </a:lnTo>
                    <a:lnTo>
                      <a:pt x="0" y="2709333"/>
                    </a:lnTo>
                    <a:close/>
                  </a:path>
                </a:pathLst>
              </a:custGeom>
              <a:solidFill>
                <a:srgbClr val="8C52FF"/>
              </a:solidFill>
            </p:spPr>
          </p:sp>
          <p:sp>
            <p:nvSpPr>
              <p:cNvPr id="5" name="TextBox 5"/>
              <p:cNvSpPr txBox="1"/>
              <p:nvPr/>
            </p:nvSpPr>
            <p:spPr>
              <a:xfrm>
                <a:off x="0" y="-28575"/>
                <a:ext cx="3612444" cy="2737908"/>
              </a:xfrm>
              <a:prstGeom prst="rect">
                <a:avLst/>
              </a:prstGeom>
            </p:spPr>
            <p:txBody>
              <a:bodyPr lIns="50800" tIns="50800" rIns="50800" bIns="50800" rtlCol="0" anchor="ctr"/>
              <a:lstStyle/>
              <a:p>
                <a:pPr algn="ctr">
                  <a:lnSpc>
                    <a:spcPts val="1960"/>
                  </a:lnSpc>
                  <a:spcBef>
                    <a:spcPct val="0"/>
                  </a:spcBef>
                </a:pPr>
                <a:endParaRPr/>
              </a:p>
            </p:txBody>
          </p:sp>
        </p:grpSp>
        <p:grpSp>
          <p:nvGrpSpPr>
            <p:cNvPr id="6" name="Group 6"/>
            <p:cNvGrpSpPr/>
            <p:nvPr/>
          </p:nvGrpSpPr>
          <p:grpSpPr>
            <a:xfrm>
              <a:off x="672696" y="690222"/>
              <a:ext cx="11659408" cy="8373156"/>
              <a:chOff x="0" y="0"/>
              <a:chExt cx="3238725" cy="2325877"/>
            </a:xfrm>
          </p:grpSpPr>
          <p:sp>
            <p:nvSpPr>
              <p:cNvPr id="7" name="Freeform 7"/>
              <p:cNvSpPr/>
              <p:nvPr/>
            </p:nvSpPr>
            <p:spPr>
              <a:xfrm>
                <a:off x="0" y="0"/>
                <a:ext cx="3238725" cy="2325877"/>
              </a:xfrm>
              <a:custGeom>
                <a:avLst/>
                <a:gdLst/>
                <a:ahLst/>
                <a:cxnLst/>
                <a:rect l="l" t="t" r="r" b="b"/>
                <a:pathLst>
                  <a:path w="3238725" h="2325877">
                    <a:moveTo>
                      <a:pt x="0" y="0"/>
                    </a:moveTo>
                    <a:lnTo>
                      <a:pt x="3238725" y="0"/>
                    </a:lnTo>
                    <a:lnTo>
                      <a:pt x="3238725" y="2325877"/>
                    </a:lnTo>
                    <a:lnTo>
                      <a:pt x="0" y="2325877"/>
                    </a:lnTo>
                    <a:close/>
                  </a:path>
                </a:pathLst>
              </a:custGeom>
              <a:solidFill>
                <a:srgbClr val="FFFFFF">
                  <a:alpha val="80000"/>
                </a:srgbClr>
              </a:solidFill>
            </p:spPr>
          </p:sp>
          <p:sp>
            <p:nvSpPr>
              <p:cNvPr id="8" name="TextBox 8"/>
              <p:cNvSpPr txBox="1"/>
              <p:nvPr/>
            </p:nvSpPr>
            <p:spPr>
              <a:xfrm>
                <a:off x="0" y="-28575"/>
                <a:ext cx="3238725" cy="2354452"/>
              </a:xfrm>
              <a:prstGeom prst="rect">
                <a:avLst/>
              </a:prstGeom>
            </p:spPr>
            <p:txBody>
              <a:bodyPr lIns="50800" tIns="50800" rIns="50800" bIns="50800" rtlCol="0" anchor="ctr"/>
              <a:lstStyle/>
              <a:p>
                <a:pPr algn="ctr">
                  <a:lnSpc>
                    <a:spcPts val="1960"/>
                  </a:lnSpc>
                </a:pPr>
                <a:endParaRPr/>
              </a:p>
            </p:txBody>
          </p:sp>
        </p:grpSp>
      </p:grpSp>
      <p:sp>
        <p:nvSpPr>
          <p:cNvPr id="9" name="TextBox 9"/>
          <p:cNvSpPr txBox="1"/>
          <p:nvPr/>
        </p:nvSpPr>
        <p:spPr>
          <a:xfrm>
            <a:off x="731520" y="580072"/>
            <a:ext cx="8290560" cy="6097905"/>
          </a:xfrm>
          <a:prstGeom prst="rect">
            <a:avLst/>
          </a:prstGeom>
        </p:spPr>
        <p:txBody>
          <a:bodyPr lIns="0" tIns="0" rIns="0" bIns="0" rtlCol="0" anchor="t">
            <a:spAutoFit/>
          </a:bodyPr>
          <a:lstStyle/>
          <a:p>
            <a:pPr algn="ctr">
              <a:lnSpc>
                <a:spcPts val="4200"/>
              </a:lnSpc>
            </a:pPr>
            <a:r>
              <a:rPr lang="en-US" sz="3000" b="1">
                <a:solidFill>
                  <a:srgbClr val="000000"/>
                </a:solidFill>
                <a:latin typeface="Canva Sans Bold"/>
                <a:ea typeface="Canva Sans Bold"/>
                <a:cs typeface="Canva Sans Bold"/>
                <a:sym typeface="Canva Sans Bold"/>
              </a:rPr>
              <a:t>Activities</a:t>
            </a:r>
          </a:p>
          <a:p>
            <a:pPr marL="453390" lvl="1" indent="-226695" algn="l">
              <a:lnSpc>
                <a:spcPts val="2940"/>
              </a:lnSpc>
              <a:buFont typeface="Arial"/>
              <a:buChar char="•"/>
            </a:pPr>
            <a:r>
              <a:rPr lang="en-US" sz="2100">
                <a:solidFill>
                  <a:srgbClr val="000000"/>
                </a:solidFill>
                <a:latin typeface="Canva Sans"/>
                <a:ea typeface="Canva Sans"/>
                <a:cs typeface="Canva Sans"/>
                <a:sym typeface="Canva Sans"/>
              </a:rPr>
              <a:t>Have a look at our </a:t>
            </a:r>
            <a:r>
              <a:rPr lang="en-US" sz="2100" i="1">
                <a:solidFill>
                  <a:srgbClr val="000000"/>
                </a:solidFill>
                <a:latin typeface="Canva Sans Italics"/>
                <a:ea typeface="Canva Sans Italics"/>
                <a:cs typeface="Canva Sans Italics"/>
                <a:sym typeface="Canva Sans Italics"/>
              </a:rPr>
              <a:t>Activities and Prayers for Children</a:t>
            </a:r>
            <a:r>
              <a:rPr lang="en-US" sz="2100">
                <a:solidFill>
                  <a:srgbClr val="000000"/>
                </a:solidFill>
                <a:latin typeface="Canva Sans"/>
                <a:ea typeface="Canva Sans"/>
                <a:cs typeface="Canva Sans"/>
                <a:sym typeface="Canva Sans"/>
              </a:rPr>
              <a:t> resource on our Peace Sunday webpage: </a:t>
            </a:r>
            <a:r>
              <a:rPr lang="en-US" sz="2100" u="sng">
                <a:solidFill>
                  <a:srgbClr val="000000"/>
                </a:solidFill>
                <a:latin typeface="Canva Sans"/>
                <a:ea typeface="Canva Sans"/>
                <a:cs typeface="Canva Sans"/>
                <a:sym typeface="Canva Sans"/>
                <a:hlinkClick r:id="rId2" tooltip="https://paxchristi.org.uk/peace-sunday-2025/"/>
              </a:rPr>
              <a:t>https://paxchristi.org.uk/peace-sunday-2025</a:t>
            </a:r>
            <a:r>
              <a:rPr lang="en-US" sz="2100">
                <a:solidFill>
                  <a:srgbClr val="000000"/>
                </a:solidFill>
                <a:latin typeface="Canva Sans"/>
                <a:ea typeface="Canva Sans"/>
                <a:cs typeface="Canva Sans"/>
                <a:sym typeface="Canva Sans"/>
              </a:rPr>
              <a:t>/. </a:t>
            </a:r>
          </a:p>
          <a:p>
            <a:pPr marL="453390" lvl="1" indent="-226695" algn="l">
              <a:lnSpc>
                <a:spcPts val="2940"/>
              </a:lnSpc>
              <a:buFont typeface="Arial"/>
              <a:buChar char="•"/>
            </a:pPr>
            <a:r>
              <a:rPr lang="en-US" sz="2100">
                <a:solidFill>
                  <a:srgbClr val="000000"/>
                </a:solidFill>
                <a:latin typeface="Canva Sans"/>
                <a:ea typeface="Canva Sans"/>
                <a:cs typeface="Canva Sans"/>
                <a:sym typeface="Canva Sans"/>
              </a:rPr>
              <a:t>Have a look at our ‘Elements of Peace’ activity and reflection cards to explore different peace themes, including being a peacemaker and loving your enemies: </a:t>
            </a:r>
            <a:r>
              <a:rPr lang="en-US" sz="2100" u="sng">
                <a:solidFill>
                  <a:srgbClr val="000000"/>
                </a:solidFill>
                <a:latin typeface="Canva Sans"/>
                <a:ea typeface="Canva Sans"/>
                <a:cs typeface="Canva Sans"/>
                <a:sym typeface="Canva Sans"/>
                <a:hlinkClick r:id="rId3" tooltip="https://tinyurl.com/3dev6f6n"/>
              </a:rPr>
              <a:t>https://tinyurl.com/3dev6f6n </a:t>
            </a:r>
          </a:p>
          <a:p>
            <a:pPr marL="453390" lvl="1" indent="-226695" algn="l">
              <a:lnSpc>
                <a:spcPts val="2940"/>
              </a:lnSpc>
              <a:buFont typeface="Arial"/>
              <a:buChar char="•"/>
            </a:pPr>
            <a:r>
              <a:rPr lang="en-US" sz="2100">
                <a:solidFill>
                  <a:srgbClr val="000000"/>
                </a:solidFill>
                <a:latin typeface="Canva Sans"/>
                <a:ea typeface="Canva Sans"/>
                <a:cs typeface="Canva Sans"/>
                <a:sym typeface="Canva Sans"/>
              </a:rPr>
              <a:t>Cut out some paper hearts and write in them either values or small actions that people could do to build peace. You could use them to create a display or as part of a prayer liturgy. </a:t>
            </a:r>
          </a:p>
          <a:p>
            <a:pPr marL="453390" lvl="1" indent="-226695" algn="l">
              <a:lnSpc>
                <a:spcPts val="2940"/>
              </a:lnSpc>
              <a:buFont typeface="Arial"/>
              <a:buChar char="•"/>
            </a:pPr>
            <a:r>
              <a:rPr lang="en-US" sz="2100">
                <a:solidFill>
                  <a:srgbClr val="000000"/>
                </a:solidFill>
                <a:latin typeface="Canva Sans"/>
                <a:ea typeface="Canva Sans"/>
                <a:cs typeface="Canva Sans"/>
                <a:sym typeface="Canva Sans"/>
              </a:rPr>
              <a:t>Taking the idea of using money usually spent on weapons to tackle inequality and justice instead, hold a vote to decide where your students would spend that money. Discuss how they could challenge that inequality or injustice at a local level or even in school.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729</Words>
  <Application>Microsoft Office PowerPoint</Application>
  <PresentationFormat>Custom</PresentationFormat>
  <Paragraphs>48</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Canva Sans Italics</vt:lpstr>
      <vt:lpstr>Canva Sans Bold</vt:lpstr>
      <vt:lpstr>Arial</vt:lpstr>
      <vt:lpstr>Calibri</vt:lpstr>
      <vt:lpstr>Canva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Peace Sunday 2025 Forgive us our trespasses: grant us your peace</dc:title>
  <dc:creator>Education</dc:creator>
  <cp:lastModifiedBy>education@paxchristi.org.uk</cp:lastModifiedBy>
  <cp:revision>1</cp:revision>
  <dcterms:created xsi:type="dcterms:W3CDTF">2006-08-16T00:00:00Z</dcterms:created>
  <dcterms:modified xsi:type="dcterms:W3CDTF">2024-12-17T10:49:16Z</dcterms:modified>
  <dc:identifier>DAGZLvaXxRM</dc:identifier>
</cp:coreProperties>
</file>