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Questrial" charset="1" panose="02000000000000000000"/>
      <p:regular r:id="rId26"/>
    </p:embeddedFont>
    <p:embeddedFont>
      <p:font typeface="League Spartan" charset="1" panose="00000800000000000000"/>
      <p:regular r:id="rId27"/>
    </p:embeddedFont>
    <p:embeddedFont>
      <p:font typeface="ITC Avant Garde Gothic Bold" charset="1" panose="020B0802020202020204"/>
      <p:regular r:id="rId28"/>
    </p:embeddedFont>
    <p:embeddedFont>
      <p:font typeface="ITC Avant Garde Gothic" charset="1" panose="020B0502020202020204"/>
      <p:regular r:id="rId29"/>
    </p:embeddedFont>
    <p:embeddedFont>
      <p:font typeface="New Sun Playful" charset="1" panose="00000000000000000000"/>
      <p:regular r:id="rId30"/>
    </p:embeddedFont>
    <p:embeddedFont>
      <p:font typeface="Dumondi Condensed Bold" charset="1" panose="00000000000000000000"/>
      <p:regular r:id="rId31"/>
    </p:embeddedFont>
    <p:embeddedFont>
      <p:font typeface="Chewy" charset="1" panose="02000000000000000000"/>
      <p:regular r:id="rId32"/>
    </p:embeddedFont>
    <p:embeddedFont>
      <p:font typeface="Clear Sans Bold" charset="1" panose="020B0803030202020304"/>
      <p:regular r:id="rId33"/>
    </p:embeddedFont>
    <p:embeddedFont>
      <p:font typeface="Poppins Bold" charset="1" panose="02000000000000000000"/>
      <p:regular r:id="rId34"/>
    </p:embeddedFont>
    <p:embeddedFont>
      <p:font typeface="ITC Avant Garde Gothic Italics" charset="1" panose="020B0502020202090204"/>
      <p:regular r:id="rId35"/>
    </p:embeddedFont>
    <p:embeddedFont>
      <p:font typeface="Poppins" charset="1" panose="00000500000000000000"/>
      <p:regular r:id="rId36"/>
    </p:embeddedFont>
    <p:embeddedFont>
      <p:font typeface="Droid Serif Bold" charset="1" panose="02020800060500020200"/>
      <p:regular r:id="rId37"/>
    </p:embeddedFont>
    <p:embeddedFont>
      <p:font typeface="Glacial Indifference" charset="1" panose="00000000000000000000"/>
      <p:regular r:id="rId38"/>
    </p:embeddedFont>
    <p:embeddedFont>
      <p:font typeface="Glacial Indifference Bold" charset="1" panose="00000800000000000000"/>
      <p:regular r:id="rId39"/>
    </p:embeddedFont>
    <p:embeddedFont>
      <p:font typeface="Aileron Bold" charset="1" panose="00000800000000000000"/>
      <p:regular r:id="rId40"/>
    </p:embeddedFont>
    <p:embeddedFont>
      <p:font typeface="Anton" charset="1" panose="00000500000000000000"/>
      <p:regular r:id="rId41"/>
    </p:embeddedFont>
    <p:embeddedFont>
      <p:font typeface="Aileron Bold Italics" charset="1" panose="00000800000000000000"/>
      <p:regular r:id="rId42"/>
    </p:embeddedFont>
    <p:embeddedFont>
      <p:font typeface="ITC Avant Garde Gothic Bold Italics" charset="1" panose="020B0802020202090204"/>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42" Target="fonts/font42.fntdata" Type="http://schemas.openxmlformats.org/officeDocument/2006/relationships/font"/><Relationship Id="rId43" Target="fonts/font43.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5.png" Type="http://schemas.openxmlformats.org/officeDocument/2006/relationships/image"/><Relationship Id="rId11" Target="../media/image36.svg" Type="http://schemas.openxmlformats.org/officeDocument/2006/relationships/image"/><Relationship Id="rId2" Target="../media/image27.png" Type="http://schemas.openxmlformats.org/officeDocument/2006/relationships/image"/><Relationship Id="rId3" Target="../media/image28.svg" Type="http://schemas.openxmlformats.org/officeDocument/2006/relationships/image"/><Relationship Id="rId4" Target="../media/image29.png" Type="http://schemas.openxmlformats.org/officeDocument/2006/relationships/image"/><Relationship Id="rId5" Target="../media/image30.svg" Type="http://schemas.openxmlformats.org/officeDocument/2006/relationships/image"/><Relationship Id="rId6" Target="../media/image31.png" Type="http://schemas.openxmlformats.org/officeDocument/2006/relationships/image"/><Relationship Id="rId7" Target="../media/image32.svg" Type="http://schemas.openxmlformats.org/officeDocument/2006/relationships/image"/><Relationship Id="rId8" Target="../media/image33.png" Type="http://schemas.openxmlformats.org/officeDocument/2006/relationships/image"/><Relationship Id="rId9" Target="../media/image34.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png" Type="http://schemas.openxmlformats.org/officeDocument/2006/relationships/image"/><Relationship Id="rId3" Target="../media/image38.svg" Type="http://schemas.openxmlformats.org/officeDocument/2006/relationships/image"/><Relationship Id="rId4" Target="../media/image1.png" Type="http://schemas.openxmlformats.org/officeDocument/2006/relationships/image"/><Relationship Id="rId5"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png" Type="http://schemas.openxmlformats.org/officeDocument/2006/relationships/image"/><Relationship Id="rId2" Target="../media/image4.png" Type="http://schemas.openxmlformats.org/officeDocument/2006/relationships/image"/><Relationship Id="rId3" Target="../media/image5.pn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8.png" Type="http://schemas.openxmlformats.org/officeDocument/2006/relationships/image"/><Relationship Id="rId7" Target="../media/image9.png" Type="http://schemas.openxmlformats.org/officeDocument/2006/relationships/image"/><Relationship Id="rId8" Target="../media/image10.png" Type="http://schemas.openxmlformats.org/officeDocument/2006/relationships/image"/><Relationship Id="rId9" Target="../media/image11.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png" Type="http://schemas.openxmlformats.org/officeDocument/2006/relationships/image"/><Relationship Id="rId11" Target="../media/image19.png" Type="http://schemas.openxmlformats.org/officeDocument/2006/relationships/image"/><Relationship Id="rId12" Target="../media/image20.png" Type="http://schemas.openxmlformats.org/officeDocument/2006/relationships/image"/><Relationship Id="rId13" Target="../media/image21.svg" Type="http://schemas.openxmlformats.org/officeDocument/2006/relationships/image"/><Relationship Id="rId14" Target="../media/image22.png" Type="http://schemas.openxmlformats.org/officeDocument/2006/relationships/image"/><Relationship Id="rId15" Target="../media/image23.png" Type="http://schemas.openxmlformats.org/officeDocument/2006/relationships/image"/><Relationship Id="rId2" Target="../media/image2.png" Type="http://schemas.openxmlformats.org/officeDocument/2006/relationships/image"/><Relationship Id="rId3" Target="../media/image12.png" Type="http://schemas.openxmlformats.org/officeDocument/2006/relationships/image"/><Relationship Id="rId4" Target="../media/image13.svg" Type="http://schemas.openxmlformats.org/officeDocument/2006/relationships/image"/><Relationship Id="rId5" Target="../media/image1.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 Id="rId9" Target="../media/image1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93285">
            <a:off x="-1889850" y="7908260"/>
            <a:ext cx="4597951" cy="5602358"/>
            <a:chOff x="0" y="0"/>
            <a:chExt cx="2354580" cy="2868930"/>
          </a:xfrm>
        </p:grpSpPr>
        <p:sp>
          <p:nvSpPr>
            <p:cNvPr name="Freeform 3" id="3"/>
            <p:cNvSpPr/>
            <p:nvPr/>
          </p:nvSpPr>
          <p:spPr>
            <a:xfrm flipH="false" flipV="false" rot="0">
              <a:off x="0" y="0"/>
              <a:ext cx="2353310" cy="2868930"/>
            </a:xfrm>
            <a:custGeom>
              <a:avLst/>
              <a:gdLst/>
              <a:ahLst/>
              <a:cxnLst/>
              <a:rect r="r" b="b" t="t" l="l"/>
              <a:pathLst>
                <a:path h="2868930" w="2353310">
                  <a:moveTo>
                    <a:pt x="784860" y="2801620"/>
                  </a:moveTo>
                  <a:cubicBezTo>
                    <a:pt x="905510" y="2842260"/>
                    <a:pt x="1042670" y="2868930"/>
                    <a:pt x="1177290" y="2868930"/>
                  </a:cubicBezTo>
                  <a:cubicBezTo>
                    <a:pt x="1311910" y="2868930"/>
                    <a:pt x="1441450" y="2846070"/>
                    <a:pt x="1560830" y="2805430"/>
                  </a:cubicBezTo>
                  <a:cubicBezTo>
                    <a:pt x="1563370" y="2804160"/>
                    <a:pt x="1565910" y="2804160"/>
                    <a:pt x="1568450" y="2802890"/>
                  </a:cubicBezTo>
                  <a:cubicBezTo>
                    <a:pt x="2016760" y="2640330"/>
                    <a:pt x="2346960" y="2211070"/>
                    <a:pt x="2353310" y="1709420"/>
                  </a:cubicBezTo>
                  <a:lnTo>
                    <a:pt x="2353310" y="0"/>
                  </a:lnTo>
                  <a:lnTo>
                    <a:pt x="0" y="0"/>
                  </a:lnTo>
                  <a:lnTo>
                    <a:pt x="0" y="1708150"/>
                  </a:lnTo>
                  <a:cubicBezTo>
                    <a:pt x="6350" y="2213610"/>
                    <a:pt x="331470" y="2642870"/>
                    <a:pt x="784860" y="2801620"/>
                  </a:cubicBezTo>
                  <a:close/>
                </a:path>
              </a:pathLst>
            </a:custGeom>
            <a:solidFill>
              <a:srgbClr val="1C75BC"/>
            </a:solidFill>
          </p:spPr>
        </p:sp>
      </p:grpSp>
      <p:sp>
        <p:nvSpPr>
          <p:cNvPr name="TextBox 4" id="4"/>
          <p:cNvSpPr txBox="true"/>
          <p:nvPr/>
        </p:nvSpPr>
        <p:spPr>
          <a:xfrm rot="0">
            <a:off x="5783312" y="7722911"/>
            <a:ext cx="8970992" cy="1496708"/>
          </a:xfrm>
          <a:prstGeom prst="rect">
            <a:avLst/>
          </a:prstGeom>
        </p:spPr>
        <p:txBody>
          <a:bodyPr anchor="t" rtlCol="false" tIns="0" lIns="0" bIns="0" rIns="0">
            <a:spAutoFit/>
          </a:bodyPr>
          <a:lstStyle/>
          <a:p>
            <a:pPr algn="l">
              <a:lnSpc>
                <a:spcPts val="5743"/>
              </a:lnSpc>
            </a:pPr>
            <a:r>
              <a:rPr lang="en-US" sz="5221" spc="-52">
                <a:solidFill>
                  <a:srgbClr val="B70000"/>
                </a:solidFill>
                <a:latin typeface="Questrial"/>
                <a:ea typeface="Questrial"/>
                <a:cs typeface="Questrial"/>
                <a:sym typeface="Questrial"/>
              </a:rPr>
              <a:t>Experiences and lessons to Organize Hope</a:t>
            </a:r>
          </a:p>
        </p:txBody>
      </p:sp>
      <p:sp>
        <p:nvSpPr>
          <p:cNvPr name="TextBox 5" id="5"/>
          <p:cNvSpPr txBox="true"/>
          <p:nvPr/>
        </p:nvSpPr>
        <p:spPr>
          <a:xfrm rot="0">
            <a:off x="3583147" y="2617941"/>
            <a:ext cx="9409441" cy="4382387"/>
          </a:xfrm>
          <a:prstGeom prst="rect">
            <a:avLst/>
          </a:prstGeom>
        </p:spPr>
        <p:txBody>
          <a:bodyPr anchor="t" rtlCol="false" tIns="0" lIns="0" bIns="0" rIns="0">
            <a:spAutoFit/>
          </a:bodyPr>
          <a:lstStyle/>
          <a:p>
            <a:pPr algn="l">
              <a:lnSpc>
                <a:spcPts val="11488"/>
              </a:lnSpc>
            </a:pPr>
            <a:r>
              <a:rPr lang="en-US" sz="10443" spc="-208">
                <a:solidFill>
                  <a:srgbClr val="B70000"/>
                </a:solidFill>
                <a:latin typeface="League Spartan"/>
                <a:ea typeface="League Spartan"/>
                <a:cs typeface="League Spartan"/>
                <a:sym typeface="League Spartan"/>
              </a:rPr>
              <a:t>GOSPEL NONVIOLENT RESPONSE</a:t>
            </a:r>
          </a:p>
        </p:txBody>
      </p:sp>
      <p:sp>
        <p:nvSpPr>
          <p:cNvPr name="Freeform 6" id="6"/>
          <p:cNvSpPr/>
          <p:nvPr/>
        </p:nvSpPr>
        <p:spPr>
          <a:xfrm flipH="false" flipV="false" rot="0">
            <a:off x="13706284" y="5143500"/>
            <a:ext cx="4074824" cy="1771663"/>
          </a:xfrm>
          <a:custGeom>
            <a:avLst/>
            <a:gdLst/>
            <a:ahLst/>
            <a:cxnLst/>
            <a:rect r="r" b="b" t="t" l="l"/>
            <a:pathLst>
              <a:path h="1771663" w="4074824">
                <a:moveTo>
                  <a:pt x="0" y="0"/>
                </a:moveTo>
                <a:lnTo>
                  <a:pt x="4074824" y="0"/>
                </a:lnTo>
                <a:lnTo>
                  <a:pt x="4074824" y="1771663"/>
                </a:lnTo>
                <a:lnTo>
                  <a:pt x="0" y="1771663"/>
                </a:lnTo>
                <a:lnTo>
                  <a:pt x="0" y="0"/>
                </a:lnTo>
                <a:close/>
              </a:path>
            </a:pathLst>
          </a:custGeom>
          <a:blipFill>
            <a:blip r:embed="rId2"/>
            <a:stretch>
              <a:fillRect l="0" t="0" r="0" b="0"/>
            </a:stretch>
          </a:blipFill>
        </p:spPr>
      </p:sp>
      <p:grpSp>
        <p:nvGrpSpPr>
          <p:cNvPr name="Group 7" id="7"/>
          <p:cNvGrpSpPr/>
          <p:nvPr/>
        </p:nvGrpSpPr>
        <p:grpSpPr>
          <a:xfrm rot="0">
            <a:off x="647655" y="384219"/>
            <a:ext cx="2330371" cy="2330371"/>
            <a:chOff x="0" y="0"/>
            <a:chExt cx="3107161" cy="3107161"/>
          </a:xfrm>
        </p:grpSpPr>
        <p:grpSp>
          <p:nvGrpSpPr>
            <p:cNvPr name="Group 8" id="8"/>
            <p:cNvGrpSpPr/>
            <p:nvPr/>
          </p:nvGrpSpPr>
          <p:grpSpPr>
            <a:xfrm rot="0">
              <a:off x="0" y="0"/>
              <a:ext cx="3107161" cy="3107161"/>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0"/>
                <a:ext cx="660400" cy="736600"/>
              </a:xfrm>
              <a:prstGeom prst="rect">
                <a:avLst/>
              </a:prstGeom>
            </p:spPr>
            <p:txBody>
              <a:bodyPr anchor="ctr" rtlCol="false" tIns="50800" lIns="50800" bIns="50800" rIns="50800"/>
              <a:lstStyle/>
              <a:p>
                <a:pPr algn="ctr">
                  <a:lnSpc>
                    <a:spcPts val="2660"/>
                  </a:lnSpc>
                </a:pPr>
              </a:p>
            </p:txBody>
          </p:sp>
        </p:grpSp>
        <p:sp>
          <p:nvSpPr>
            <p:cNvPr name="Freeform 11" id="11"/>
            <p:cNvSpPr/>
            <p:nvPr/>
          </p:nvSpPr>
          <p:spPr>
            <a:xfrm flipH="false" flipV="false" rot="0">
              <a:off x="267499" y="131182"/>
              <a:ext cx="2572162" cy="2844796"/>
            </a:xfrm>
            <a:custGeom>
              <a:avLst/>
              <a:gdLst/>
              <a:ahLst/>
              <a:cxnLst/>
              <a:rect r="r" b="b" t="t" l="l"/>
              <a:pathLst>
                <a:path h="2844796" w="2572162">
                  <a:moveTo>
                    <a:pt x="0" y="0"/>
                  </a:moveTo>
                  <a:lnTo>
                    <a:pt x="2572162" y="0"/>
                  </a:lnTo>
                  <a:lnTo>
                    <a:pt x="2572162" y="2844797"/>
                  </a:lnTo>
                  <a:lnTo>
                    <a:pt x="0" y="2844797"/>
                  </a:lnTo>
                  <a:lnTo>
                    <a:pt x="0" y="0"/>
                  </a:lnTo>
                  <a:close/>
                </a:path>
              </a:pathLst>
            </a:custGeom>
            <a:blipFill>
              <a:blip r:embed="rId3"/>
              <a:stretch>
                <a:fillRect l="0" t="0" r="0" b="0"/>
              </a:stretch>
            </a:blipFill>
          </p:spPr>
        </p:sp>
      </p:grpSp>
      <p:grpSp>
        <p:nvGrpSpPr>
          <p:cNvPr name="Group 12" id="12"/>
          <p:cNvGrpSpPr/>
          <p:nvPr/>
        </p:nvGrpSpPr>
        <p:grpSpPr>
          <a:xfrm rot="2456898">
            <a:off x="15482133" y="-2194021"/>
            <a:ext cx="4597951" cy="5602358"/>
            <a:chOff x="0" y="0"/>
            <a:chExt cx="2354580" cy="2868930"/>
          </a:xfrm>
        </p:grpSpPr>
        <p:sp>
          <p:nvSpPr>
            <p:cNvPr name="Freeform 13" id="13"/>
            <p:cNvSpPr/>
            <p:nvPr/>
          </p:nvSpPr>
          <p:spPr>
            <a:xfrm flipH="false" flipV="false" rot="0">
              <a:off x="0" y="0"/>
              <a:ext cx="2353310" cy="2868930"/>
            </a:xfrm>
            <a:custGeom>
              <a:avLst/>
              <a:gdLst/>
              <a:ahLst/>
              <a:cxnLst/>
              <a:rect r="r" b="b" t="t" l="l"/>
              <a:pathLst>
                <a:path h="2868930" w="2353310">
                  <a:moveTo>
                    <a:pt x="784860" y="2801620"/>
                  </a:moveTo>
                  <a:cubicBezTo>
                    <a:pt x="905510" y="2842260"/>
                    <a:pt x="1042670" y="2868930"/>
                    <a:pt x="1177290" y="2868930"/>
                  </a:cubicBezTo>
                  <a:cubicBezTo>
                    <a:pt x="1311910" y="2868930"/>
                    <a:pt x="1441450" y="2846070"/>
                    <a:pt x="1560830" y="2805430"/>
                  </a:cubicBezTo>
                  <a:cubicBezTo>
                    <a:pt x="1563370" y="2804160"/>
                    <a:pt x="1565910" y="2804160"/>
                    <a:pt x="1568450" y="2802890"/>
                  </a:cubicBezTo>
                  <a:cubicBezTo>
                    <a:pt x="2016760" y="2640330"/>
                    <a:pt x="2346960" y="2211070"/>
                    <a:pt x="2353310" y="1709420"/>
                  </a:cubicBezTo>
                  <a:lnTo>
                    <a:pt x="2353310" y="0"/>
                  </a:lnTo>
                  <a:lnTo>
                    <a:pt x="0" y="0"/>
                  </a:lnTo>
                  <a:lnTo>
                    <a:pt x="0" y="1708150"/>
                  </a:lnTo>
                  <a:cubicBezTo>
                    <a:pt x="6350" y="2213610"/>
                    <a:pt x="331470" y="2642870"/>
                    <a:pt x="784860" y="2801620"/>
                  </a:cubicBezTo>
                  <a:close/>
                </a:path>
              </a:pathLst>
            </a:custGeom>
            <a:solidFill>
              <a:srgbClr val="1C75BC"/>
            </a:solidFill>
          </p:spPr>
        </p:sp>
      </p:grpSp>
    </p:spTree>
  </p:cSld>
  <p:clrMapOvr>
    <a:masterClrMapping/>
  </p:clrMapOvr>
</p:sld>
</file>

<file path=ppt/slides/slide1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585158" y="1931789"/>
            <a:ext cx="16215795" cy="1314450"/>
          </a:xfrm>
          <a:prstGeom prst="rect">
            <a:avLst/>
          </a:prstGeom>
        </p:spPr>
        <p:txBody>
          <a:bodyPr anchor="t" rtlCol="false" tIns="0" lIns="0" bIns="0" rIns="0">
            <a:spAutoFit/>
          </a:bodyPr>
          <a:lstStyle/>
          <a:p>
            <a:pPr algn="l" marL="0" indent="0" lvl="0">
              <a:lnSpc>
                <a:spcPts val="5250"/>
              </a:lnSpc>
              <a:spcBef>
                <a:spcPct val="0"/>
              </a:spcBef>
            </a:pPr>
            <a:r>
              <a:rPr lang="en-US" sz="3500">
                <a:solidFill>
                  <a:srgbClr val="000000"/>
                </a:solidFill>
                <a:latin typeface="Questrial"/>
                <a:ea typeface="Questrial"/>
                <a:cs typeface="Questrial"/>
                <a:sym typeface="Questrial"/>
              </a:rPr>
              <a:t>As Christians, nonviolence is not “an alternative”. It is Jesus´ response. It is Gospel answer. </a:t>
            </a:r>
          </a:p>
        </p:txBody>
      </p:sp>
      <p:sp>
        <p:nvSpPr>
          <p:cNvPr name="TextBox 3" id="3"/>
          <p:cNvSpPr txBox="true"/>
          <p:nvPr/>
        </p:nvSpPr>
        <p:spPr>
          <a:xfrm rot="0">
            <a:off x="1585158" y="3655813"/>
            <a:ext cx="15674142" cy="647543"/>
          </a:xfrm>
          <a:prstGeom prst="rect">
            <a:avLst/>
          </a:prstGeom>
        </p:spPr>
        <p:txBody>
          <a:bodyPr anchor="t" rtlCol="false" tIns="0" lIns="0" bIns="0" rIns="0">
            <a:spAutoFit/>
          </a:bodyPr>
          <a:lstStyle/>
          <a:p>
            <a:pPr algn="l" marL="0" indent="0" lvl="0">
              <a:lnSpc>
                <a:spcPts val="5256"/>
              </a:lnSpc>
              <a:spcBef>
                <a:spcPct val="0"/>
              </a:spcBef>
            </a:pPr>
            <a:r>
              <a:rPr lang="en-US" sz="3504">
                <a:solidFill>
                  <a:srgbClr val="000000"/>
                </a:solidFill>
                <a:latin typeface="Questrial"/>
                <a:ea typeface="Questrial"/>
                <a:cs typeface="Questrial"/>
                <a:sym typeface="Questrial"/>
              </a:rPr>
              <a:t>It is an anwer that troubles. </a:t>
            </a:r>
          </a:p>
        </p:txBody>
      </p:sp>
      <p:sp>
        <p:nvSpPr>
          <p:cNvPr name="TextBox 4" id="4"/>
          <p:cNvSpPr txBox="true"/>
          <p:nvPr/>
        </p:nvSpPr>
        <p:spPr>
          <a:xfrm rot="0">
            <a:off x="1473585" y="7096127"/>
            <a:ext cx="15897288" cy="1981200"/>
          </a:xfrm>
          <a:prstGeom prst="rect">
            <a:avLst/>
          </a:prstGeom>
        </p:spPr>
        <p:txBody>
          <a:bodyPr anchor="t" rtlCol="false" tIns="0" lIns="0" bIns="0" rIns="0">
            <a:spAutoFit/>
          </a:bodyPr>
          <a:lstStyle/>
          <a:p>
            <a:pPr algn="l" marL="0" indent="0" lvl="0">
              <a:lnSpc>
                <a:spcPts val="5250"/>
              </a:lnSpc>
              <a:spcBef>
                <a:spcPct val="0"/>
              </a:spcBef>
            </a:pPr>
            <a:r>
              <a:rPr lang="en-US" sz="3500">
                <a:solidFill>
                  <a:srgbClr val="000000"/>
                </a:solidFill>
                <a:latin typeface="Questrial"/>
                <a:ea typeface="Questrial"/>
                <a:cs typeface="Questrial"/>
                <a:sym typeface="Questrial"/>
              </a:rPr>
              <a:t>Gospel Nonviolence is a lived experience. Reality is superior to the idea. Nonviolence starts from the reality of the conflicts and violence lived and suffered by the people of God.</a:t>
            </a:r>
          </a:p>
        </p:txBody>
      </p:sp>
      <p:sp>
        <p:nvSpPr>
          <p:cNvPr name="TextBox 5" id="5"/>
          <p:cNvSpPr txBox="true"/>
          <p:nvPr/>
        </p:nvSpPr>
        <p:spPr>
          <a:xfrm rot="0">
            <a:off x="329331" y="2289700"/>
            <a:ext cx="865787" cy="703403"/>
          </a:xfrm>
          <a:prstGeom prst="rect">
            <a:avLst/>
          </a:prstGeom>
        </p:spPr>
        <p:txBody>
          <a:bodyPr anchor="t" rtlCol="false" tIns="0" lIns="0" bIns="0" rIns="0">
            <a:spAutoFit/>
          </a:bodyPr>
          <a:lstStyle/>
          <a:p>
            <a:pPr algn="l" marL="0" indent="0" lvl="0">
              <a:lnSpc>
                <a:spcPts val="5463"/>
              </a:lnSpc>
              <a:spcBef>
                <a:spcPct val="0"/>
              </a:spcBef>
            </a:pPr>
            <a:r>
              <a:rPr lang="en-US" b="true" sz="4553">
                <a:solidFill>
                  <a:srgbClr val="B70000"/>
                </a:solidFill>
                <a:latin typeface="League Spartan"/>
                <a:ea typeface="League Spartan"/>
                <a:cs typeface="League Spartan"/>
                <a:sym typeface="League Spartan"/>
              </a:rPr>
              <a:t>01</a:t>
            </a:r>
          </a:p>
        </p:txBody>
      </p:sp>
      <p:sp>
        <p:nvSpPr>
          <p:cNvPr name="TextBox 6" id="6"/>
          <p:cNvSpPr txBox="true"/>
          <p:nvPr/>
        </p:nvSpPr>
        <p:spPr>
          <a:xfrm rot="0">
            <a:off x="329331" y="3706866"/>
            <a:ext cx="865787" cy="703403"/>
          </a:xfrm>
          <a:prstGeom prst="rect">
            <a:avLst/>
          </a:prstGeom>
        </p:spPr>
        <p:txBody>
          <a:bodyPr anchor="t" rtlCol="false" tIns="0" lIns="0" bIns="0" rIns="0">
            <a:spAutoFit/>
          </a:bodyPr>
          <a:lstStyle/>
          <a:p>
            <a:pPr algn="l" marL="0" indent="0" lvl="0">
              <a:lnSpc>
                <a:spcPts val="5463"/>
              </a:lnSpc>
              <a:spcBef>
                <a:spcPct val="0"/>
              </a:spcBef>
            </a:pPr>
            <a:r>
              <a:rPr lang="en-US" b="true" sz="4553">
                <a:solidFill>
                  <a:srgbClr val="B70000"/>
                </a:solidFill>
                <a:latin typeface="League Spartan"/>
                <a:ea typeface="League Spartan"/>
                <a:cs typeface="League Spartan"/>
                <a:sym typeface="League Spartan"/>
              </a:rPr>
              <a:t>02</a:t>
            </a:r>
          </a:p>
        </p:txBody>
      </p:sp>
      <p:sp>
        <p:nvSpPr>
          <p:cNvPr name="TextBox 7" id="7"/>
          <p:cNvSpPr txBox="true"/>
          <p:nvPr/>
        </p:nvSpPr>
        <p:spPr>
          <a:xfrm rot="0">
            <a:off x="329331" y="5181794"/>
            <a:ext cx="865787" cy="703403"/>
          </a:xfrm>
          <a:prstGeom prst="rect">
            <a:avLst/>
          </a:prstGeom>
        </p:spPr>
        <p:txBody>
          <a:bodyPr anchor="t" rtlCol="false" tIns="0" lIns="0" bIns="0" rIns="0">
            <a:spAutoFit/>
          </a:bodyPr>
          <a:lstStyle/>
          <a:p>
            <a:pPr algn="l" marL="0" indent="0" lvl="0">
              <a:lnSpc>
                <a:spcPts val="5463"/>
              </a:lnSpc>
              <a:spcBef>
                <a:spcPct val="0"/>
              </a:spcBef>
            </a:pPr>
            <a:r>
              <a:rPr lang="en-US" b="true" sz="4553">
                <a:solidFill>
                  <a:srgbClr val="B70000"/>
                </a:solidFill>
                <a:latin typeface="League Spartan"/>
                <a:ea typeface="League Spartan"/>
                <a:cs typeface="League Spartan"/>
                <a:sym typeface="League Spartan"/>
              </a:rPr>
              <a:t>03</a:t>
            </a:r>
          </a:p>
        </p:txBody>
      </p:sp>
      <p:sp>
        <p:nvSpPr>
          <p:cNvPr name="TextBox 8" id="8"/>
          <p:cNvSpPr txBox="true"/>
          <p:nvPr/>
        </p:nvSpPr>
        <p:spPr>
          <a:xfrm rot="0">
            <a:off x="329331" y="7200902"/>
            <a:ext cx="865787" cy="703403"/>
          </a:xfrm>
          <a:prstGeom prst="rect">
            <a:avLst/>
          </a:prstGeom>
        </p:spPr>
        <p:txBody>
          <a:bodyPr anchor="t" rtlCol="false" tIns="0" lIns="0" bIns="0" rIns="0">
            <a:spAutoFit/>
          </a:bodyPr>
          <a:lstStyle/>
          <a:p>
            <a:pPr algn="l" marL="0" indent="0" lvl="0">
              <a:lnSpc>
                <a:spcPts val="5463"/>
              </a:lnSpc>
              <a:spcBef>
                <a:spcPct val="0"/>
              </a:spcBef>
            </a:pPr>
            <a:r>
              <a:rPr lang="en-US" b="true" sz="4553">
                <a:solidFill>
                  <a:srgbClr val="B70000"/>
                </a:solidFill>
                <a:latin typeface="League Spartan"/>
                <a:ea typeface="League Spartan"/>
                <a:cs typeface="League Spartan"/>
                <a:sym typeface="League Spartan"/>
              </a:rPr>
              <a:t>04</a:t>
            </a:r>
          </a:p>
        </p:txBody>
      </p:sp>
      <p:sp>
        <p:nvSpPr>
          <p:cNvPr name="TextBox 9" id="9"/>
          <p:cNvSpPr txBox="true"/>
          <p:nvPr/>
        </p:nvSpPr>
        <p:spPr>
          <a:xfrm rot="0">
            <a:off x="329331" y="9384719"/>
            <a:ext cx="865787" cy="703403"/>
          </a:xfrm>
          <a:prstGeom prst="rect">
            <a:avLst/>
          </a:prstGeom>
        </p:spPr>
        <p:txBody>
          <a:bodyPr anchor="t" rtlCol="false" tIns="0" lIns="0" bIns="0" rIns="0">
            <a:spAutoFit/>
          </a:bodyPr>
          <a:lstStyle/>
          <a:p>
            <a:pPr algn="l" marL="0" indent="0" lvl="0">
              <a:lnSpc>
                <a:spcPts val="5463"/>
              </a:lnSpc>
              <a:spcBef>
                <a:spcPct val="0"/>
              </a:spcBef>
            </a:pPr>
            <a:r>
              <a:rPr lang="en-US" b="true" sz="4553">
                <a:solidFill>
                  <a:srgbClr val="B70000"/>
                </a:solidFill>
                <a:latin typeface="League Spartan"/>
                <a:ea typeface="League Spartan"/>
                <a:cs typeface="League Spartan"/>
                <a:sym typeface="League Spartan"/>
              </a:rPr>
              <a:t>05</a:t>
            </a:r>
          </a:p>
        </p:txBody>
      </p:sp>
      <p:grpSp>
        <p:nvGrpSpPr>
          <p:cNvPr name="Group 10" id="10"/>
          <p:cNvGrpSpPr/>
          <p:nvPr/>
        </p:nvGrpSpPr>
        <p:grpSpPr>
          <a:xfrm rot="0">
            <a:off x="0" y="0"/>
            <a:ext cx="19170483" cy="1598414"/>
            <a:chOff x="0" y="0"/>
            <a:chExt cx="12688054" cy="1057916"/>
          </a:xfrm>
        </p:grpSpPr>
        <p:sp>
          <p:nvSpPr>
            <p:cNvPr name="Freeform 11" id="11"/>
            <p:cNvSpPr/>
            <p:nvPr/>
          </p:nvSpPr>
          <p:spPr>
            <a:xfrm flipH="false" flipV="false" rot="0">
              <a:off x="0" y="0"/>
              <a:ext cx="12688054" cy="1057916"/>
            </a:xfrm>
            <a:custGeom>
              <a:avLst/>
              <a:gdLst/>
              <a:ahLst/>
              <a:cxnLst/>
              <a:rect r="r" b="b" t="t" l="l"/>
              <a:pathLst>
                <a:path h="1057916" w="12688054">
                  <a:moveTo>
                    <a:pt x="0" y="0"/>
                  </a:moveTo>
                  <a:lnTo>
                    <a:pt x="12688054" y="0"/>
                  </a:lnTo>
                  <a:lnTo>
                    <a:pt x="12688054" y="1057916"/>
                  </a:lnTo>
                  <a:lnTo>
                    <a:pt x="0" y="1057916"/>
                  </a:lnTo>
                  <a:close/>
                </a:path>
              </a:pathLst>
            </a:custGeom>
            <a:solidFill>
              <a:srgbClr val="1C75BC"/>
            </a:solidFill>
          </p:spPr>
        </p:sp>
      </p:grpSp>
      <p:sp>
        <p:nvSpPr>
          <p:cNvPr name="TextBox 12" id="12"/>
          <p:cNvSpPr txBox="true"/>
          <p:nvPr/>
        </p:nvSpPr>
        <p:spPr>
          <a:xfrm rot="0">
            <a:off x="560281" y="441771"/>
            <a:ext cx="15319628" cy="1076325"/>
          </a:xfrm>
          <a:prstGeom prst="rect">
            <a:avLst/>
          </a:prstGeom>
        </p:spPr>
        <p:txBody>
          <a:bodyPr anchor="t" rtlCol="false" tIns="0" lIns="0" bIns="0" rIns="0">
            <a:spAutoFit/>
          </a:bodyPr>
          <a:lstStyle/>
          <a:p>
            <a:pPr algn="l" marL="0" indent="0" lvl="0">
              <a:lnSpc>
                <a:spcPts val="8400"/>
              </a:lnSpc>
              <a:spcBef>
                <a:spcPct val="0"/>
              </a:spcBef>
            </a:pPr>
            <a:r>
              <a:rPr lang="en-US" b="true" sz="7000" spc="-140">
                <a:solidFill>
                  <a:srgbClr val="FFFFFF"/>
                </a:solidFill>
                <a:latin typeface="League Spartan"/>
                <a:ea typeface="League Spartan"/>
                <a:cs typeface="League Spartan"/>
                <a:sym typeface="League Spartan"/>
              </a:rPr>
              <a:t>WHAT DOES THIS ENTAIL?</a:t>
            </a:r>
          </a:p>
        </p:txBody>
      </p:sp>
      <p:sp>
        <p:nvSpPr>
          <p:cNvPr name="TextBox 13" id="13"/>
          <p:cNvSpPr txBox="true"/>
          <p:nvPr/>
        </p:nvSpPr>
        <p:spPr>
          <a:xfrm rot="0">
            <a:off x="1473585" y="9279944"/>
            <a:ext cx="15897288" cy="647700"/>
          </a:xfrm>
          <a:prstGeom prst="rect">
            <a:avLst/>
          </a:prstGeom>
        </p:spPr>
        <p:txBody>
          <a:bodyPr anchor="t" rtlCol="false" tIns="0" lIns="0" bIns="0" rIns="0">
            <a:spAutoFit/>
          </a:bodyPr>
          <a:lstStyle/>
          <a:p>
            <a:pPr algn="l" marL="0" indent="0" lvl="0">
              <a:lnSpc>
                <a:spcPts val="5250"/>
              </a:lnSpc>
              <a:spcBef>
                <a:spcPct val="0"/>
              </a:spcBef>
            </a:pPr>
            <a:r>
              <a:rPr lang="en-US" sz="3500">
                <a:solidFill>
                  <a:srgbClr val="000000"/>
                </a:solidFill>
                <a:latin typeface="Questrial"/>
                <a:ea typeface="Questrial"/>
                <a:cs typeface="Questrial"/>
                <a:sym typeface="Questrial"/>
              </a:rPr>
              <a:t>The four dimensions of nonviolence: </a:t>
            </a:r>
          </a:p>
        </p:txBody>
      </p:sp>
      <p:sp>
        <p:nvSpPr>
          <p:cNvPr name="TextBox 14" id="14"/>
          <p:cNvSpPr txBox="true"/>
          <p:nvPr/>
        </p:nvSpPr>
        <p:spPr>
          <a:xfrm rot="0">
            <a:off x="1473585" y="4712932"/>
            <a:ext cx="15674142" cy="1981043"/>
          </a:xfrm>
          <a:prstGeom prst="rect">
            <a:avLst/>
          </a:prstGeom>
        </p:spPr>
        <p:txBody>
          <a:bodyPr anchor="t" rtlCol="false" tIns="0" lIns="0" bIns="0" rIns="0">
            <a:spAutoFit/>
          </a:bodyPr>
          <a:lstStyle/>
          <a:p>
            <a:pPr algn="l" marL="0" indent="0" lvl="0">
              <a:lnSpc>
                <a:spcPts val="5256"/>
              </a:lnSpc>
              <a:spcBef>
                <a:spcPct val="0"/>
              </a:spcBef>
            </a:pPr>
            <a:r>
              <a:rPr lang="en-US" sz="3504">
                <a:solidFill>
                  <a:srgbClr val="000000"/>
                </a:solidFill>
                <a:latin typeface="Questrial"/>
                <a:ea typeface="Questrial"/>
                <a:cs typeface="Questrial"/>
                <a:sym typeface="Questrial"/>
              </a:rPr>
              <a:t>Nonviolent strategies and tools are at the service of the spiritual call and commitment to follow Jesus´ nonviolent response. Research, knowledge and rationality can contribute to this path. </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368213" y="3034499"/>
            <a:ext cx="5963718" cy="4189512"/>
          </a:xfrm>
          <a:custGeom>
            <a:avLst/>
            <a:gdLst/>
            <a:ahLst/>
            <a:cxnLst/>
            <a:rect r="r" b="b" t="t" l="l"/>
            <a:pathLst>
              <a:path h="4189512" w="5963718">
                <a:moveTo>
                  <a:pt x="0" y="0"/>
                </a:moveTo>
                <a:lnTo>
                  <a:pt x="5963718" y="0"/>
                </a:lnTo>
                <a:lnTo>
                  <a:pt x="5963718" y="4189512"/>
                </a:lnTo>
                <a:lnTo>
                  <a:pt x="0" y="4189512"/>
                </a:lnTo>
                <a:lnTo>
                  <a:pt x="0" y="0"/>
                </a:lnTo>
                <a:close/>
              </a:path>
            </a:pathLst>
          </a:custGeom>
          <a:blipFill>
            <a:blip r:embed="rId2">
              <a:alphaModFix amt="19999"/>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173368" y="6047349"/>
            <a:ext cx="5841185" cy="4103432"/>
          </a:xfrm>
          <a:custGeom>
            <a:avLst/>
            <a:gdLst/>
            <a:ahLst/>
            <a:cxnLst/>
            <a:rect r="r" b="b" t="t" l="l"/>
            <a:pathLst>
              <a:path h="4103432" w="5841185">
                <a:moveTo>
                  <a:pt x="0" y="0"/>
                </a:moveTo>
                <a:lnTo>
                  <a:pt x="5841185" y="0"/>
                </a:lnTo>
                <a:lnTo>
                  <a:pt x="5841185" y="4103433"/>
                </a:lnTo>
                <a:lnTo>
                  <a:pt x="0" y="4103433"/>
                </a:lnTo>
                <a:lnTo>
                  <a:pt x="0" y="0"/>
                </a:lnTo>
                <a:close/>
              </a:path>
            </a:pathLst>
          </a:custGeom>
          <a:blipFill>
            <a:blip r:embed="rId2">
              <a:alphaModFix amt="19999"/>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8820625" y="3034499"/>
            <a:ext cx="5841185" cy="4103432"/>
          </a:xfrm>
          <a:custGeom>
            <a:avLst/>
            <a:gdLst/>
            <a:ahLst/>
            <a:cxnLst/>
            <a:rect r="r" b="b" t="t" l="l"/>
            <a:pathLst>
              <a:path h="4103432" w="5841185">
                <a:moveTo>
                  <a:pt x="0" y="0"/>
                </a:moveTo>
                <a:lnTo>
                  <a:pt x="5841185" y="0"/>
                </a:lnTo>
                <a:lnTo>
                  <a:pt x="5841185" y="4103432"/>
                </a:lnTo>
                <a:lnTo>
                  <a:pt x="0" y="4103432"/>
                </a:lnTo>
                <a:lnTo>
                  <a:pt x="0" y="0"/>
                </a:lnTo>
                <a:close/>
              </a:path>
            </a:pathLst>
          </a:custGeom>
          <a:blipFill>
            <a:blip r:embed="rId2">
              <a:alphaModFix amt="19999"/>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6173368" y="186719"/>
            <a:ext cx="5841185" cy="4103432"/>
          </a:xfrm>
          <a:custGeom>
            <a:avLst/>
            <a:gdLst/>
            <a:ahLst/>
            <a:cxnLst/>
            <a:rect r="r" b="b" t="t" l="l"/>
            <a:pathLst>
              <a:path h="4103432" w="5841185">
                <a:moveTo>
                  <a:pt x="0" y="0"/>
                </a:moveTo>
                <a:lnTo>
                  <a:pt x="5841185" y="0"/>
                </a:lnTo>
                <a:lnTo>
                  <a:pt x="5841185" y="4103432"/>
                </a:lnTo>
                <a:lnTo>
                  <a:pt x="0" y="4103432"/>
                </a:lnTo>
                <a:lnTo>
                  <a:pt x="0" y="0"/>
                </a:lnTo>
                <a:close/>
              </a:path>
            </a:pathLst>
          </a:custGeom>
          <a:blipFill>
            <a:blip r:embed="rId2">
              <a:alphaModFix amt="19999"/>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7272318" y="3279052"/>
            <a:ext cx="3684380" cy="3684380"/>
          </a:xfrm>
          <a:custGeom>
            <a:avLst/>
            <a:gdLst/>
            <a:ahLst/>
            <a:cxnLst/>
            <a:rect r="r" b="b" t="t" l="l"/>
            <a:pathLst>
              <a:path h="3684380" w="3684380">
                <a:moveTo>
                  <a:pt x="0" y="0"/>
                </a:moveTo>
                <a:lnTo>
                  <a:pt x="3684380" y="0"/>
                </a:lnTo>
                <a:lnTo>
                  <a:pt x="3684380" y="3684380"/>
                </a:lnTo>
                <a:lnTo>
                  <a:pt x="0" y="368438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1037455" y="6718879"/>
            <a:ext cx="2573693" cy="1408512"/>
          </a:xfrm>
          <a:custGeom>
            <a:avLst/>
            <a:gdLst/>
            <a:ahLst/>
            <a:cxnLst/>
            <a:rect r="r" b="b" t="t" l="l"/>
            <a:pathLst>
              <a:path h="1408512" w="2573693">
                <a:moveTo>
                  <a:pt x="0" y="0"/>
                </a:moveTo>
                <a:lnTo>
                  <a:pt x="2573693" y="0"/>
                </a:lnTo>
                <a:lnTo>
                  <a:pt x="2573693" y="1408512"/>
                </a:lnTo>
                <a:lnTo>
                  <a:pt x="0" y="1408512"/>
                </a:lnTo>
                <a:lnTo>
                  <a:pt x="0" y="0"/>
                </a:lnTo>
                <a:close/>
              </a:path>
            </a:pathLst>
          </a:custGeom>
          <a:blipFill>
            <a:blip r:embed="rId6">
              <a:alphaModFix amt="25000"/>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1136001" y="1793141"/>
            <a:ext cx="1808933" cy="1524026"/>
          </a:xfrm>
          <a:custGeom>
            <a:avLst/>
            <a:gdLst/>
            <a:ahLst/>
            <a:cxnLst/>
            <a:rect r="r" b="b" t="t" l="l"/>
            <a:pathLst>
              <a:path h="1524026" w="1808933">
                <a:moveTo>
                  <a:pt x="0" y="0"/>
                </a:moveTo>
                <a:lnTo>
                  <a:pt x="1808933" y="0"/>
                </a:lnTo>
                <a:lnTo>
                  <a:pt x="1808933" y="1524026"/>
                </a:lnTo>
                <a:lnTo>
                  <a:pt x="0" y="152402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960373" y="3317167"/>
            <a:ext cx="2160190" cy="517545"/>
          </a:xfrm>
          <a:custGeom>
            <a:avLst/>
            <a:gdLst/>
            <a:ahLst/>
            <a:cxnLst/>
            <a:rect r="r" b="b" t="t" l="l"/>
            <a:pathLst>
              <a:path h="517545" w="2160190">
                <a:moveTo>
                  <a:pt x="0" y="0"/>
                </a:moveTo>
                <a:lnTo>
                  <a:pt x="2160190" y="0"/>
                </a:lnTo>
                <a:lnTo>
                  <a:pt x="2160190" y="517545"/>
                </a:lnTo>
                <a:lnTo>
                  <a:pt x="0" y="51754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0" id="10"/>
          <p:cNvSpPr txBox="true"/>
          <p:nvPr/>
        </p:nvSpPr>
        <p:spPr>
          <a:xfrm rot="0">
            <a:off x="7594807" y="4223630"/>
            <a:ext cx="2945862" cy="2295881"/>
          </a:xfrm>
          <a:prstGeom prst="rect">
            <a:avLst/>
          </a:prstGeom>
        </p:spPr>
        <p:txBody>
          <a:bodyPr anchor="t" rtlCol="false" tIns="0" lIns="0" bIns="0" rIns="0">
            <a:spAutoFit/>
          </a:bodyPr>
          <a:lstStyle/>
          <a:p>
            <a:pPr algn="ctr">
              <a:lnSpc>
                <a:spcPts val="2314"/>
              </a:lnSpc>
            </a:pPr>
            <a:r>
              <a:rPr lang="en-US" b="true" sz="1928">
                <a:solidFill>
                  <a:srgbClr val="FFFFFF"/>
                </a:solidFill>
                <a:latin typeface="Aileron Bold"/>
                <a:ea typeface="Aileron Bold"/>
                <a:cs typeface="Aileron Bold"/>
                <a:sym typeface="Aileron Bold"/>
              </a:rPr>
              <a:t>The power of  Jesus´love in action resisting and disarming violence, promoting </a:t>
            </a:r>
            <a:r>
              <a:rPr lang="en-US" b="true" sz="1928">
                <a:solidFill>
                  <a:srgbClr val="FFFFFF"/>
                </a:solidFill>
                <a:latin typeface="Aileron Bold"/>
                <a:ea typeface="Aileron Bold"/>
                <a:cs typeface="Aileron Bold"/>
                <a:sym typeface="Aileron Bold"/>
              </a:rPr>
              <a:t>human dignity, fostering reconciliation, justice, and peace through nonviolent means.</a:t>
            </a:r>
          </a:p>
        </p:txBody>
      </p:sp>
      <p:sp>
        <p:nvSpPr>
          <p:cNvPr name="TextBox 11" id="11"/>
          <p:cNvSpPr txBox="true"/>
          <p:nvPr/>
        </p:nvSpPr>
        <p:spPr>
          <a:xfrm rot="0">
            <a:off x="8032949" y="3723403"/>
            <a:ext cx="2069576" cy="409767"/>
          </a:xfrm>
          <a:prstGeom prst="rect">
            <a:avLst/>
          </a:prstGeom>
        </p:spPr>
        <p:txBody>
          <a:bodyPr anchor="t" rtlCol="false" tIns="0" lIns="0" bIns="0" rIns="0">
            <a:spAutoFit/>
          </a:bodyPr>
          <a:lstStyle/>
          <a:p>
            <a:pPr algn="ctr">
              <a:lnSpc>
                <a:spcPts val="3335"/>
              </a:lnSpc>
              <a:spcBef>
                <a:spcPct val="0"/>
              </a:spcBef>
            </a:pPr>
            <a:r>
              <a:rPr lang="en-US" sz="2382">
                <a:solidFill>
                  <a:srgbClr val="FFFFFF"/>
                </a:solidFill>
                <a:latin typeface="Anton"/>
                <a:ea typeface="Anton"/>
                <a:cs typeface="Anton"/>
                <a:sym typeface="Anton"/>
              </a:rPr>
              <a:t>NONVIOLENCE</a:t>
            </a:r>
          </a:p>
        </p:txBody>
      </p:sp>
      <p:sp>
        <p:nvSpPr>
          <p:cNvPr name="TextBox 12" id="12"/>
          <p:cNvSpPr txBox="true"/>
          <p:nvPr/>
        </p:nvSpPr>
        <p:spPr>
          <a:xfrm rot="0">
            <a:off x="7351712" y="7021948"/>
            <a:ext cx="3484498" cy="366026"/>
          </a:xfrm>
          <a:prstGeom prst="rect">
            <a:avLst/>
          </a:prstGeom>
        </p:spPr>
        <p:txBody>
          <a:bodyPr anchor="t" rtlCol="false" tIns="0" lIns="0" bIns="0" rIns="0">
            <a:spAutoFit/>
          </a:bodyPr>
          <a:lstStyle/>
          <a:p>
            <a:pPr algn="ctr">
              <a:lnSpc>
                <a:spcPts val="3100"/>
              </a:lnSpc>
              <a:spcBef>
                <a:spcPct val="0"/>
              </a:spcBef>
            </a:pPr>
            <a:r>
              <a:rPr lang="en-US" sz="2214">
                <a:solidFill>
                  <a:srgbClr val="26235C"/>
                </a:solidFill>
                <a:latin typeface="Anton"/>
                <a:ea typeface="Anton"/>
                <a:cs typeface="Anton"/>
                <a:sym typeface="Anton"/>
              </a:rPr>
              <a:t>A METHOD FOR CHANGE</a:t>
            </a:r>
          </a:p>
        </p:txBody>
      </p:sp>
      <p:sp>
        <p:nvSpPr>
          <p:cNvPr name="TextBox 13" id="13"/>
          <p:cNvSpPr txBox="true"/>
          <p:nvPr/>
        </p:nvSpPr>
        <p:spPr>
          <a:xfrm rot="0">
            <a:off x="8012402" y="724893"/>
            <a:ext cx="2163118" cy="366026"/>
          </a:xfrm>
          <a:prstGeom prst="rect">
            <a:avLst/>
          </a:prstGeom>
        </p:spPr>
        <p:txBody>
          <a:bodyPr anchor="t" rtlCol="false" tIns="0" lIns="0" bIns="0" rIns="0">
            <a:spAutoFit/>
          </a:bodyPr>
          <a:lstStyle/>
          <a:p>
            <a:pPr algn="ctr">
              <a:lnSpc>
                <a:spcPts val="3100"/>
              </a:lnSpc>
              <a:spcBef>
                <a:spcPct val="0"/>
              </a:spcBef>
            </a:pPr>
            <a:r>
              <a:rPr lang="en-US" sz="2214">
                <a:solidFill>
                  <a:srgbClr val="26235C"/>
                </a:solidFill>
                <a:latin typeface="Anton"/>
                <a:ea typeface="Anton"/>
                <a:cs typeface="Anton"/>
                <a:sym typeface="Anton"/>
              </a:rPr>
              <a:t>A SPIRITUALITY</a:t>
            </a:r>
          </a:p>
        </p:txBody>
      </p:sp>
      <p:sp>
        <p:nvSpPr>
          <p:cNvPr name="TextBox 14" id="14"/>
          <p:cNvSpPr txBox="true"/>
          <p:nvPr/>
        </p:nvSpPr>
        <p:spPr>
          <a:xfrm rot="0">
            <a:off x="7196832" y="1371529"/>
            <a:ext cx="3835353" cy="1438493"/>
          </a:xfrm>
          <a:prstGeom prst="rect">
            <a:avLst/>
          </a:prstGeom>
        </p:spPr>
        <p:txBody>
          <a:bodyPr anchor="t" rtlCol="false" tIns="0" lIns="0" bIns="0" rIns="0">
            <a:spAutoFit/>
          </a:bodyPr>
          <a:lstStyle/>
          <a:p>
            <a:pPr algn="ctr">
              <a:lnSpc>
                <a:spcPts val="2314"/>
              </a:lnSpc>
            </a:pPr>
            <a:r>
              <a:rPr lang="en-US" b="true" sz="1928">
                <a:solidFill>
                  <a:srgbClr val="26235C"/>
                </a:solidFill>
                <a:latin typeface="Aileron Bold"/>
                <a:ea typeface="Aileron Bold"/>
                <a:cs typeface="Aileron Bold"/>
                <a:sym typeface="Aileron Bold"/>
              </a:rPr>
              <a:t>Reconciliation, courage, empathy, solidarity, accompaniment and humility rooted in the life of the God of peace and nonviolence.</a:t>
            </a:r>
          </a:p>
        </p:txBody>
      </p:sp>
      <p:sp>
        <p:nvSpPr>
          <p:cNvPr name="TextBox 15" id="15"/>
          <p:cNvSpPr txBox="true"/>
          <p:nvPr/>
        </p:nvSpPr>
        <p:spPr>
          <a:xfrm rot="0">
            <a:off x="7064023" y="7543299"/>
            <a:ext cx="4213400" cy="2010089"/>
          </a:xfrm>
          <a:prstGeom prst="rect">
            <a:avLst/>
          </a:prstGeom>
        </p:spPr>
        <p:txBody>
          <a:bodyPr anchor="t" rtlCol="false" tIns="0" lIns="0" bIns="0" rIns="0">
            <a:spAutoFit/>
          </a:bodyPr>
          <a:lstStyle/>
          <a:p>
            <a:pPr algn="ctr">
              <a:lnSpc>
                <a:spcPts val="2314"/>
              </a:lnSpc>
            </a:pPr>
            <a:r>
              <a:rPr lang="en-US" sz="1928" b="true">
                <a:solidFill>
                  <a:srgbClr val="26235C"/>
                </a:solidFill>
                <a:latin typeface="Aileron Bold"/>
                <a:ea typeface="Aileron Bold"/>
                <a:cs typeface="Aileron Bold"/>
                <a:sym typeface="Aileron Bold"/>
              </a:rPr>
              <a:t>Spectrum of effective nonviolent cross-cutting approaches for preventing or ending violence, transforming conflict, protecting human beings and Creation, and building a more just and </a:t>
            </a:r>
          </a:p>
          <a:p>
            <a:pPr algn="ctr">
              <a:lnSpc>
                <a:spcPts val="2314"/>
              </a:lnSpc>
            </a:pPr>
            <a:r>
              <a:rPr lang="en-US" b="true" sz="1928">
                <a:solidFill>
                  <a:srgbClr val="26235C"/>
                </a:solidFill>
                <a:latin typeface="Aileron Bold"/>
                <a:ea typeface="Aileron Bold"/>
                <a:cs typeface="Aileron Bold"/>
                <a:sym typeface="Aileron Bold"/>
              </a:rPr>
              <a:t>peaceful world.</a:t>
            </a:r>
          </a:p>
        </p:txBody>
      </p:sp>
      <p:sp>
        <p:nvSpPr>
          <p:cNvPr name="TextBox 16" id="16"/>
          <p:cNvSpPr txBox="true"/>
          <p:nvPr/>
        </p:nvSpPr>
        <p:spPr>
          <a:xfrm rot="0">
            <a:off x="4588659" y="3408366"/>
            <a:ext cx="2801720" cy="750198"/>
          </a:xfrm>
          <a:prstGeom prst="rect">
            <a:avLst/>
          </a:prstGeom>
        </p:spPr>
        <p:txBody>
          <a:bodyPr anchor="t" rtlCol="false" tIns="0" lIns="0" bIns="0" rIns="0">
            <a:spAutoFit/>
          </a:bodyPr>
          <a:lstStyle/>
          <a:p>
            <a:pPr algn="ctr">
              <a:lnSpc>
                <a:spcPts val="3100"/>
              </a:lnSpc>
              <a:spcBef>
                <a:spcPct val="0"/>
              </a:spcBef>
            </a:pPr>
            <a:r>
              <a:rPr lang="en-US" sz="2214">
                <a:solidFill>
                  <a:srgbClr val="26235C"/>
                </a:solidFill>
                <a:latin typeface="Anton"/>
                <a:ea typeface="Anton"/>
                <a:cs typeface="Anton"/>
                <a:sym typeface="Anton"/>
              </a:rPr>
              <a:t>A POTENTIAL UNIVERSAL ETHIC</a:t>
            </a:r>
          </a:p>
        </p:txBody>
      </p:sp>
      <p:sp>
        <p:nvSpPr>
          <p:cNvPr name="TextBox 17" id="17"/>
          <p:cNvSpPr txBox="true"/>
          <p:nvPr/>
        </p:nvSpPr>
        <p:spPr>
          <a:xfrm rot="0">
            <a:off x="4150305" y="4140958"/>
            <a:ext cx="3124297" cy="2602686"/>
          </a:xfrm>
          <a:prstGeom prst="rect">
            <a:avLst/>
          </a:prstGeom>
        </p:spPr>
        <p:txBody>
          <a:bodyPr anchor="t" rtlCol="false" tIns="0" lIns="0" bIns="0" rIns="0">
            <a:spAutoFit/>
          </a:bodyPr>
          <a:lstStyle/>
          <a:p>
            <a:pPr algn="ctr">
              <a:lnSpc>
                <a:spcPts val="2314"/>
              </a:lnSpc>
            </a:pPr>
            <a:r>
              <a:rPr lang="en-US" b="true" sz="1928" i="true">
                <a:solidFill>
                  <a:srgbClr val="26235C"/>
                </a:solidFill>
                <a:latin typeface="Aileron Bold Italics"/>
                <a:ea typeface="Aileron Bold Italics"/>
                <a:cs typeface="Aileron Bold Italics"/>
                <a:sym typeface="Aileron Bold Italics"/>
              </a:rPr>
              <a:t>Unarmed and diarming</a:t>
            </a:r>
            <a:r>
              <a:rPr lang="en-US" b="true" sz="1928">
                <a:solidFill>
                  <a:srgbClr val="26235C"/>
                </a:solidFill>
                <a:latin typeface="Aileron Bold"/>
                <a:ea typeface="Aileron Bold"/>
                <a:cs typeface="Aileron Bold"/>
                <a:sym typeface="Aileron Bold"/>
              </a:rPr>
              <a:t> peace centered on Gospel nonviolence. Prioritizing nonviolence in personal and societal decision-making. Harmony and right relationships among humans and with the whole Creation.</a:t>
            </a:r>
          </a:p>
        </p:txBody>
      </p:sp>
      <p:sp>
        <p:nvSpPr>
          <p:cNvPr name="TextBox 18" id="18"/>
          <p:cNvSpPr txBox="true"/>
          <p:nvPr/>
        </p:nvSpPr>
        <p:spPr>
          <a:xfrm rot="0">
            <a:off x="11277422" y="3632649"/>
            <a:ext cx="2141724" cy="366026"/>
          </a:xfrm>
          <a:prstGeom prst="rect">
            <a:avLst/>
          </a:prstGeom>
        </p:spPr>
        <p:txBody>
          <a:bodyPr anchor="t" rtlCol="false" tIns="0" lIns="0" bIns="0" rIns="0">
            <a:spAutoFit/>
          </a:bodyPr>
          <a:lstStyle/>
          <a:p>
            <a:pPr algn="ctr">
              <a:lnSpc>
                <a:spcPts val="3100"/>
              </a:lnSpc>
              <a:spcBef>
                <a:spcPct val="0"/>
              </a:spcBef>
            </a:pPr>
            <a:r>
              <a:rPr lang="en-US" sz="2214">
                <a:solidFill>
                  <a:srgbClr val="26235C"/>
                </a:solidFill>
                <a:latin typeface="Anton"/>
                <a:ea typeface="Anton"/>
                <a:cs typeface="Anton"/>
                <a:sym typeface="Anton"/>
              </a:rPr>
              <a:t>A WAY OF LIFE</a:t>
            </a:r>
          </a:p>
        </p:txBody>
      </p:sp>
      <p:sp>
        <p:nvSpPr>
          <p:cNvPr name="TextBox 19" id="19"/>
          <p:cNvSpPr txBox="true"/>
          <p:nvPr/>
        </p:nvSpPr>
        <p:spPr>
          <a:xfrm rot="0">
            <a:off x="10860566" y="4223630"/>
            <a:ext cx="3339716" cy="2010086"/>
          </a:xfrm>
          <a:prstGeom prst="rect">
            <a:avLst/>
          </a:prstGeom>
        </p:spPr>
        <p:txBody>
          <a:bodyPr anchor="t" rtlCol="false" tIns="0" lIns="0" bIns="0" rIns="0">
            <a:spAutoFit/>
          </a:bodyPr>
          <a:lstStyle/>
          <a:p>
            <a:pPr algn="ctr">
              <a:lnSpc>
                <a:spcPts val="2314"/>
              </a:lnSpc>
            </a:pPr>
            <a:r>
              <a:rPr lang="en-US" sz="1928" b="true">
                <a:solidFill>
                  <a:srgbClr val="26235C"/>
                </a:solidFill>
                <a:latin typeface="Aileron Bold"/>
                <a:ea typeface="Aileron Bold"/>
                <a:cs typeface="Aileron Bold"/>
                <a:sym typeface="Aileron Bold"/>
              </a:rPr>
              <a:t>Formation, practices, </a:t>
            </a:r>
          </a:p>
          <a:p>
            <a:pPr algn="ctr">
              <a:lnSpc>
                <a:spcPts val="2314"/>
              </a:lnSpc>
            </a:pPr>
            <a:r>
              <a:rPr lang="en-US" sz="1928" b="true">
                <a:solidFill>
                  <a:srgbClr val="26235C"/>
                </a:solidFill>
                <a:latin typeface="Aileron Bold"/>
                <a:ea typeface="Aileron Bold"/>
                <a:cs typeface="Aileron Bold"/>
                <a:sym typeface="Aileron Bold"/>
              </a:rPr>
              <a:t>and community building for the nonviolent life, including respect, constructive communication, </a:t>
            </a:r>
          </a:p>
          <a:p>
            <a:pPr algn="ctr">
              <a:lnSpc>
                <a:spcPts val="2314"/>
              </a:lnSpc>
            </a:pPr>
            <a:r>
              <a:rPr lang="en-US" b="true" sz="1928">
                <a:solidFill>
                  <a:srgbClr val="26235C"/>
                </a:solidFill>
                <a:latin typeface="Aileron Bold"/>
                <a:ea typeface="Aileron Bold"/>
                <a:cs typeface="Aileron Bold"/>
                <a:sym typeface="Aileron Bold"/>
              </a:rPr>
              <a:t>inclusivity, participation, and interconnectedness. </a:t>
            </a:r>
          </a:p>
        </p:txBody>
      </p:sp>
      <p:sp>
        <p:nvSpPr>
          <p:cNvPr name="TextBox 20" id="20"/>
          <p:cNvSpPr txBox="true"/>
          <p:nvPr/>
        </p:nvSpPr>
        <p:spPr>
          <a:xfrm rot="0">
            <a:off x="0" y="281797"/>
            <a:ext cx="4180114" cy="1166495"/>
          </a:xfrm>
          <a:prstGeom prst="rect">
            <a:avLst/>
          </a:prstGeom>
        </p:spPr>
        <p:txBody>
          <a:bodyPr anchor="t" rtlCol="false" tIns="0" lIns="0" bIns="0" rIns="0">
            <a:spAutoFit/>
          </a:bodyPr>
          <a:lstStyle/>
          <a:p>
            <a:pPr algn="ctr">
              <a:lnSpc>
                <a:spcPts val="4480"/>
              </a:lnSpc>
            </a:pPr>
            <a:r>
              <a:rPr lang="en-US" sz="3200" b="true">
                <a:solidFill>
                  <a:srgbClr val="B70000"/>
                </a:solidFill>
                <a:latin typeface="ITC Avant Garde Gothic Bold"/>
                <a:ea typeface="ITC Avant Garde Gothic Bold"/>
                <a:cs typeface="ITC Avant Garde Gothic Bold"/>
                <a:sym typeface="ITC Avant Garde Gothic Bold"/>
              </a:rPr>
              <a:t>GOSPEL NONVIOLENCE</a:t>
            </a:r>
          </a:p>
        </p:txBody>
      </p:sp>
    </p:spTree>
  </p:cSld>
  <p:clrMapOvr>
    <a:masterClrMapping/>
  </p:clrMapOvr>
</p:sld>
</file>

<file path=ppt/slides/slide1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3276231" y="3960068"/>
            <a:ext cx="12030394" cy="2190750"/>
          </a:xfrm>
          <a:prstGeom prst="rect">
            <a:avLst/>
          </a:prstGeom>
        </p:spPr>
        <p:txBody>
          <a:bodyPr anchor="t" rtlCol="false" tIns="0" lIns="0" bIns="0" rIns="0">
            <a:spAutoFit/>
          </a:bodyPr>
          <a:lstStyle/>
          <a:p>
            <a:pPr algn="l" marL="0" indent="0" lvl="0">
              <a:lnSpc>
                <a:spcPts val="8640"/>
              </a:lnSpc>
              <a:spcBef>
                <a:spcPct val="0"/>
              </a:spcBef>
            </a:pPr>
            <a:r>
              <a:rPr lang="en-US" b="true" sz="7200" spc="-144">
                <a:solidFill>
                  <a:srgbClr val="1C75BC"/>
                </a:solidFill>
                <a:latin typeface="League Spartan"/>
                <a:ea typeface="League Spartan"/>
                <a:cs typeface="League Spartan"/>
                <a:sym typeface="League Spartan"/>
              </a:rPr>
              <a:t>WHAT WE HAVE LEARNT ABOUT </a:t>
            </a:r>
            <a:r>
              <a:rPr lang="en-US" b="true" sz="7200" spc="-144">
                <a:solidFill>
                  <a:srgbClr val="B70000"/>
                </a:solidFill>
                <a:latin typeface="League Spartan"/>
                <a:ea typeface="League Spartan"/>
                <a:cs typeface="League Spartan"/>
                <a:sym typeface="League Spartan"/>
              </a:rPr>
              <a:t>NONVIOLENCE</a:t>
            </a:r>
          </a:p>
        </p:txBody>
      </p:sp>
      <p:grpSp>
        <p:nvGrpSpPr>
          <p:cNvPr name="Group 3" id="3"/>
          <p:cNvGrpSpPr/>
          <p:nvPr/>
        </p:nvGrpSpPr>
        <p:grpSpPr>
          <a:xfrm rot="0">
            <a:off x="17259300" y="3131410"/>
            <a:ext cx="176115" cy="176115"/>
            <a:chOff x="0" y="0"/>
            <a:chExt cx="6350000" cy="6350000"/>
          </a:xfrm>
        </p:grpSpPr>
        <p:sp>
          <p:nvSpPr>
            <p:cNvPr name="Freeform 4" id="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5" id="5"/>
          <p:cNvGrpSpPr/>
          <p:nvPr/>
        </p:nvGrpSpPr>
        <p:grpSpPr>
          <a:xfrm rot="0">
            <a:off x="17259300" y="3612418"/>
            <a:ext cx="176115" cy="176115"/>
            <a:chOff x="0" y="0"/>
            <a:chExt cx="6350000" cy="6350000"/>
          </a:xfrm>
        </p:grpSpPr>
        <p:sp>
          <p:nvSpPr>
            <p:cNvPr name="Freeform 6" id="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7" id="7"/>
          <p:cNvGrpSpPr/>
          <p:nvPr/>
        </p:nvGrpSpPr>
        <p:grpSpPr>
          <a:xfrm rot="0">
            <a:off x="17259300" y="4093426"/>
            <a:ext cx="176115" cy="176115"/>
            <a:chOff x="0" y="0"/>
            <a:chExt cx="6350000" cy="6350000"/>
          </a:xfrm>
        </p:grpSpPr>
        <p:sp>
          <p:nvSpPr>
            <p:cNvPr name="Freeform 8" id="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9" id="9"/>
          <p:cNvGrpSpPr/>
          <p:nvPr/>
        </p:nvGrpSpPr>
        <p:grpSpPr>
          <a:xfrm rot="0">
            <a:off x="17259300" y="4574435"/>
            <a:ext cx="176115" cy="176115"/>
            <a:chOff x="0" y="0"/>
            <a:chExt cx="6350000" cy="6350000"/>
          </a:xfrm>
        </p:grpSpPr>
        <p:sp>
          <p:nvSpPr>
            <p:cNvPr name="Freeform 10" id="1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1" id="11"/>
          <p:cNvGrpSpPr/>
          <p:nvPr/>
        </p:nvGrpSpPr>
        <p:grpSpPr>
          <a:xfrm rot="0">
            <a:off x="17259300" y="5055443"/>
            <a:ext cx="176115" cy="176115"/>
            <a:chOff x="0" y="0"/>
            <a:chExt cx="6350000" cy="6350000"/>
          </a:xfrm>
        </p:grpSpPr>
        <p:sp>
          <p:nvSpPr>
            <p:cNvPr name="Freeform 12" id="12"/>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3" id="13"/>
          <p:cNvGrpSpPr/>
          <p:nvPr/>
        </p:nvGrpSpPr>
        <p:grpSpPr>
          <a:xfrm rot="0">
            <a:off x="17259300" y="5536451"/>
            <a:ext cx="176115" cy="176115"/>
            <a:chOff x="0" y="0"/>
            <a:chExt cx="6350000" cy="6350000"/>
          </a:xfrm>
        </p:grpSpPr>
        <p:sp>
          <p:nvSpPr>
            <p:cNvPr name="Freeform 14" id="1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84706"/>
              </a:srgbClr>
            </a:solidFill>
          </p:spPr>
        </p:sp>
      </p:grpSp>
      <p:grpSp>
        <p:nvGrpSpPr>
          <p:cNvPr name="Group 15" id="15"/>
          <p:cNvGrpSpPr/>
          <p:nvPr/>
        </p:nvGrpSpPr>
        <p:grpSpPr>
          <a:xfrm rot="0">
            <a:off x="17259300" y="6017459"/>
            <a:ext cx="176115" cy="176115"/>
            <a:chOff x="0" y="0"/>
            <a:chExt cx="6350000" cy="6350000"/>
          </a:xfrm>
        </p:grpSpPr>
        <p:sp>
          <p:nvSpPr>
            <p:cNvPr name="Freeform 16" id="1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7" id="17"/>
          <p:cNvGrpSpPr/>
          <p:nvPr/>
        </p:nvGrpSpPr>
        <p:grpSpPr>
          <a:xfrm rot="5400000">
            <a:off x="13080954" y="-3566958"/>
            <a:ext cx="2889965" cy="7524127"/>
            <a:chOff x="0" y="0"/>
            <a:chExt cx="991421" cy="2581200"/>
          </a:xfrm>
        </p:grpSpPr>
        <p:sp>
          <p:nvSpPr>
            <p:cNvPr name="Freeform 18" id="18"/>
            <p:cNvSpPr/>
            <p:nvPr/>
          </p:nvSpPr>
          <p:spPr>
            <a:xfrm flipH="false" flipV="false" rot="0">
              <a:off x="0" y="0"/>
              <a:ext cx="991421" cy="2581200"/>
            </a:xfrm>
            <a:custGeom>
              <a:avLst/>
              <a:gdLst/>
              <a:ahLst/>
              <a:cxnLst/>
              <a:rect r="r" b="b" t="t" l="l"/>
              <a:pathLst>
                <a:path h="2581200" w="991421">
                  <a:moveTo>
                    <a:pt x="0" y="0"/>
                  </a:moveTo>
                  <a:lnTo>
                    <a:pt x="991421" y="0"/>
                  </a:lnTo>
                  <a:lnTo>
                    <a:pt x="991421" y="2581200"/>
                  </a:lnTo>
                  <a:lnTo>
                    <a:pt x="0" y="2581200"/>
                  </a:lnTo>
                  <a:close/>
                </a:path>
              </a:pathLst>
            </a:custGeom>
            <a:solidFill>
              <a:srgbClr val="1C75BC"/>
            </a:solidFill>
          </p:spPr>
        </p:sp>
      </p:grpSp>
      <p:grpSp>
        <p:nvGrpSpPr>
          <p:cNvPr name="Group 19" id="19"/>
          <p:cNvGrpSpPr/>
          <p:nvPr/>
        </p:nvGrpSpPr>
        <p:grpSpPr>
          <a:xfrm rot="10793285">
            <a:off x="-1720234" y="8186144"/>
            <a:ext cx="4597951" cy="5602358"/>
            <a:chOff x="0" y="0"/>
            <a:chExt cx="2354580" cy="2868930"/>
          </a:xfrm>
        </p:grpSpPr>
        <p:sp>
          <p:nvSpPr>
            <p:cNvPr name="Freeform 20" id="20"/>
            <p:cNvSpPr/>
            <p:nvPr/>
          </p:nvSpPr>
          <p:spPr>
            <a:xfrm flipH="false" flipV="false" rot="0">
              <a:off x="0" y="0"/>
              <a:ext cx="2353310" cy="2868930"/>
            </a:xfrm>
            <a:custGeom>
              <a:avLst/>
              <a:gdLst/>
              <a:ahLst/>
              <a:cxnLst/>
              <a:rect r="r" b="b" t="t" l="l"/>
              <a:pathLst>
                <a:path h="2868930" w="2353310">
                  <a:moveTo>
                    <a:pt x="784860" y="2801620"/>
                  </a:moveTo>
                  <a:cubicBezTo>
                    <a:pt x="905510" y="2842260"/>
                    <a:pt x="1042670" y="2868930"/>
                    <a:pt x="1177290" y="2868930"/>
                  </a:cubicBezTo>
                  <a:cubicBezTo>
                    <a:pt x="1311910" y="2868930"/>
                    <a:pt x="1441450" y="2846070"/>
                    <a:pt x="1560830" y="2805430"/>
                  </a:cubicBezTo>
                  <a:cubicBezTo>
                    <a:pt x="1563370" y="2804160"/>
                    <a:pt x="1565910" y="2804160"/>
                    <a:pt x="1568450" y="2802890"/>
                  </a:cubicBezTo>
                  <a:cubicBezTo>
                    <a:pt x="2016760" y="2640330"/>
                    <a:pt x="2346960" y="2211070"/>
                    <a:pt x="2353310" y="1709420"/>
                  </a:cubicBezTo>
                  <a:lnTo>
                    <a:pt x="2353310" y="0"/>
                  </a:lnTo>
                  <a:lnTo>
                    <a:pt x="0" y="0"/>
                  </a:lnTo>
                  <a:lnTo>
                    <a:pt x="0" y="1708150"/>
                  </a:lnTo>
                  <a:cubicBezTo>
                    <a:pt x="6350" y="2213610"/>
                    <a:pt x="331470" y="2642870"/>
                    <a:pt x="784860" y="2801620"/>
                  </a:cubicBezTo>
                  <a:close/>
                </a:path>
              </a:pathLst>
            </a:custGeom>
            <a:solidFill>
              <a:srgbClr val="1C75BC"/>
            </a:solidFill>
          </p:spPr>
        </p:sp>
      </p:grpSp>
    </p:spTree>
  </p:cSld>
  <p:clrMapOvr>
    <a:masterClrMapping/>
  </p:clrMapOvr>
</p:sld>
</file>

<file path=ppt/slides/slide1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17259300" y="3131410"/>
            <a:ext cx="176115" cy="176115"/>
            <a:chOff x="0" y="0"/>
            <a:chExt cx="6350000" cy="6350000"/>
          </a:xfrm>
        </p:grpSpPr>
        <p:sp>
          <p:nvSpPr>
            <p:cNvPr name="Freeform 3" id="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4" id="4"/>
          <p:cNvGrpSpPr/>
          <p:nvPr/>
        </p:nvGrpSpPr>
        <p:grpSpPr>
          <a:xfrm rot="0">
            <a:off x="17259300" y="3612418"/>
            <a:ext cx="176115" cy="176115"/>
            <a:chOff x="0" y="0"/>
            <a:chExt cx="6350000" cy="6350000"/>
          </a:xfrm>
        </p:grpSpPr>
        <p:sp>
          <p:nvSpPr>
            <p:cNvPr name="Freeform 5" id="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6" id="6"/>
          <p:cNvGrpSpPr/>
          <p:nvPr/>
        </p:nvGrpSpPr>
        <p:grpSpPr>
          <a:xfrm rot="0">
            <a:off x="17259300" y="4093426"/>
            <a:ext cx="176115" cy="176115"/>
            <a:chOff x="0" y="0"/>
            <a:chExt cx="6350000" cy="6350000"/>
          </a:xfrm>
        </p:grpSpPr>
        <p:sp>
          <p:nvSpPr>
            <p:cNvPr name="Freeform 7" id="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84706"/>
              </a:srgbClr>
            </a:solidFill>
          </p:spPr>
        </p:sp>
      </p:grpSp>
      <p:grpSp>
        <p:nvGrpSpPr>
          <p:cNvPr name="Group 8" id="8"/>
          <p:cNvGrpSpPr/>
          <p:nvPr/>
        </p:nvGrpSpPr>
        <p:grpSpPr>
          <a:xfrm rot="0">
            <a:off x="17259300" y="4574435"/>
            <a:ext cx="176115" cy="176115"/>
            <a:chOff x="0" y="0"/>
            <a:chExt cx="6350000" cy="6350000"/>
          </a:xfrm>
        </p:grpSpPr>
        <p:sp>
          <p:nvSpPr>
            <p:cNvPr name="Freeform 9" id="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0" id="10"/>
          <p:cNvGrpSpPr/>
          <p:nvPr/>
        </p:nvGrpSpPr>
        <p:grpSpPr>
          <a:xfrm rot="0">
            <a:off x="17259300" y="5055443"/>
            <a:ext cx="176115" cy="176115"/>
            <a:chOff x="0" y="0"/>
            <a:chExt cx="6350000" cy="6350000"/>
          </a:xfrm>
        </p:grpSpPr>
        <p:sp>
          <p:nvSpPr>
            <p:cNvPr name="Freeform 11" id="1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2" id="12"/>
          <p:cNvGrpSpPr/>
          <p:nvPr/>
        </p:nvGrpSpPr>
        <p:grpSpPr>
          <a:xfrm rot="0">
            <a:off x="17259300" y="5536451"/>
            <a:ext cx="176115" cy="176115"/>
            <a:chOff x="0" y="0"/>
            <a:chExt cx="6350000" cy="6350000"/>
          </a:xfrm>
        </p:grpSpPr>
        <p:sp>
          <p:nvSpPr>
            <p:cNvPr name="Freeform 13" id="1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4" id="14"/>
          <p:cNvGrpSpPr/>
          <p:nvPr/>
        </p:nvGrpSpPr>
        <p:grpSpPr>
          <a:xfrm rot="0">
            <a:off x="17259300" y="6017459"/>
            <a:ext cx="176115" cy="176115"/>
            <a:chOff x="0" y="0"/>
            <a:chExt cx="6350000" cy="6350000"/>
          </a:xfrm>
        </p:grpSpPr>
        <p:sp>
          <p:nvSpPr>
            <p:cNvPr name="Freeform 15" id="1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sp>
        <p:nvSpPr>
          <p:cNvPr name="TextBox 16" id="16"/>
          <p:cNvSpPr txBox="true"/>
          <p:nvPr/>
        </p:nvSpPr>
        <p:spPr>
          <a:xfrm rot="0">
            <a:off x="5297555" y="518972"/>
            <a:ext cx="10647859" cy="1282700"/>
          </a:xfrm>
          <a:prstGeom prst="rect">
            <a:avLst/>
          </a:prstGeom>
        </p:spPr>
        <p:txBody>
          <a:bodyPr anchor="t" rtlCol="false" tIns="0" lIns="0" bIns="0" rIns="0">
            <a:spAutoFit/>
          </a:bodyPr>
          <a:lstStyle/>
          <a:p>
            <a:pPr algn="ctr">
              <a:lnSpc>
                <a:spcPts val="4899"/>
              </a:lnSpc>
            </a:pPr>
            <a:r>
              <a:rPr lang="en-US" sz="3499" b="true">
                <a:solidFill>
                  <a:srgbClr val="1C75BC"/>
                </a:solidFill>
                <a:latin typeface="ITC Avant Garde Gothic Bold"/>
                <a:ea typeface="ITC Avant Garde Gothic Bold"/>
                <a:cs typeface="ITC Avant Garde Gothic Bold"/>
                <a:sym typeface="ITC Avant Garde Gothic Bold"/>
              </a:rPr>
              <a:t>Nonviolence is effective - and faster </a:t>
            </a:r>
          </a:p>
          <a:p>
            <a:pPr algn="ctr">
              <a:lnSpc>
                <a:spcPts val="4899"/>
              </a:lnSpc>
            </a:pPr>
            <a:r>
              <a:rPr lang="en-US" sz="3499">
                <a:solidFill>
                  <a:srgbClr val="1C75BC"/>
                </a:solidFill>
                <a:latin typeface="ITC Avant Garde Gothic"/>
                <a:ea typeface="ITC Avant Garde Gothic"/>
                <a:cs typeface="ITC Avant Garde Gothic"/>
                <a:sym typeface="ITC Avant Garde Gothic"/>
              </a:rPr>
              <a:t>(Erica Chenoweth &amp; Maria J. Stephan) (Ilker kalin)</a:t>
            </a:r>
          </a:p>
        </p:txBody>
      </p:sp>
      <p:sp>
        <p:nvSpPr>
          <p:cNvPr name="TextBox 17" id="17"/>
          <p:cNvSpPr txBox="true"/>
          <p:nvPr/>
        </p:nvSpPr>
        <p:spPr>
          <a:xfrm rot="0">
            <a:off x="2373557" y="2770946"/>
            <a:ext cx="13225826" cy="1901825"/>
          </a:xfrm>
          <a:prstGeom prst="rect">
            <a:avLst/>
          </a:prstGeom>
        </p:spPr>
        <p:txBody>
          <a:bodyPr anchor="t" rtlCol="false" tIns="0" lIns="0" bIns="0" rIns="0">
            <a:spAutoFit/>
          </a:bodyPr>
          <a:lstStyle/>
          <a:p>
            <a:pPr algn="ctr">
              <a:lnSpc>
                <a:spcPts val="4899"/>
              </a:lnSpc>
            </a:pPr>
            <a:r>
              <a:rPr lang="en-US" sz="3499" b="true">
                <a:solidFill>
                  <a:srgbClr val="1C75BC"/>
                </a:solidFill>
                <a:latin typeface="ITC Avant Garde Gothic Bold"/>
                <a:ea typeface="ITC Avant Garde Gothic Bold"/>
                <a:cs typeface="ITC Avant Garde Gothic Bold"/>
                <a:sym typeface="ITC Avant Garde Gothic Bold"/>
              </a:rPr>
              <a:t>Nonviolence effectivenes is related with high levels of participation</a:t>
            </a:r>
          </a:p>
          <a:p>
            <a:pPr algn="ctr">
              <a:lnSpc>
                <a:spcPts val="4899"/>
              </a:lnSpc>
            </a:pPr>
            <a:r>
              <a:rPr lang="en-US" sz="3499">
                <a:solidFill>
                  <a:srgbClr val="1C75BC"/>
                </a:solidFill>
                <a:latin typeface="ITC Avant Garde Gothic"/>
                <a:ea typeface="ITC Avant Garde Gothic"/>
                <a:cs typeface="ITC Avant Garde Gothic"/>
                <a:sym typeface="ITC Avant Garde Gothic"/>
              </a:rPr>
              <a:t>(Erica Chenoweth &amp; Maria J. Stephan)  (Ilker Kalin)</a:t>
            </a:r>
          </a:p>
        </p:txBody>
      </p:sp>
      <p:sp>
        <p:nvSpPr>
          <p:cNvPr name="TextBox 18" id="18"/>
          <p:cNvSpPr txBox="true"/>
          <p:nvPr/>
        </p:nvSpPr>
        <p:spPr>
          <a:xfrm rot="0">
            <a:off x="2216028" y="5720521"/>
            <a:ext cx="13540885" cy="1901825"/>
          </a:xfrm>
          <a:prstGeom prst="rect">
            <a:avLst/>
          </a:prstGeom>
        </p:spPr>
        <p:txBody>
          <a:bodyPr anchor="t" rtlCol="false" tIns="0" lIns="0" bIns="0" rIns="0">
            <a:spAutoFit/>
          </a:bodyPr>
          <a:lstStyle/>
          <a:p>
            <a:pPr algn="ctr">
              <a:lnSpc>
                <a:spcPts val="4899"/>
              </a:lnSpc>
            </a:pPr>
            <a:r>
              <a:rPr lang="en-US" sz="3499" b="true">
                <a:solidFill>
                  <a:srgbClr val="1C75BC"/>
                </a:solidFill>
                <a:latin typeface="ITC Avant Garde Gothic Bold"/>
                <a:ea typeface="ITC Avant Garde Gothic Bold"/>
                <a:cs typeface="ITC Avant Garde Gothic Bold"/>
                <a:sym typeface="ITC Avant Garde Gothic Bold"/>
              </a:rPr>
              <a:t> Cohesion (organizational structure) increases the possibility that a movement will use nonviolence</a:t>
            </a:r>
          </a:p>
          <a:p>
            <a:pPr algn="ctr">
              <a:lnSpc>
                <a:spcPts val="4899"/>
              </a:lnSpc>
            </a:pPr>
            <a:r>
              <a:rPr lang="en-US" sz="3499">
                <a:solidFill>
                  <a:srgbClr val="1C75BC"/>
                </a:solidFill>
                <a:latin typeface="ITC Avant Garde Gothic"/>
                <a:ea typeface="ITC Avant Garde Gothic"/>
                <a:cs typeface="ITC Avant Garde Gothic"/>
                <a:sym typeface="ITC Avant Garde Gothic"/>
              </a:rPr>
              <a:t>(Wendy Pearlman)</a:t>
            </a:r>
          </a:p>
        </p:txBody>
      </p:sp>
      <p:grpSp>
        <p:nvGrpSpPr>
          <p:cNvPr name="Group 19" id="19"/>
          <p:cNvGrpSpPr/>
          <p:nvPr/>
        </p:nvGrpSpPr>
        <p:grpSpPr>
          <a:xfrm rot="0">
            <a:off x="1775013" y="5922402"/>
            <a:ext cx="1197088" cy="1197088"/>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E5E5"/>
            </a:solidFill>
          </p:spPr>
        </p:sp>
        <p:sp>
          <p:nvSpPr>
            <p:cNvPr name="TextBox 21" id="21"/>
            <p:cNvSpPr txBox="true"/>
            <p:nvPr/>
          </p:nvSpPr>
          <p:spPr>
            <a:xfrm>
              <a:off x="76200" y="28575"/>
              <a:ext cx="660400" cy="708025"/>
            </a:xfrm>
            <a:prstGeom prst="rect">
              <a:avLst/>
            </a:prstGeom>
          </p:spPr>
          <p:txBody>
            <a:bodyPr anchor="ctr" rtlCol="false" tIns="50800" lIns="50800" bIns="50800" rIns="50800"/>
            <a:lstStyle/>
            <a:p>
              <a:pPr algn="ctr">
                <a:lnSpc>
                  <a:spcPts val="2659"/>
                </a:lnSpc>
              </a:pPr>
            </a:p>
          </p:txBody>
        </p:sp>
      </p:grpSp>
      <p:grpSp>
        <p:nvGrpSpPr>
          <p:cNvPr name="Group 22" id="22"/>
          <p:cNvGrpSpPr/>
          <p:nvPr/>
        </p:nvGrpSpPr>
        <p:grpSpPr>
          <a:xfrm rot="0">
            <a:off x="3666134" y="604584"/>
            <a:ext cx="1197088" cy="1197088"/>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E5E5"/>
            </a:solidFill>
          </p:spPr>
        </p:sp>
        <p:sp>
          <p:nvSpPr>
            <p:cNvPr name="TextBox 24" id="24"/>
            <p:cNvSpPr txBox="true"/>
            <p:nvPr/>
          </p:nvSpPr>
          <p:spPr>
            <a:xfrm>
              <a:off x="76200" y="28575"/>
              <a:ext cx="660400" cy="708025"/>
            </a:xfrm>
            <a:prstGeom prst="rect">
              <a:avLst/>
            </a:prstGeom>
          </p:spPr>
          <p:txBody>
            <a:bodyPr anchor="ctr" rtlCol="false" tIns="50800" lIns="50800" bIns="50800" rIns="50800"/>
            <a:lstStyle/>
            <a:p>
              <a:pPr algn="ctr">
                <a:lnSpc>
                  <a:spcPts val="2659"/>
                </a:lnSpc>
              </a:pPr>
            </a:p>
          </p:txBody>
        </p:sp>
      </p:grpSp>
      <p:sp>
        <p:nvSpPr>
          <p:cNvPr name="TextBox 25" id="25"/>
          <p:cNvSpPr txBox="true"/>
          <p:nvPr/>
        </p:nvSpPr>
        <p:spPr>
          <a:xfrm rot="0">
            <a:off x="3710533" y="808296"/>
            <a:ext cx="1108291" cy="905190"/>
          </a:xfrm>
          <a:prstGeom prst="rect">
            <a:avLst/>
          </a:prstGeom>
        </p:spPr>
        <p:txBody>
          <a:bodyPr anchor="t" rtlCol="false" tIns="0" lIns="0" bIns="0" rIns="0">
            <a:spAutoFit/>
          </a:bodyPr>
          <a:lstStyle/>
          <a:p>
            <a:pPr algn="ctr">
              <a:lnSpc>
                <a:spcPts val="7440"/>
              </a:lnSpc>
            </a:pPr>
            <a:r>
              <a:rPr lang="en-US" sz="5314">
                <a:solidFill>
                  <a:srgbClr val="000000"/>
                </a:solidFill>
                <a:latin typeface="League Spartan"/>
                <a:ea typeface="League Spartan"/>
                <a:cs typeface="League Spartan"/>
                <a:sym typeface="League Spartan"/>
              </a:rPr>
              <a:t>1</a:t>
            </a:r>
          </a:p>
        </p:txBody>
      </p:sp>
      <p:grpSp>
        <p:nvGrpSpPr>
          <p:cNvPr name="Group 26" id="26"/>
          <p:cNvGrpSpPr/>
          <p:nvPr/>
        </p:nvGrpSpPr>
        <p:grpSpPr>
          <a:xfrm rot="0">
            <a:off x="1176469" y="2620924"/>
            <a:ext cx="1197088" cy="1197088"/>
            <a:chOff x="0" y="0"/>
            <a:chExt cx="812800" cy="812800"/>
          </a:xfrm>
        </p:grpSpPr>
        <p:sp>
          <p:nvSpPr>
            <p:cNvPr name="Freeform 27" id="2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E5E5"/>
            </a:solidFill>
          </p:spPr>
        </p:sp>
        <p:sp>
          <p:nvSpPr>
            <p:cNvPr name="TextBox 28" id="28"/>
            <p:cNvSpPr txBox="true"/>
            <p:nvPr/>
          </p:nvSpPr>
          <p:spPr>
            <a:xfrm>
              <a:off x="76200" y="28575"/>
              <a:ext cx="660400" cy="708025"/>
            </a:xfrm>
            <a:prstGeom prst="rect">
              <a:avLst/>
            </a:prstGeom>
          </p:spPr>
          <p:txBody>
            <a:bodyPr anchor="ctr" rtlCol="false" tIns="50800" lIns="50800" bIns="50800" rIns="50800"/>
            <a:lstStyle/>
            <a:p>
              <a:pPr algn="ctr">
                <a:lnSpc>
                  <a:spcPts val="2659"/>
                </a:lnSpc>
              </a:pPr>
            </a:p>
          </p:txBody>
        </p:sp>
      </p:grpSp>
      <p:sp>
        <p:nvSpPr>
          <p:cNvPr name="TextBox 29" id="29"/>
          <p:cNvSpPr txBox="true"/>
          <p:nvPr/>
        </p:nvSpPr>
        <p:spPr>
          <a:xfrm rot="0">
            <a:off x="1176469" y="2765771"/>
            <a:ext cx="1210124" cy="978734"/>
          </a:xfrm>
          <a:prstGeom prst="rect">
            <a:avLst/>
          </a:prstGeom>
        </p:spPr>
        <p:txBody>
          <a:bodyPr anchor="t" rtlCol="false" tIns="0" lIns="0" bIns="0" rIns="0">
            <a:spAutoFit/>
          </a:bodyPr>
          <a:lstStyle/>
          <a:p>
            <a:pPr algn="ctr">
              <a:lnSpc>
                <a:spcPts val="8124"/>
              </a:lnSpc>
            </a:pPr>
            <a:r>
              <a:rPr lang="en-US" b="true" sz="5803">
                <a:solidFill>
                  <a:srgbClr val="000000"/>
                </a:solidFill>
                <a:latin typeface="League Spartan"/>
                <a:ea typeface="League Spartan"/>
                <a:cs typeface="League Spartan"/>
                <a:sym typeface="League Spartan"/>
              </a:rPr>
              <a:t>2</a:t>
            </a:r>
          </a:p>
        </p:txBody>
      </p:sp>
      <p:sp>
        <p:nvSpPr>
          <p:cNvPr name="TextBox 30" id="30"/>
          <p:cNvSpPr txBox="true"/>
          <p:nvPr/>
        </p:nvSpPr>
        <p:spPr>
          <a:xfrm rot="0">
            <a:off x="1726809" y="6000741"/>
            <a:ext cx="1150447" cy="935635"/>
          </a:xfrm>
          <a:prstGeom prst="rect">
            <a:avLst/>
          </a:prstGeom>
        </p:spPr>
        <p:txBody>
          <a:bodyPr anchor="t" rtlCol="false" tIns="0" lIns="0" bIns="0" rIns="0">
            <a:spAutoFit/>
          </a:bodyPr>
          <a:lstStyle/>
          <a:p>
            <a:pPr algn="ctr">
              <a:lnSpc>
                <a:spcPts val="7723"/>
              </a:lnSpc>
            </a:pPr>
            <a:r>
              <a:rPr lang="en-US" sz="5517">
                <a:solidFill>
                  <a:srgbClr val="000000"/>
                </a:solidFill>
                <a:latin typeface="League Spartan"/>
                <a:ea typeface="League Spartan"/>
                <a:cs typeface="League Spartan"/>
                <a:sym typeface="League Spartan"/>
              </a:rPr>
              <a:t>3</a:t>
            </a:r>
          </a:p>
        </p:txBody>
      </p:sp>
      <p:sp>
        <p:nvSpPr>
          <p:cNvPr name="TextBox 31" id="31"/>
          <p:cNvSpPr txBox="true"/>
          <p:nvPr/>
        </p:nvSpPr>
        <p:spPr>
          <a:xfrm rot="0">
            <a:off x="1817738" y="8411494"/>
            <a:ext cx="16094594" cy="1166495"/>
          </a:xfrm>
          <a:prstGeom prst="rect">
            <a:avLst/>
          </a:prstGeom>
        </p:spPr>
        <p:txBody>
          <a:bodyPr anchor="t" rtlCol="false" tIns="0" lIns="0" bIns="0" rIns="0">
            <a:spAutoFit/>
          </a:bodyPr>
          <a:lstStyle/>
          <a:p>
            <a:pPr algn="ctr">
              <a:lnSpc>
                <a:spcPts val="4479"/>
              </a:lnSpc>
            </a:pPr>
            <a:r>
              <a:rPr lang="en-US" sz="3199" b="true">
                <a:solidFill>
                  <a:srgbClr val="1C75BC"/>
                </a:solidFill>
                <a:latin typeface="ITC Avant Garde Gothic Bold"/>
                <a:ea typeface="ITC Avant Garde Gothic Bold"/>
                <a:cs typeface="ITC Avant Garde Gothic Bold"/>
                <a:sym typeface="ITC Avant Garde Gothic Bold"/>
              </a:rPr>
              <a:t>Training in nonviolence increases effectiveness and reduces state violence</a:t>
            </a:r>
          </a:p>
          <a:p>
            <a:pPr algn="ctr">
              <a:lnSpc>
                <a:spcPts val="4479"/>
              </a:lnSpc>
            </a:pPr>
            <a:r>
              <a:rPr lang="en-US" sz="3199">
                <a:solidFill>
                  <a:srgbClr val="1C75BC"/>
                </a:solidFill>
                <a:latin typeface="ITC Avant Garde Gothic"/>
                <a:ea typeface="ITC Avant Garde Gothic"/>
                <a:cs typeface="ITC Avant Garde Gothic"/>
                <a:sym typeface="ITC Avant Garde Gothic"/>
              </a:rPr>
              <a:t>(Consuelo Amat, Jonathan Pinckney, Jawhara Kanu)</a:t>
            </a:r>
          </a:p>
        </p:txBody>
      </p:sp>
      <p:grpSp>
        <p:nvGrpSpPr>
          <p:cNvPr name="Group 32" id="32"/>
          <p:cNvGrpSpPr/>
          <p:nvPr/>
        </p:nvGrpSpPr>
        <p:grpSpPr>
          <a:xfrm rot="0">
            <a:off x="375669" y="8374821"/>
            <a:ext cx="1197088" cy="1197088"/>
            <a:chOff x="0" y="0"/>
            <a:chExt cx="812800" cy="812800"/>
          </a:xfrm>
        </p:grpSpPr>
        <p:sp>
          <p:nvSpPr>
            <p:cNvPr name="Freeform 33" id="3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E5E5"/>
            </a:solidFill>
          </p:spPr>
        </p:sp>
        <p:sp>
          <p:nvSpPr>
            <p:cNvPr name="TextBox 34" id="34"/>
            <p:cNvSpPr txBox="true"/>
            <p:nvPr/>
          </p:nvSpPr>
          <p:spPr>
            <a:xfrm>
              <a:off x="76200" y="28575"/>
              <a:ext cx="660400" cy="708025"/>
            </a:xfrm>
            <a:prstGeom prst="rect">
              <a:avLst/>
            </a:prstGeom>
          </p:spPr>
          <p:txBody>
            <a:bodyPr anchor="ctr" rtlCol="false" tIns="50800" lIns="50800" bIns="50800" rIns="50800"/>
            <a:lstStyle/>
            <a:p>
              <a:pPr algn="ctr">
                <a:lnSpc>
                  <a:spcPts val="2659"/>
                </a:lnSpc>
              </a:pPr>
            </a:p>
          </p:txBody>
        </p:sp>
      </p:grpSp>
      <p:sp>
        <p:nvSpPr>
          <p:cNvPr name="TextBox 35" id="35"/>
          <p:cNvSpPr txBox="true"/>
          <p:nvPr/>
        </p:nvSpPr>
        <p:spPr>
          <a:xfrm rot="0">
            <a:off x="375669" y="8433239"/>
            <a:ext cx="1179237" cy="965952"/>
          </a:xfrm>
          <a:prstGeom prst="rect">
            <a:avLst/>
          </a:prstGeom>
        </p:spPr>
        <p:txBody>
          <a:bodyPr anchor="t" rtlCol="false" tIns="0" lIns="0" bIns="0" rIns="0">
            <a:spAutoFit/>
          </a:bodyPr>
          <a:lstStyle/>
          <a:p>
            <a:pPr algn="ctr">
              <a:lnSpc>
                <a:spcPts val="7917"/>
              </a:lnSpc>
            </a:pPr>
            <a:r>
              <a:rPr lang="en-US" b="true" sz="5655">
                <a:solidFill>
                  <a:srgbClr val="000000"/>
                </a:solidFill>
                <a:latin typeface="League Spartan"/>
                <a:ea typeface="League Spartan"/>
                <a:cs typeface="League Spartan"/>
                <a:sym typeface="League Spartan"/>
              </a:rPr>
              <a:t>4</a:t>
            </a:r>
          </a:p>
        </p:txBody>
      </p:sp>
    </p:spTree>
  </p:cSld>
  <p:clrMapOvr>
    <a:masterClrMapping/>
  </p:clrMapOvr>
</p:sld>
</file>

<file path=ppt/slides/slide1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17259300" y="3131410"/>
            <a:ext cx="176115" cy="176115"/>
            <a:chOff x="0" y="0"/>
            <a:chExt cx="6350000" cy="6350000"/>
          </a:xfrm>
        </p:grpSpPr>
        <p:sp>
          <p:nvSpPr>
            <p:cNvPr name="Freeform 3" id="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4" id="4"/>
          <p:cNvGrpSpPr/>
          <p:nvPr/>
        </p:nvGrpSpPr>
        <p:grpSpPr>
          <a:xfrm rot="0">
            <a:off x="17259300" y="3612418"/>
            <a:ext cx="176115" cy="176115"/>
            <a:chOff x="0" y="0"/>
            <a:chExt cx="6350000" cy="6350000"/>
          </a:xfrm>
        </p:grpSpPr>
        <p:sp>
          <p:nvSpPr>
            <p:cNvPr name="Freeform 5" id="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6" id="6"/>
          <p:cNvGrpSpPr/>
          <p:nvPr/>
        </p:nvGrpSpPr>
        <p:grpSpPr>
          <a:xfrm rot="0">
            <a:off x="17259300" y="4093426"/>
            <a:ext cx="176115" cy="176115"/>
            <a:chOff x="0" y="0"/>
            <a:chExt cx="6350000" cy="6350000"/>
          </a:xfrm>
        </p:grpSpPr>
        <p:sp>
          <p:nvSpPr>
            <p:cNvPr name="Freeform 7" id="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84706"/>
              </a:srgbClr>
            </a:solidFill>
          </p:spPr>
        </p:sp>
      </p:grpSp>
      <p:grpSp>
        <p:nvGrpSpPr>
          <p:cNvPr name="Group 8" id="8"/>
          <p:cNvGrpSpPr/>
          <p:nvPr/>
        </p:nvGrpSpPr>
        <p:grpSpPr>
          <a:xfrm rot="0">
            <a:off x="17259300" y="4574435"/>
            <a:ext cx="176115" cy="176115"/>
            <a:chOff x="0" y="0"/>
            <a:chExt cx="6350000" cy="6350000"/>
          </a:xfrm>
        </p:grpSpPr>
        <p:sp>
          <p:nvSpPr>
            <p:cNvPr name="Freeform 9" id="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0" id="10"/>
          <p:cNvGrpSpPr/>
          <p:nvPr/>
        </p:nvGrpSpPr>
        <p:grpSpPr>
          <a:xfrm rot="0">
            <a:off x="17259300" y="5055443"/>
            <a:ext cx="176115" cy="176115"/>
            <a:chOff x="0" y="0"/>
            <a:chExt cx="6350000" cy="6350000"/>
          </a:xfrm>
        </p:grpSpPr>
        <p:sp>
          <p:nvSpPr>
            <p:cNvPr name="Freeform 11" id="1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2" id="12"/>
          <p:cNvGrpSpPr/>
          <p:nvPr/>
        </p:nvGrpSpPr>
        <p:grpSpPr>
          <a:xfrm rot="0">
            <a:off x="17259300" y="5536451"/>
            <a:ext cx="176115" cy="176115"/>
            <a:chOff x="0" y="0"/>
            <a:chExt cx="6350000" cy="6350000"/>
          </a:xfrm>
        </p:grpSpPr>
        <p:sp>
          <p:nvSpPr>
            <p:cNvPr name="Freeform 13" id="1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4" id="14"/>
          <p:cNvGrpSpPr/>
          <p:nvPr/>
        </p:nvGrpSpPr>
        <p:grpSpPr>
          <a:xfrm rot="0">
            <a:off x="17259300" y="6017459"/>
            <a:ext cx="176115" cy="176115"/>
            <a:chOff x="0" y="0"/>
            <a:chExt cx="6350000" cy="6350000"/>
          </a:xfrm>
        </p:grpSpPr>
        <p:sp>
          <p:nvSpPr>
            <p:cNvPr name="Freeform 15" id="1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sp>
        <p:nvSpPr>
          <p:cNvPr name="TextBox 16" id="16"/>
          <p:cNvSpPr txBox="true"/>
          <p:nvPr/>
        </p:nvSpPr>
        <p:spPr>
          <a:xfrm rot="0">
            <a:off x="4101852" y="832611"/>
            <a:ext cx="10084296" cy="1282700"/>
          </a:xfrm>
          <a:prstGeom prst="rect">
            <a:avLst/>
          </a:prstGeom>
        </p:spPr>
        <p:txBody>
          <a:bodyPr anchor="t" rtlCol="false" tIns="0" lIns="0" bIns="0" rIns="0">
            <a:spAutoFit/>
          </a:bodyPr>
          <a:lstStyle/>
          <a:p>
            <a:pPr algn="ctr">
              <a:lnSpc>
                <a:spcPts val="4899"/>
              </a:lnSpc>
            </a:pPr>
            <a:r>
              <a:rPr lang="en-US" sz="3499" b="true">
                <a:solidFill>
                  <a:srgbClr val="1C75BC"/>
                </a:solidFill>
                <a:latin typeface="ITC Avant Garde Gothic Bold"/>
                <a:ea typeface="ITC Avant Garde Gothic Bold"/>
                <a:cs typeface="ITC Avant Garde Gothic Bold"/>
                <a:sym typeface="ITC Avant Garde Gothic Bold"/>
              </a:rPr>
              <a:t>International support can speed up success</a:t>
            </a:r>
          </a:p>
          <a:p>
            <a:pPr algn="ctr">
              <a:lnSpc>
                <a:spcPts val="4899"/>
              </a:lnSpc>
            </a:pPr>
            <a:r>
              <a:rPr lang="en-US" sz="3499">
                <a:solidFill>
                  <a:srgbClr val="1C75BC"/>
                </a:solidFill>
                <a:latin typeface="ITC Avant Garde Gothic"/>
                <a:ea typeface="ITC Avant Garde Gothic"/>
                <a:cs typeface="ITC Avant Garde Gothic"/>
                <a:sym typeface="ITC Avant Garde Gothic"/>
              </a:rPr>
              <a:t>(Ilker Kalin)</a:t>
            </a:r>
          </a:p>
        </p:txBody>
      </p:sp>
      <p:sp>
        <p:nvSpPr>
          <p:cNvPr name="TextBox 17" id="17"/>
          <p:cNvSpPr txBox="true"/>
          <p:nvPr/>
        </p:nvSpPr>
        <p:spPr>
          <a:xfrm rot="0">
            <a:off x="1659446" y="2852861"/>
            <a:ext cx="15224148" cy="1901825"/>
          </a:xfrm>
          <a:prstGeom prst="rect">
            <a:avLst/>
          </a:prstGeom>
        </p:spPr>
        <p:txBody>
          <a:bodyPr anchor="t" rtlCol="false" tIns="0" lIns="0" bIns="0" rIns="0">
            <a:spAutoFit/>
          </a:bodyPr>
          <a:lstStyle/>
          <a:p>
            <a:pPr algn="ctr">
              <a:lnSpc>
                <a:spcPts val="4899"/>
              </a:lnSpc>
            </a:pPr>
            <a:r>
              <a:rPr lang="en-US" sz="3499" b="true">
                <a:solidFill>
                  <a:srgbClr val="1C75BC"/>
                </a:solidFill>
                <a:latin typeface="ITC Avant Garde Gothic Bold"/>
                <a:ea typeface="ITC Avant Garde Gothic Bold"/>
                <a:cs typeface="ITC Avant Garde Gothic Bold"/>
                <a:sym typeface="ITC Avant Garde Gothic Bold"/>
              </a:rPr>
              <a:t>Nonviolence is dynamic, imitative, mimetic. </a:t>
            </a:r>
          </a:p>
          <a:p>
            <a:pPr algn="ctr">
              <a:lnSpc>
                <a:spcPts val="4899"/>
              </a:lnSpc>
            </a:pPr>
            <a:r>
              <a:rPr lang="en-US" sz="3499" b="true">
                <a:solidFill>
                  <a:srgbClr val="1C75BC"/>
                </a:solidFill>
                <a:latin typeface="ITC Avant Garde Gothic Bold"/>
                <a:ea typeface="ITC Avant Garde Gothic Bold"/>
                <a:cs typeface="ITC Avant Garde Gothic Bold"/>
                <a:sym typeface="ITC Avant Garde Gothic Bold"/>
              </a:rPr>
              <a:t>Civic courage is contagious</a:t>
            </a:r>
          </a:p>
          <a:p>
            <a:pPr algn="ctr">
              <a:lnSpc>
                <a:spcPts val="4899"/>
              </a:lnSpc>
            </a:pPr>
            <a:r>
              <a:rPr lang="en-US" sz="3499">
                <a:solidFill>
                  <a:srgbClr val="1C75BC"/>
                </a:solidFill>
                <a:latin typeface="ITC Avant Garde Gothic"/>
                <a:ea typeface="ITC Avant Garde Gothic"/>
                <a:cs typeface="ITC Avant Garde Gothic"/>
                <a:sym typeface="ITC Avant Garde Gothic"/>
              </a:rPr>
              <a:t>(Brian Palmer)</a:t>
            </a:r>
          </a:p>
        </p:txBody>
      </p:sp>
      <p:grpSp>
        <p:nvGrpSpPr>
          <p:cNvPr name="Group 18" id="18"/>
          <p:cNvGrpSpPr/>
          <p:nvPr/>
        </p:nvGrpSpPr>
        <p:grpSpPr>
          <a:xfrm rot="0">
            <a:off x="2706264" y="782247"/>
            <a:ext cx="1197088" cy="1197088"/>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E5E5"/>
            </a:solidFill>
          </p:spPr>
        </p:sp>
        <p:sp>
          <p:nvSpPr>
            <p:cNvPr name="TextBox 20" id="20"/>
            <p:cNvSpPr txBox="true"/>
            <p:nvPr/>
          </p:nvSpPr>
          <p:spPr>
            <a:xfrm>
              <a:off x="76200" y="28575"/>
              <a:ext cx="660400" cy="708025"/>
            </a:xfrm>
            <a:prstGeom prst="rect">
              <a:avLst/>
            </a:prstGeom>
          </p:spPr>
          <p:txBody>
            <a:bodyPr anchor="ctr" rtlCol="false" tIns="50800" lIns="50800" bIns="50800" rIns="50800"/>
            <a:lstStyle/>
            <a:p>
              <a:pPr algn="ctr">
                <a:lnSpc>
                  <a:spcPts val="2659"/>
                </a:lnSpc>
              </a:pPr>
            </a:p>
          </p:txBody>
        </p:sp>
      </p:grpSp>
      <p:sp>
        <p:nvSpPr>
          <p:cNvPr name="TextBox 21" id="21"/>
          <p:cNvSpPr txBox="true"/>
          <p:nvPr/>
        </p:nvSpPr>
        <p:spPr>
          <a:xfrm rot="0">
            <a:off x="2699746" y="923925"/>
            <a:ext cx="1210124" cy="978734"/>
          </a:xfrm>
          <a:prstGeom prst="rect">
            <a:avLst/>
          </a:prstGeom>
        </p:spPr>
        <p:txBody>
          <a:bodyPr anchor="t" rtlCol="false" tIns="0" lIns="0" bIns="0" rIns="0">
            <a:spAutoFit/>
          </a:bodyPr>
          <a:lstStyle/>
          <a:p>
            <a:pPr algn="ctr">
              <a:lnSpc>
                <a:spcPts val="8124"/>
              </a:lnSpc>
            </a:pPr>
            <a:r>
              <a:rPr lang="en-US" b="true" sz="5803">
                <a:solidFill>
                  <a:srgbClr val="000000"/>
                </a:solidFill>
                <a:latin typeface="League Spartan"/>
                <a:ea typeface="League Spartan"/>
                <a:cs typeface="League Spartan"/>
                <a:sym typeface="League Spartan"/>
              </a:rPr>
              <a:t>5</a:t>
            </a:r>
          </a:p>
        </p:txBody>
      </p:sp>
      <p:grpSp>
        <p:nvGrpSpPr>
          <p:cNvPr name="Group 22" id="22"/>
          <p:cNvGrpSpPr/>
          <p:nvPr/>
        </p:nvGrpSpPr>
        <p:grpSpPr>
          <a:xfrm rot="0">
            <a:off x="2626873" y="2591445"/>
            <a:ext cx="1197088" cy="1197088"/>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E5E5"/>
            </a:solidFill>
          </p:spPr>
        </p:sp>
        <p:sp>
          <p:nvSpPr>
            <p:cNvPr name="TextBox 24" id="24"/>
            <p:cNvSpPr txBox="true"/>
            <p:nvPr/>
          </p:nvSpPr>
          <p:spPr>
            <a:xfrm>
              <a:off x="76200" y="28575"/>
              <a:ext cx="660400" cy="708025"/>
            </a:xfrm>
            <a:prstGeom prst="rect">
              <a:avLst/>
            </a:prstGeom>
          </p:spPr>
          <p:txBody>
            <a:bodyPr anchor="ctr" rtlCol="false" tIns="50800" lIns="50800" bIns="50800" rIns="50800"/>
            <a:lstStyle/>
            <a:p>
              <a:pPr algn="ctr">
                <a:lnSpc>
                  <a:spcPts val="2659"/>
                </a:lnSpc>
              </a:pPr>
            </a:p>
          </p:txBody>
        </p:sp>
      </p:grpSp>
      <p:sp>
        <p:nvSpPr>
          <p:cNvPr name="TextBox 25" id="25"/>
          <p:cNvSpPr txBox="true"/>
          <p:nvPr/>
        </p:nvSpPr>
        <p:spPr>
          <a:xfrm rot="0">
            <a:off x="2594671" y="2737696"/>
            <a:ext cx="1261492" cy="1025357"/>
          </a:xfrm>
          <a:prstGeom prst="rect">
            <a:avLst/>
          </a:prstGeom>
        </p:spPr>
        <p:txBody>
          <a:bodyPr anchor="t" rtlCol="false" tIns="0" lIns="0" bIns="0" rIns="0">
            <a:spAutoFit/>
          </a:bodyPr>
          <a:lstStyle/>
          <a:p>
            <a:pPr algn="ctr">
              <a:lnSpc>
                <a:spcPts val="8469"/>
              </a:lnSpc>
            </a:pPr>
            <a:r>
              <a:rPr lang="en-US" b="true" sz="6049">
                <a:solidFill>
                  <a:srgbClr val="000000"/>
                </a:solidFill>
                <a:latin typeface="League Spartan"/>
                <a:ea typeface="League Spartan"/>
                <a:cs typeface="League Spartan"/>
                <a:sym typeface="League Spartan"/>
              </a:rPr>
              <a:t>6</a:t>
            </a:r>
          </a:p>
        </p:txBody>
      </p:sp>
      <p:sp>
        <p:nvSpPr>
          <p:cNvPr name="TextBox 26" id="26"/>
          <p:cNvSpPr txBox="true"/>
          <p:nvPr/>
        </p:nvSpPr>
        <p:spPr>
          <a:xfrm rot="0">
            <a:off x="2225788" y="5224779"/>
            <a:ext cx="13416653" cy="4033521"/>
          </a:xfrm>
          <a:prstGeom prst="rect">
            <a:avLst/>
          </a:prstGeom>
        </p:spPr>
        <p:txBody>
          <a:bodyPr anchor="t" rtlCol="false" tIns="0" lIns="0" bIns="0" rIns="0">
            <a:spAutoFit/>
          </a:bodyPr>
          <a:lstStyle/>
          <a:p>
            <a:pPr algn="ctr">
              <a:lnSpc>
                <a:spcPts val="4479"/>
              </a:lnSpc>
              <a:spcBef>
                <a:spcPct val="0"/>
              </a:spcBef>
            </a:pPr>
            <a:r>
              <a:rPr lang="en-US" b="true" sz="3199">
                <a:solidFill>
                  <a:srgbClr val="1C75BC"/>
                </a:solidFill>
                <a:latin typeface="ITC Avant Garde Gothic Bold"/>
                <a:ea typeface="ITC Avant Garde Gothic Bold"/>
                <a:cs typeface="ITC Avant Garde Gothic Bold"/>
                <a:sym typeface="ITC Avant Garde Gothic Bold"/>
              </a:rPr>
              <a:t> Church can play a crucial role and a very specific one in contexts of extreme repression</a:t>
            </a:r>
          </a:p>
          <a:p>
            <a:pPr algn="ctr">
              <a:lnSpc>
                <a:spcPts val="4479"/>
              </a:lnSpc>
              <a:spcBef>
                <a:spcPct val="0"/>
              </a:spcBef>
            </a:pPr>
            <a:r>
              <a:rPr lang="en-US" sz="3199">
                <a:solidFill>
                  <a:srgbClr val="1C75BC"/>
                </a:solidFill>
                <a:latin typeface="ITC Avant Garde Gothic"/>
                <a:ea typeface="ITC Avant Garde Gothic"/>
                <a:cs typeface="ITC Avant Garde Gothic"/>
                <a:sym typeface="ITC Avant Garde Gothic"/>
              </a:rPr>
              <a:t>(Consuelo Amat)</a:t>
            </a:r>
          </a:p>
          <a:p>
            <a:pPr algn="ctr">
              <a:lnSpc>
                <a:spcPts val="4899"/>
              </a:lnSpc>
              <a:spcBef>
                <a:spcPct val="0"/>
              </a:spcBef>
            </a:pPr>
          </a:p>
          <a:p>
            <a:pPr algn="ctr">
              <a:lnSpc>
                <a:spcPts val="4479"/>
              </a:lnSpc>
              <a:spcBef>
                <a:spcPct val="0"/>
              </a:spcBef>
            </a:pPr>
            <a:r>
              <a:rPr lang="en-US" b="true" sz="3199">
                <a:solidFill>
                  <a:srgbClr val="1C75BC"/>
                </a:solidFill>
                <a:latin typeface="ITC Avant Garde Gothic Bold"/>
                <a:ea typeface="ITC Avant Garde Gothic Bold"/>
                <a:cs typeface="ITC Avant Garde Gothic Bold"/>
                <a:sym typeface="ITC Avant Garde Gothic Bold"/>
              </a:rPr>
              <a:t>The systematic study of nonviolence and experience over the years offers a wealth of methods that can be adapted to the reality of each context</a:t>
            </a:r>
          </a:p>
        </p:txBody>
      </p:sp>
      <p:grpSp>
        <p:nvGrpSpPr>
          <p:cNvPr name="Group 27" id="27"/>
          <p:cNvGrpSpPr/>
          <p:nvPr/>
        </p:nvGrpSpPr>
        <p:grpSpPr>
          <a:xfrm rot="0">
            <a:off x="1691648" y="4820370"/>
            <a:ext cx="1197088" cy="1197088"/>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E5E5"/>
            </a:solidFill>
          </p:spPr>
        </p:sp>
        <p:sp>
          <p:nvSpPr>
            <p:cNvPr name="TextBox 29" id="29"/>
            <p:cNvSpPr txBox="true"/>
            <p:nvPr/>
          </p:nvSpPr>
          <p:spPr>
            <a:xfrm>
              <a:off x="76200" y="28575"/>
              <a:ext cx="660400" cy="708025"/>
            </a:xfrm>
            <a:prstGeom prst="rect">
              <a:avLst/>
            </a:prstGeom>
          </p:spPr>
          <p:txBody>
            <a:bodyPr anchor="ctr" rtlCol="false" tIns="50800" lIns="50800" bIns="50800" rIns="50800"/>
            <a:lstStyle/>
            <a:p>
              <a:pPr algn="ctr">
                <a:lnSpc>
                  <a:spcPts val="2659"/>
                </a:lnSpc>
              </a:pPr>
            </a:p>
          </p:txBody>
        </p:sp>
      </p:grpSp>
      <p:sp>
        <p:nvSpPr>
          <p:cNvPr name="TextBox 30" id="30"/>
          <p:cNvSpPr txBox="true"/>
          <p:nvPr/>
        </p:nvSpPr>
        <p:spPr>
          <a:xfrm rot="0">
            <a:off x="1743430" y="5048250"/>
            <a:ext cx="1145306" cy="922397"/>
          </a:xfrm>
          <a:prstGeom prst="rect">
            <a:avLst/>
          </a:prstGeom>
        </p:spPr>
        <p:txBody>
          <a:bodyPr anchor="t" rtlCol="false" tIns="0" lIns="0" bIns="0" rIns="0">
            <a:spAutoFit/>
          </a:bodyPr>
          <a:lstStyle/>
          <a:p>
            <a:pPr algn="ctr">
              <a:lnSpc>
                <a:spcPts val="7689"/>
              </a:lnSpc>
            </a:pPr>
            <a:r>
              <a:rPr lang="en-US" b="true" sz="5492">
                <a:solidFill>
                  <a:srgbClr val="000000"/>
                </a:solidFill>
                <a:latin typeface="League Spartan"/>
                <a:ea typeface="League Spartan"/>
                <a:cs typeface="League Spartan"/>
                <a:sym typeface="League Spartan"/>
              </a:rPr>
              <a:t>7</a:t>
            </a:r>
          </a:p>
        </p:txBody>
      </p:sp>
      <p:grpSp>
        <p:nvGrpSpPr>
          <p:cNvPr name="Group 31" id="31"/>
          <p:cNvGrpSpPr/>
          <p:nvPr/>
        </p:nvGrpSpPr>
        <p:grpSpPr>
          <a:xfrm rot="0">
            <a:off x="1144886" y="7270721"/>
            <a:ext cx="1197088" cy="1197088"/>
            <a:chOff x="0" y="0"/>
            <a:chExt cx="812800" cy="812800"/>
          </a:xfrm>
        </p:grpSpPr>
        <p:sp>
          <p:nvSpPr>
            <p:cNvPr name="Freeform 32" id="3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E5E5"/>
            </a:solidFill>
          </p:spPr>
        </p:sp>
        <p:sp>
          <p:nvSpPr>
            <p:cNvPr name="TextBox 33" id="33"/>
            <p:cNvSpPr txBox="true"/>
            <p:nvPr/>
          </p:nvSpPr>
          <p:spPr>
            <a:xfrm>
              <a:off x="76200" y="28575"/>
              <a:ext cx="660400" cy="708025"/>
            </a:xfrm>
            <a:prstGeom prst="rect">
              <a:avLst/>
            </a:prstGeom>
          </p:spPr>
          <p:txBody>
            <a:bodyPr anchor="ctr" rtlCol="false" tIns="50800" lIns="50800" bIns="50800" rIns="50800"/>
            <a:lstStyle/>
            <a:p>
              <a:pPr algn="ctr">
                <a:lnSpc>
                  <a:spcPts val="2659"/>
                </a:lnSpc>
              </a:pPr>
            </a:p>
          </p:txBody>
        </p:sp>
      </p:grpSp>
      <p:sp>
        <p:nvSpPr>
          <p:cNvPr name="TextBox 34" id="34"/>
          <p:cNvSpPr txBox="true"/>
          <p:nvPr/>
        </p:nvSpPr>
        <p:spPr>
          <a:xfrm rot="0">
            <a:off x="1144886" y="7442452"/>
            <a:ext cx="1261492" cy="1025357"/>
          </a:xfrm>
          <a:prstGeom prst="rect">
            <a:avLst/>
          </a:prstGeom>
        </p:spPr>
        <p:txBody>
          <a:bodyPr anchor="t" rtlCol="false" tIns="0" lIns="0" bIns="0" rIns="0">
            <a:spAutoFit/>
          </a:bodyPr>
          <a:lstStyle/>
          <a:p>
            <a:pPr algn="ctr">
              <a:lnSpc>
                <a:spcPts val="8469"/>
              </a:lnSpc>
            </a:pPr>
            <a:r>
              <a:rPr lang="en-US" b="true" sz="6049">
                <a:solidFill>
                  <a:srgbClr val="000000"/>
                </a:solidFill>
                <a:latin typeface="League Spartan"/>
                <a:ea typeface="League Spartan"/>
                <a:cs typeface="League Spartan"/>
                <a:sym typeface="League Spartan"/>
              </a:rPr>
              <a:t>8</a:t>
            </a:r>
          </a:p>
        </p:txBody>
      </p:sp>
    </p:spTree>
  </p:cSld>
  <p:clrMapOvr>
    <a:masterClrMapping/>
  </p:clrMapOvr>
</p:sld>
</file>

<file path=ppt/slides/slide1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1594485" y="-2397936"/>
            <a:ext cx="5246370" cy="5246370"/>
            <a:chOff x="0" y="0"/>
            <a:chExt cx="6355080" cy="6355080"/>
          </a:xfrm>
        </p:grpSpPr>
        <p:sp>
          <p:nvSpPr>
            <p:cNvPr name="Freeform 3" id="3"/>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1C75BC"/>
            </a:solidFill>
          </p:spPr>
        </p:sp>
      </p:grpSp>
      <p:sp>
        <p:nvSpPr>
          <p:cNvPr name="TextBox 4" id="4"/>
          <p:cNvSpPr txBox="true"/>
          <p:nvPr/>
        </p:nvSpPr>
        <p:spPr>
          <a:xfrm rot="0">
            <a:off x="1464357" y="3237439"/>
            <a:ext cx="7097510" cy="2539365"/>
          </a:xfrm>
          <a:prstGeom prst="rect">
            <a:avLst/>
          </a:prstGeom>
        </p:spPr>
        <p:txBody>
          <a:bodyPr anchor="t" rtlCol="false" tIns="0" lIns="0" bIns="0" rIns="0">
            <a:spAutoFit/>
          </a:bodyPr>
          <a:lstStyle/>
          <a:p>
            <a:pPr algn="l">
              <a:lnSpc>
                <a:spcPts val="10080"/>
              </a:lnSpc>
            </a:pPr>
            <a:r>
              <a:rPr lang="en-US" b="true" sz="8000" spc="-160">
                <a:solidFill>
                  <a:srgbClr val="B70000"/>
                </a:solidFill>
                <a:latin typeface="League Spartan"/>
                <a:ea typeface="League Spartan"/>
                <a:cs typeface="League Spartan"/>
                <a:sym typeface="League Spartan"/>
              </a:rPr>
              <a:t>WHAT CAN WE DO?</a:t>
            </a:r>
          </a:p>
        </p:txBody>
      </p:sp>
      <p:grpSp>
        <p:nvGrpSpPr>
          <p:cNvPr name="Group 5" id="5"/>
          <p:cNvGrpSpPr/>
          <p:nvPr/>
        </p:nvGrpSpPr>
        <p:grpSpPr>
          <a:xfrm rot="0">
            <a:off x="6591213" y="5712565"/>
            <a:ext cx="5105573" cy="2068570"/>
            <a:chOff x="0" y="0"/>
            <a:chExt cx="6807431" cy="2758093"/>
          </a:xfrm>
        </p:grpSpPr>
        <p:sp>
          <p:nvSpPr>
            <p:cNvPr name="TextBox 6" id="6"/>
            <p:cNvSpPr txBox="true"/>
            <p:nvPr/>
          </p:nvSpPr>
          <p:spPr>
            <a:xfrm rot="0">
              <a:off x="0" y="-114300"/>
              <a:ext cx="6807431" cy="1757973"/>
            </a:xfrm>
            <a:prstGeom prst="rect">
              <a:avLst/>
            </a:prstGeom>
          </p:spPr>
          <p:txBody>
            <a:bodyPr anchor="t" rtlCol="false" tIns="0" lIns="0" bIns="0" rIns="0">
              <a:spAutoFit/>
            </a:bodyPr>
            <a:lstStyle/>
            <a:p>
              <a:pPr algn="l">
                <a:lnSpc>
                  <a:spcPts val="5466"/>
                </a:lnSpc>
              </a:pPr>
              <a:r>
                <a:rPr lang="en-US" sz="3644">
                  <a:solidFill>
                    <a:srgbClr val="1C75BC"/>
                  </a:solidFill>
                  <a:latin typeface="Questrial"/>
                  <a:ea typeface="Questrial"/>
                  <a:cs typeface="Questrial"/>
                  <a:sym typeface="Questrial"/>
                </a:rPr>
                <a:t>Some suggestions to Organize Hope</a:t>
              </a:r>
            </a:p>
          </p:txBody>
        </p:sp>
        <p:sp>
          <p:nvSpPr>
            <p:cNvPr name="TextBox 7" id="7"/>
            <p:cNvSpPr txBox="true"/>
            <p:nvPr/>
          </p:nvSpPr>
          <p:spPr>
            <a:xfrm rot="0">
              <a:off x="0" y="2055491"/>
              <a:ext cx="6807431" cy="702602"/>
            </a:xfrm>
            <a:prstGeom prst="rect">
              <a:avLst/>
            </a:prstGeom>
          </p:spPr>
          <p:txBody>
            <a:bodyPr anchor="t" rtlCol="false" tIns="0" lIns="0" bIns="0" rIns="0">
              <a:spAutoFit/>
            </a:bodyPr>
            <a:lstStyle/>
            <a:p>
              <a:pPr algn="l">
                <a:lnSpc>
                  <a:spcPts val="4566"/>
                </a:lnSpc>
              </a:pPr>
            </a:p>
          </p:txBody>
        </p:sp>
      </p:grpSp>
      <p:grpSp>
        <p:nvGrpSpPr>
          <p:cNvPr name="Group 8" id="8"/>
          <p:cNvGrpSpPr/>
          <p:nvPr/>
        </p:nvGrpSpPr>
        <p:grpSpPr>
          <a:xfrm rot="-5400000">
            <a:off x="12320536" y="6733321"/>
            <a:ext cx="4523378" cy="8732163"/>
            <a:chOff x="0" y="0"/>
            <a:chExt cx="991421" cy="1913890"/>
          </a:xfrm>
        </p:grpSpPr>
        <p:sp>
          <p:nvSpPr>
            <p:cNvPr name="Freeform 9" id="9"/>
            <p:cNvSpPr/>
            <p:nvPr/>
          </p:nvSpPr>
          <p:spPr>
            <a:xfrm flipH="false" flipV="false" rot="0">
              <a:off x="0" y="0"/>
              <a:ext cx="991421" cy="1913890"/>
            </a:xfrm>
            <a:custGeom>
              <a:avLst/>
              <a:gdLst/>
              <a:ahLst/>
              <a:cxnLst/>
              <a:rect r="r" b="b" t="t" l="l"/>
              <a:pathLst>
                <a:path h="1913890" w="991421">
                  <a:moveTo>
                    <a:pt x="0" y="0"/>
                  </a:moveTo>
                  <a:lnTo>
                    <a:pt x="991421" y="0"/>
                  </a:lnTo>
                  <a:lnTo>
                    <a:pt x="991421" y="1913890"/>
                  </a:lnTo>
                  <a:lnTo>
                    <a:pt x="0" y="1913890"/>
                  </a:lnTo>
                  <a:close/>
                </a:path>
              </a:pathLst>
            </a:custGeom>
            <a:solidFill>
              <a:srgbClr val="1C75BC"/>
            </a:solidFill>
          </p:spPr>
        </p:sp>
      </p:grpSp>
      <p:grpSp>
        <p:nvGrpSpPr>
          <p:cNvPr name="Group 10" id="10"/>
          <p:cNvGrpSpPr/>
          <p:nvPr/>
        </p:nvGrpSpPr>
        <p:grpSpPr>
          <a:xfrm rot="0">
            <a:off x="17259300" y="3131410"/>
            <a:ext cx="176115" cy="176115"/>
            <a:chOff x="0" y="0"/>
            <a:chExt cx="6350000" cy="6350000"/>
          </a:xfrm>
        </p:grpSpPr>
        <p:sp>
          <p:nvSpPr>
            <p:cNvPr name="Freeform 11" id="1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2" id="12"/>
          <p:cNvGrpSpPr/>
          <p:nvPr/>
        </p:nvGrpSpPr>
        <p:grpSpPr>
          <a:xfrm rot="0">
            <a:off x="17259300" y="3612418"/>
            <a:ext cx="176115" cy="176115"/>
            <a:chOff x="0" y="0"/>
            <a:chExt cx="6350000" cy="6350000"/>
          </a:xfrm>
        </p:grpSpPr>
        <p:sp>
          <p:nvSpPr>
            <p:cNvPr name="Freeform 13" id="1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4" id="14"/>
          <p:cNvGrpSpPr/>
          <p:nvPr/>
        </p:nvGrpSpPr>
        <p:grpSpPr>
          <a:xfrm rot="0">
            <a:off x="17259300" y="4093426"/>
            <a:ext cx="176115" cy="176115"/>
            <a:chOff x="0" y="0"/>
            <a:chExt cx="6350000" cy="6350000"/>
          </a:xfrm>
        </p:grpSpPr>
        <p:sp>
          <p:nvSpPr>
            <p:cNvPr name="Freeform 15" id="1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84706"/>
              </a:srgbClr>
            </a:solidFill>
          </p:spPr>
        </p:sp>
      </p:grpSp>
      <p:grpSp>
        <p:nvGrpSpPr>
          <p:cNvPr name="Group 16" id="16"/>
          <p:cNvGrpSpPr/>
          <p:nvPr/>
        </p:nvGrpSpPr>
        <p:grpSpPr>
          <a:xfrm rot="0">
            <a:off x="17259300" y="4574435"/>
            <a:ext cx="176115" cy="176115"/>
            <a:chOff x="0" y="0"/>
            <a:chExt cx="6350000" cy="6350000"/>
          </a:xfrm>
        </p:grpSpPr>
        <p:sp>
          <p:nvSpPr>
            <p:cNvPr name="Freeform 17" id="1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8" id="18"/>
          <p:cNvGrpSpPr/>
          <p:nvPr/>
        </p:nvGrpSpPr>
        <p:grpSpPr>
          <a:xfrm rot="0">
            <a:off x="17259300" y="5055443"/>
            <a:ext cx="176115" cy="176115"/>
            <a:chOff x="0" y="0"/>
            <a:chExt cx="6350000" cy="6350000"/>
          </a:xfrm>
        </p:grpSpPr>
        <p:sp>
          <p:nvSpPr>
            <p:cNvPr name="Freeform 19" id="1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20" id="20"/>
          <p:cNvGrpSpPr/>
          <p:nvPr/>
        </p:nvGrpSpPr>
        <p:grpSpPr>
          <a:xfrm rot="0">
            <a:off x="17259300" y="5536451"/>
            <a:ext cx="176115" cy="176115"/>
            <a:chOff x="0" y="0"/>
            <a:chExt cx="6350000" cy="6350000"/>
          </a:xfrm>
        </p:grpSpPr>
        <p:sp>
          <p:nvSpPr>
            <p:cNvPr name="Freeform 21" id="2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22" id="22"/>
          <p:cNvGrpSpPr/>
          <p:nvPr/>
        </p:nvGrpSpPr>
        <p:grpSpPr>
          <a:xfrm rot="0">
            <a:off x="17259300" y="6017459"/>
            <a:ext cx="176115" cy="176115"/>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spTree>
  </p:cSld>
  <p:clrMapOvr>
    <a:masterClrMapping/>
  </p:clrMapOvr>
</p:sld>
</file>

<file path=ppt/slides/slide1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16566449" y="-3547273"/>
            <a:ext cx="4597951" cy="5602358"/>
            <a:chOff x="0" y="0"/>
            <a:chExt cx="2354580" cy="2868930"/>
          </a:xfrm>
        </p:grpSpPr>
        <p:sp>
          <p:nvSpPr>
            <p:cNvPr name="Freeform 3" id="3"/>
            <p:cNvSpPr/>
            <p:nvPr/>
          </p:nvSpPr>
          <p:spPr>
            <a:xfrm flipH="false" flipV="false" rot="0">
              <a:off x="0" y="0"/>
              <a:ext cx="2353310" cy="2868930"/>
            </a:xfrm>
            <a:custGeom>
              <a:avLst/>
              <a:gdLst/>
              <a:ahLst/>
              <a:cxnLst/>
              <a:rect r="r" b="b" t="t" l="l"/>
              <a:pathLst>
                <a:path h="2868930" w="2353310">
                  <a:moveTo>
                    <a:pt x="784860" y="2801620"/>
                  </a:moveTo>
                  <a:cubicBezTo>
                    <a:pt x="905510" y="2842260"/>
                    <a:pt x="1042670" y="2868930"/>
                    <a:pt x="1177290" y="2868930"/>
                  </a:cubicBezTo>
                  <a:cubicBezTo>
                    <a:pt x="1311910" y="2868930"/>
                    <a:pt x="1441450" y="2846070"/>
                    <a:pt x="1560830" y="2805430"/>
                  </a:cubicBezTo>
                  <a:cubicBezTo>
                    <a:pt x="1563370" y="2804160"/>
                    <a:pt x="1565910" y="2804160"/>
                    <a:pt x="1568450" y="2802890"/>
                  </a:cubicBezTo>
                  <a:cubicBezTo>
                    <a:pt x="2016760" y="2640330"/>
                    <a:pt x="2346960" y="2211070"/>
                    <a:pt x="2353310" y="1709420"/>
                  </a:cubicBezTo>
                  <a:lnTo>
                    <a:pt x="2353310" y="0"/>
                  </a:lnTo>
                  <a:lnTo>
                    <a:pt x="0" y="0"/>
                  </a:lnTo>
                  <a:lnTo>
                    <a:pt x="0" y="1708150"/>
                  </a:lnTo>
                  <a:cubicBezTo>
                    <a:pt x="6350" y="2213610"/>
                    <a:pt x="331470" y="2642870"/>
                    <a:pt x="784860" y="2801620"/>
                  </a:cubicBezTo>
                  <a:close/>
                </a:path>
              </a:pathLst>
            </a:custGeom>
            <a:solidFill>
              <a:srgbClr val="1C75BC"/>
            </a:solidFill>
          </p:spPr>
        </p:sp>
      </p:grpSp>
      <p:grpSp>
        <p:nvGrpSpPr>
          <p:cNvPr name="Group 4" id="4"/>
          <p:cNvGrpSpPr/>
          <p:nvPr/>
        </p:nvGrpSpPr>
        <p:grpSpPr>
          <a:xfrm rot="0">
            <a:off x="17794352" y="3075089"/>
            <a:ext cx="176115" cy="176115"/>
            <a:chOff x="0" y="0"/>
            <a:chExt cx="6350000" cy="6350000"/>
          </a:xfrm>
        </p:grpSpPr>
        <p:sp>
          <p:nvSpPr>
            <p:cNvPr name="Freeform 5" id="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6" id="6"/>
          <p:cNvGrpSpPr/>
          <p:nvPr/>
        </p:nvGrpSpPr>
        <p:grpSpPr>
          <a:xfrm rot="0">
            <a:off x="17794352" y="3556097"/>
            <a:ext cx="176115" cy="176115"/>
            <a:chOff x="0" y="0"/>
            <a:chExt cx="6350000" cy="6350000"/>
          </a:xfrm>
        </p:grpSpPr>
        <p:sp>
          <p:nvSpPr>
            <p:cNvPr name="Freeform 7" id="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8" id="8"/>
          <p:cNvGrpSpPr/>
          <p:nvPr/>
        </p:nvGrpSpPr>
        <p:grpSpPr>
          <a:xfrm rot="0">
            <a:off x="17794352" y="4037105"/>
            <a:ext cx="176115" cy="176115"/>
            <a:chOff x="0" y="0"/>
            <a:chExt cx="6350000" cy="6350000"/>
          </a:xfrm>
        </p:grpSpPr>
        <p:sp>
          <p:nvSpPr>
            <p:cNvPr name="Freeform 9" id="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0" id="10"/>
          <p:cNvGrpSpPr/>
          <p:nvPr/>
        </p:nvGrpSpPr>
        <p:grpSpPr>
          <a:xfrm rot="0">
            <a:off x="17794352" y="4518113"/>
            <a:ext cx="176115" cy="176115"/>
            <a:chOff x="0" y="0"/>
            <a:chExt cx="6350000" cy="6350000"/>
          </a:xfrm>
        </p:grpSpPr>
        <p:sp>
          <p:nvSpPr>
            <p:cNvPr name="Freeform 11" id="1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2" id="12"/>
          <p:cNvGrpSpPr/>
          <p:nvPr/>
        </p:nvGrpSpPr>
        <p:grpSpPr>
          <a:xfrm rot="0">
            <a:off x="17794352" y="4999121"/>
            <a:ext cx="176115" cy="176115"/>
            <a:chOff x="0" y="0"/>
            <a:chExt cx="6350000" cy="6350000"/>
          </a:xfrm>
        </p:grpSpPr>
        <p:sp>
          <p:nvSpPr>
            <p:cNvPr name="Freeform 13" id="1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84706"/>
              </a:srgbClr>
            </a:solidFill>
          </p:spPr>
        </p:sp>
      </p:grpSp>
      <p:grpSp>
        <p:nvGrpSpPr>
          <p:cNvPr name="Group 14" id="14"/>
          <p:cNvGrpSpPr/>
          <p:nvPr/>
        </p:nvGrpSpPr>
        <p:grpSpPr>
          <a:xfrm rot="0">
            <a:off x="17794352" y="5480129"/>
            <a:ext cx="176115" cy="176115"/>
            <a:chOff x="0" y="0"/>
            <a:chExt cx="6350000" cy="6350000"/>
          </a:xfrm>
        </p:grpSpPr>
        <p:sp>
          <p:nvSpPr>
            <p:cNvPr name="Freeform 15" id="1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6" id="16"/>
          <p:cNvGrpSpPr/>
          <p:nvPr/>
        </p:nvGrpSpPr>
        <p:grpSpPr>
          <a:xfrm rot="0">
            <a:off x="17794352" y="5961137"/>
            <a:ext cx="176115" cy="176115"/>
            <a:chOff x="0" y="0"/>
            <a:chExt cx="6350000" cy="6350000"/>
          </a:xfrm>
        </p:grpSpPr>
        <p:sp>
          <p:nvSpPr>
            <p:cNvPr name="Freeform 17" id="1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sp>
        <p:nvSpPr>
          <p:cNvPr name="TextBox 18" id="18"/>
          <p:cNvSpPr txBox="true"/>
          <p:nvPr/>
        </p:nvSpPr>
        <p:spPr>
          <a:xfrm rot="0">
            <a:off x="199863" y="139149"/>
            <a:ext cx="14346218" cy="959612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26235C"/>
                </a:solidFill>
                <a:latin typeface="ITC Avant Garde Gothic"/>
                <a:ea typeface="ITC Avant Garde Gothic"/>
                <a:cs typeface="ITC Avant Garde Gothic"/>
                <a:sym typeface="ITC Avant Garde Gothic"/>
              </a:rPr>
              <a:t>Build ties and bonds: Build </a:t>
            </a:r>
            <a:r>
              <a:rPr lang="en-US" b="true" sz="3200">
                <a:solidFill>
                  <a:srgbClr val="26235C"/>
                </a:solidFill>
                <a:latin typeface="ITC Avant Garde Gothic Bold"/>
                <a:ea typeface="ITC Avant Garde Gothic Bold"/>
                <a:cs typeface="ITC Avant Garde Gothic Bold"/>
                <a:sym typeface="ITC Avant Garde Gothic Bold"/>
              </a:rPr>
              <a:t>community</a:t>
            </a:r>
            <a:r>
              <a:rPr lang="en-US" sz="3200">
                <a:solidFill>
                  <a:srgbClr val="26235C"/>
                </a:solidFill>
                <a:latin typeface="ITC Avant Garde Gothic"/>
                <a:ea typeface="ITC Avant Garde Gothic"/>
                <a:cs typeface="ITC Avant Garde Gothic"/>
                <a:sym typeface="ITC Avant Garde Gothic"/>
              </a:rPr>
              <a:t>.</a:t>
            </a:r>
          </a:p>
          <a:p>
            <a:pPr algn="l" marL="690881" indent="-345440" lvl="1">
              <a:lnSpc>
                <a:spcPts val="4480"/>
              </a:lnSpc>
              <a:buFont typeface="Arial"/>
              <a:buChar char="•"/>
            </a:pPr>
            <a:r>
              <a:rPr lang="en-US" sz="3200">
                <a:solidFill>
                  <a:srgbClr val="26235C"/>
                </a:solidFill>
                <a:latin typeface="ITC Avant Garde Gothic"/>
                <a:ea typeface="ITC Avant Garde Gothic"/>
                <a:cs typeface="ITC Avant Garde Gothic"/>
                <a:sym typeface="ITC Avant Garde Gothic"/>
              </a:rPr>
              <a:t>Offer </a:t>
            </a:r>
            <a:r>
              <a:rPr lang="en-US" b="true" sz="3200">
                <a:solidFill>
                  <a:srgbClr val="26235C"/>
                </a:solidFill>
                <a:latin typeface="ITC Avant Garde Gothic Bold"/>
                <a:ea typeface="ITC Avant Garde Gothic Bold"/>
                <a:cs typeface="ITC Avant Garde Gothic Bold"/>
                <a:sym typeface="ITC Avant Garde Gothic Bold"/>
              </a:rPr>
              <a:t>spaces</a:t>
            </a:r>
            <a:r>
              <a:rPr lang="en-US" sz="3200">
                <a:solidFill>
                  <a:srgbClr val="26235C"/>
                </a:solidFill>
                <a:latin typeface="ITC Avant Garde Gothic"/>
                <a:ea typeface="ITC Avant Garde Gothic"/>
                <a:cs typeface="ITC Avant Garde Gothic"/>
                <a:sym typeface="ITC Avant Garde Gothic"/>
              </a:rPr>
              <a:t> and design specific times for </a:t>
            </a:r>
            <a:r>
              <a:rPr lang="en-US" b="true" sz="3200">
                <a:solidFill>
                  <a:srgbClr val="26235C"/>
                </a:solidFill>
                <a:latin typeface="ITC Avant Garde Gothic Bold"/>
                <a:ea typeface="ITC Avant Garde Gothic Bold"/>
                <a:cs typeface="ITC Avant Garde Gothic Bold"/>
                <a:sym typeface="ITC Avant Garde Gothic Bold"/>
              </a:rPr>
              <a:t>nonviolent experiences</a:t>
            </a:r>
            <a:r>
              <a:rPr lang="en-US" sz="3200">
                <a:solidFill>
                  <a:srgbClr val="26235C"/>
                </a:solidFill>
                <a:latin typeface="ITC Avant Garde Gothic"/>
                <a:ea typeface="ITC Avant Garde Gothic"/>
                <a:cs typeface="ITC Avant Garde Gothic"/>
                <a:sym typeface="ITC Avant Garde Gothic"/>
              </a:rPr>
              <a:t> of joint participation. For some people, these spaces and times may be their only experiences of peace.</a:t>
            </a:r>
          </a:p>
          <a:p>
            <a:pPr algn="l" marL="690881" indent="-345440" lvl="1">
              <a:lnSpc>
                <a:spcPts val="4480"/>
              </a:lnSpc>
              <a:buFont typeface="Arial"/>
              <a:buChar char="•"/>
            </a:pPr>
            <a:r>
              <a:rPr lang="en-US" sz="3200">
                <a:solidFill>
                  <a:srgbClr val="26235C"/>
                </a:solidFill>
                <a:latin typeface="ITC Avant Garde Gothic"/>
                <a:ea typeface="ITC Avant Garde Gothic"/>
                <a:cs typeface="ITC Avant Garde Gothic"/>
                <a:sym typeface="ITC Avant Garde Gothic"/>
              </a:rPr>
              <a:t>Initiate processes. </a:t>
            </a:r>
            <a:r>
              <a:rPr lang="en-US" b="true" sz="3200">
                <a:solidFill>
                  <a:srgbClr val="26235C"/>
                </a:solidFill>
                <a:latin typeface="ITC Avant Garde Gothic Bold"/>
                <a:ea typeface="ITC Avant Garde Gothic Bold"/>
                <a:cs typeface="ITC Avant Garde Gothic Bold"/>
                <a:sym typeface="ITC Avant Garde Gothic Bold"/>
              </a:rPr>
              <a:t>Synodality</a:t>
            </a:r>
            <a:r>
              <a:rPr lang="en-US" sz="3200">
                <a:solidFill>
                  <a:srgbClr val="26235C"/>
                </a:solidFill>
                <a:latin typeface="ITC Avant Garde Gothic"/>
                <a:ea typeface="ITC Avant Garde Gothic"/>
                <a:cs typeface="ITC Avant Garde Gothic"/>
                <a:sym typeface="ITC Avant Garde Gothic"/>
              </a:rPr>
              <a:t> as a nonviolent experience of participation and a house of peace.</a:t>
            </a:r>
          </a:p>
          <a:p>
            <a:pPr algn="l" marL="690881" indent="-345440" lvl="1">
              <a:lnSpc>
                <a:spcPts val="4480"/>
              </a:lnSpc>
              <a:buFont typeface="Arial"/>
              <a:buChar char="•"/>
            </a:pPr>
            <a:r>
              <a:rPr lang="en-US" sz="3200">
                <a:solidFill>
                  <a:srgbClr val="26235C"/>
                </a:solidFill>
                <a:latin typeface="ITC Avant Garde Gothic"/>
                <a:ea typeface="ITC Avant Garde Gothic"/>
                <a:cs typeface="ITC Avant Garde Gothic"/>
                <a:sym typeface="ITC Avant Garde Gothic"/>
              </a:rPr>
              <a:t>Offer </a:t>
            </a:r>
            <a:r>
              <a:rPr lang="en-US" b="true" sz="3200">
                <a:solidFill>
                  <a:srgbClr val="26235C"/>
                </a:solidFill>
                <a:latin typeface="ITC Avant Garde Gothic Bold"/>
                <a:ea typeface="ITC Avant Garde Gothic Bold"/>
                <a:cs typeface="ITC Avant Garde Gothic Bold"/>
                <a:sym typeface="ITC Avant Garde Gothic Bold"/>
              </a:rPr>
              <a:t>organizational structure.</a:t>
            </a:r>
          </a:p>
          <a:p>
            <a:pPr algn="l" marL="690881" indent="-345440" lvl="1">
              <a:lnSpc>
                <a:spcPts val="4480"/>
              </a:lnSpc>
              <a:buFont typeface="Arial"/>
              <a:buChar char="•"/>
            </a:pPr>
            <a:r>
              <a:rPr lang="en-US" b="true" sz="3200">
                <a:solidFill>
                  <a:srgbClr val="26235C"/>
                </a:solidFill>
                <a:latin typeface="ITC Avant Garde Gothic Bold"/>
                <a:ea typeface="ITC Avant Garde Gothic Bold"/>
                <a:cs typeface="ITC Avant Garde Gothic Bold"/>
                <a:sym typeface="ITC Avant Garde Gothic Bold"/>
              </a:rPr>
              <a:t>Learn and train</a:t>
            </a:r>
            <a:r>
              <a:rPr lang="en-US" sz="3200">
                <a:solidFill>
                  <a:srgbClr val="26235C"/>
                </a:solidFill>
                <a:latin typeface="ITC Avant Garde Gothic"/>
                <a:ea typeface="ITC Avant Garde Gothic"/>
                <a:cs typeface="ITC Avant Garde Gothic"/>
                <a:sym typeface="ITC Avant Garde Gothic"/>
              </a:rPr>
              <a:t> in nonviolent tools. Training for trainers. </a:t>
            </a:r>
          </a:p>
          <a:p>
            <a:pPr algn="l" marL="690881" indent="-345440" lvl="1">
              <a:lnSpc>
                <a:spcPts val="4480"/>
              </a:lnSpc>
              <a:buFont typeface="Arial"/>
              <a:buChar char="•"/>
            </a:pPr>
            <a:r>
              <a:rPr lang="en-US" sz="3200">
                <a:solidFill>
                  <a:srgbClr val="26235C"/>
                </a:solidFill>
                <a:latin typeface="ITC Avant Garde Gothic"/>
                <a:ea typeface="ITC Avant Garde Gothic"/>
                <a:cs typeface="ITC Avant Garde Gothic"/>
                <a:sym typeface="ITC Avant Garde Gothic"/>
              </a:rPr>
              <a:t>Socialize conflicts. </a:t>
            </a:r>
            <a:r>
              <a:rPr lang="en-US" b="true" sz="3200">
                <a:solidFill>
                  <a:srgbClr val="26235C"/>
                </a:solidFill>
                <a:latin typeface="ITC Avant Garde Gothic Bold"/>
                <a:ea typeface="ITC Avant Garde Gothic Bold"/>
                <a:cs typeface="ITC Avant Garde Gothic Bold"/>
                <a:sym typeface="ITC Avant Garde Gothic Bold"/>
              </a:rPr>
              <a:t>Socialize hope</a:t>
            </a:r>
            <a:r>
              <a:rPr lang="en-US" sz="3200">
                <a:solidFill>
                  <a:srgbClr val="26235C"/>
                </a:solidFill>
                <a:latin typeface="ITC Avant Garde Gothic"/>
                <a:ea typeface="ITC Avant Garde Gothic"/>
                <a:cs typeface="ITC Avant Garde Gothic"/>
                <a:sym typeface="ITC Avant Garde Gothic"/>
              </a:rPr>
              <a:t>. Build networks of solidarity.</a:t>
            </a:r>
          </a:p>
          <a:p>
            <a:pPr algn="l" marL="690881" indent="-345440" lvl="1">
              <a:lnSpc>
                <a:spcPts val="4480"/>
              </a:lnSpc>
              <a:buFont typeface="Arial"/>
              <a:buChar char="•"/>
            </a:pPr>
            <a:r>
              <a:rPr lang="en-US" b="true" sz="3200">
                <a:solidFill>
                  <a:srgbClr val="26235C"/>
                </a:solidFill>
                <a:latin typeface="ITC Avant Garde Gothic Bold"/>
                <a:ea typeface="ITC Avant Garde Gothic Bold"/>
                <a:cs typeface="ITC Avant Garde Gothic Bold"/>
                <a:sym typeface="ITC Avant Garde Gothic Bold"/>
              </a:rPr>
              <a:t>Share experiences</a:t>
            </a:r>
            <a:r>
              <a:rPr lang="en-US" sz="3200">
                <a:solidFill>
                  <a:srgbClr val="26235C"/>
                </a:solidFill>
                <a:latin typeface="ITC Avant Garde Gothic"/>
                <a:ea typeface="ITC Avant Garde Gothic"/>
                <a:cs typeface="ITC Avant Garde Gothic"/>
                <a:sym typeface="ITC Avant Garde Gothic"/>
              </a:rPr>
              <a:t> and testimonies. Nonviolence is imitative, dynamic, contagious.</a:t>
            </a:r>
          </a:p>
          <a:p>
            <a:pPr algn="l" marL="690881" indent="-345440" lvl="1">
              <a:lnSpc>
                <a:spcPts val="4480"/>
              </a:lnSpc>
              <a:buFont typeface="Arial"/>
              <a:buChar char="•"/>
            </a:pPr>
            <a:r>
              <a:rPr lang="en-US" b="true" sz="3200">
                <a:solidFill>
                  <a:srgbClr val="26235C"/>
                </a:solidFill>
                <a:latin typeface="ITC Avant Garde Gothic Bold"/>
                <a:ea typeface="ITC Avant Garde Gothic Bold"/>
                <a:cs typeface="ITC Avant Garde Gothic Bold"/>
                <a:sym typeface="ITC Avant Garde Gothic Bold"/>
              </a:rPr>
              <a:t>Protect</a:t>
            </a:r>
            <a:r>
              <a:rPr lang="en-US" sz="3200">
                <a:solidFill>
                  <a:srgbClr val="26235C"/>
                </a:solidFill>
                <a:latin typeface="ITC Avant Garde Gothic"/>
                <a:ea typeface="ITC Avant Garde Gothic"/>
                <a:cs typeface="ITC Avant Garde Gothic"/>
                <a:sym typeface="ITC Avant Garde Gothic"/>
              </a:rPr>
              <a:t> institutional spaces for peace. Start with the family and school. </a:t>
            </a:r>
          </a:p>
          <a:p>
            <a:pPr algn="l" marL="690881" indent="-345440" lvl="1">
              <a:lnSpc>
                <a:spcPts val="4480"/>
              </a:lnSpc>
              <a:buFont typeface="Arial"/>
              <a:buChar char="•"/>
            </a:pPr>
            <a:r>
              <a:rPr lang="en-US" sz="3200">
                <a:solidFill>
                  <a:srgbClr val="26235C"/>
                </a:solidFill>
                <a:latin typeface="ITC Avant Garde Gothic"/>
                <a:ea typeface="ITC Avant Garde Gothic"/>
                <a:cs typeface="ITC Avant Garde Gothic"/>
                <a:sym typeface="ITC Avant Garde Gothic"/>
              </a:rPr>
              <a:t>Incorporate nonviolence into formal and informal</a:t>
            </a:r>
            <a:r>
              <a:rPr lang="en-US" b="true" sz="3200">
                <a:solidFill>
                  <a:srgbClr val="26235C"/>
                </a:solidFill>
                <a:latin typeface="ITC Avant Garde Gothic Bold"/>
                <a:ea typeface="ITC Avant Garde Gothic Bold"/>
                <a:cs typeface="ITC Avant Garde Gothic Bold"/>
                <a:sym typeface="ITC Avant Garde Gothic Bold"/>
              </a:rPr>
              <a:t> education</a:t>
            </a:r>
            <a:r>
              <a:rPr lang="en-US" sz="3200">
                <a:solidFill>
                  <a:srgbClr val="26235C"/>
                </a:solidFill>
                <a:latin typeface="ITC Avant Garde Gothic"/>
                <a:ea typeface="ITC Avant Garde Gothic"/>
                <a:cs typeface="ITC Avant Garde Gothic"/>
                <a:sym typeface="ITC Avant Garde Gothic"/>
              </a:rPr>
              <a:t>.</a:t>
            </a:r>
          </a:p>
          <a:p>
            <a:pPr algn="l" marL="690881" indent="-345440" lvl="1">
              <a:lnSpc>
                <a:spcPts val="4480"/>
              </a:lnSpc>
              <a:buFont typeface="Arial"/>
              <a:buChar char="•"/>
            </a:pPr>
            <a:r>
              <a:rPr lang="en-US" sz="3200">
                <a:solidFill>
                  <a:srgbClr val="26235C"/>
                </a:solidFill>
                <a:latin typeface="ITC Avant Garde Gothic"/>
                <a:ea typeface="ITC Avant Garde Gothic"/>
                <a:cs typeface="ITC Avant Garde Gothic"/>
                <a:sym typeface="ITC Avant Garde Gothic"/>
              </a:rPr>
              <a:t>Create spaces and experiences of peace in the digital world as well. </a:t>
            </a:r>
          </a:p>
          <a:p>
            <a:pPr algn="l" marL="690881" indent="-345440" lvl="1">
              <a:lnSpc>
                <a:spcPts val="4480"/>
              </a:lnSpc>
              <a:buFont typeface="Arial"/>
              <a:buChar char="•"/>
            </a:pPr>
            <a:r>
              <a:rPr lang="en-US" b="true" sz="3200" i="true">
                <a:solidFill>
                  <a:srgbClr val="26235C"/>
                </a:solidFill>
                <a:latin typeface="ITC Avant Garde Gothic Bold Italics"/>
                <a:ea typeface="ITC Avant Garde Gothic Bold Italics"/>
                <a:cs typeface="ITC Avant Garde Gothic Bold Italics"/>
                <a:sym typeface="ITC Avant Garde Gothic Bold Italics"/>
              </a:rPr>
              <a:t>Put our bodies</a:t>
            </a:r>
            <a:r>
              <a:rPr lang="en-US" sz="3200">
                <a:solidFill>
                  <a:srgbClr val="26235C"/>
                </a:solidFill>
                <a:latin typeface="ITC Avant Garde Gothic"/>
                <a:ea typeface="ITC Avant Garde Gothic"/>
                <a:cs typeface="ITC Avant Garde Gothic"/>
                <a:sym typeface="ITC Avant Garde Gothic"/>
              </a:rPr>
              <a:t> on the line. Accompany.</a:t>
            </a:r>
          </a:p>
          <a:p>
            <a:pPr algn="l" marL="690881" indent="-345440" lvl="1">
              <a:lnSpc>
                <a:spcPts val="4480"/>
              </a:lnSpc>
              <a:buFont typeface="Arial"/>
              <a:buChar char="•"/>
            </a:pPr>
            <a:r>
              <a:rPr lang="en-US" b="true" sz="3200">
                <a:solidFill>
                  <a:srgbClr val="26235C"/>
                </a:solidFill>
                <a:latin typeface="ITC Avant Garde Gothic Bold"/>
                <a:ea typeface="ITC Avant Garde Gothic Bold"/>
                <a:cs typeface="ITC Avant Garde Gothic Bold"/>
                <a:sym typeface="ITC Avant Garde Gothic Bold"/>
              </a:rPr>
              <a:t>Disarm</a:t>
            </a:r>
            <a:r>
              <a:rPr lang="en-US" sz="3200">
                <a:solidFill>
                  <a:srgbClr val="26235C"/>
                </a:solidFill>
                <a:latin typeface="ITC Avant Garde Gothic"/>
                <a:ea typeface="ITC Avant Garde Gothic"/>
                <a:cs typeface="ITC Avant Garde Gothic"/>
                <a:sym typeface="ITC Avant Garde Gothic"/>
              </a:rPr>
              <a:t> language.</a:t>
            </a:r>
          </a:p>
        </p:txBody>
      </p:sp>
    </p:spTree>
  </p:cSld>
  <p:clrMapOvr>
    <a:masterClrMapping/>
  </p:clrMapOvr>
</p:sld>
</file>

<file path=ppt/slides/slide1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1594485" y="-2397936"/>
            <a:ext cx="5246370" cy="5246370"/>
            <a:chOff x="0" y="0"/>
            <a:chExt cx="6355080" cy="6355080"/>
          </a:xfrm>
        </p:grpSpPr>
        <p:sp>
          <p:nvSpPr>
            <p:cNvPr name="Freeform 3" id="3"/>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1C75BC"/>
            </a:solidFill>
          </p:spPr>
        </p:sp>
      </p:grpSp>
      <p:sp>
        <p:nvSpPr>
          <p:cNvPr name="TextBox 4" id="4"/>
          <p:cNvSpPr txBox="true"/>
          <p:nvPr/>
        </p:nvSpPr>
        <p:spPr>
          <a:xfrm rot="0">
            <a:off x="1464357" y="4513789"/>
            <a:ext cx="12532517" cy="1263015"/>
          </a:xfrm>
          <a:prstGeom prst="rect">
            <a:avLst/>
          </a:prstGeom>
        </p:spPr>
        <p:txBody>
          <a:bodyPr anchor="t" rtlCol="false" tIns="0" lIns="0" bIns="0" rIns="0">
            <a:spAutoFit/>
          </a:bodyPr>
          <a:lstStyle/>
          <a:p>
            <a:pPr algn="l">
              <a:lnSpc>
                <a:spcPts val="10080"/>
              </a:lnSpc>
            </a:pPr>
            <a:r>
              <a:rPr lang="en-US" b="true" sz="8000" spc="-160">
                <a:solidFill>
                  <a:srgbClr val="B70000"/>
                </a:solidFill>
                <a:latin typeface="League Spartan"/>
                <a:ea typeface="League Spartan"/>
                <a:cs typeface="League Spartan"/>
                <a:sym typeface="League Spartan"/>
              </a:rPr>
              <a:t>WHAT CAN WE HOPE?</a:t>
            </a:r>
          </a:p>
        </p:txBody>
      </p:sp>
      <p:grpSp>
        <p:nvGrpSpPr>
          <p:cNvPr name="Group 5" id="5"/>
          <p:cNvGrpSpPr/>
          <p:nvPr/>
        </p:nvGrpSpPr>
        <p:grpSpPr>
          <a:xfrm rot="-5400000">
            <a:off x="12320536" y="6733321"/>
            <a:ext cx="4523378" cy="8732163"/>
            <a:chOff x="0" y="0"/>
            <a:chExt cx="991421" cy="1913890"/>
          </a:xfrm>
        </p:grpSpPr>
        <p:sp>
          <p:nvSpPr>
            <p:cNvPr name="Freeform 6" id="6"/>
            <p:cNvSpPr/>
            <p:nvPr/>
          </p:nvSpPr>
          <p:spPr>
            <a:xfrm flipH="false" flipV="false" rot="0">
              <a:off x="0" y="0"/>
              <a:ext cx="991421" cy="1913890"/>
            </a:xfrm>
            <a:custGeom>
              <a:avLst/>
              <a:gdLst/>
              <a:ahLst/>
              <a:cxnLst/>
              <a:rect r="r" b="b" t="t" l="l"/>
              <a:pathLst>
                <a:path h="1913890" w="991421">
                  <a:moveTo>
                    <a:pt x="0" y="0"/>
                  </a:moveTo>
                  <a:lnTo>
                    <a:pt x="991421" y="0"/>
                  </a:lnTo>
                  <a:lnTo>
                    <a:pt x="991421" y="1913890"/>
                  </a:lnTo>
                  <a:lnTo>
                    <a:pt x="0" y="1913890"/>
                  </a:lnTo>
                  <a:close/>
                </a:path>
              </a:pathLst>
            </a:custGeom>
            <a:solidFill>
              <a:srgbClr val="1C75BC"/>
            </a:solidFill>
          </p:spPr>
        </p:sp>
      </p:grpSp>
      <p:grpSp>
        <p:nvGrpSpPr>
          <p:cNvPr name="Group 7" id="7"/>
          <p:cNvGrpSpPr/>
          <p:nvPr/>
        </p:nvGrpSpPr>
        <p:grpSpPr>
          <a:xfrm rot="0">
            <a:off x="17259300" y="3131410"/>
            <a:ext cx="176115" cy="176115"/>
            <a:chOff x="0" y="0"/>
            <a:chExt cx="6350000" cy="6350000"/>
          </a:xfrm>
        </p:grpSpPr>
        <p:sp>
          <p:nvSpPr>
            <p:cNvPr name="Freeform 8" id="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9" id="9"/>
          <p:cNvGrpSpPr/>
          <p:nvPr/>
        </p:nvGrpSpPr>
        <p:grpSpPr>
          <a:xfrm rot="0">
            <a:off x="17259300" y="3612418"/>
            <a:ext cx="176115" cy="176115"/>
            <a:chOff x="0" y="0"/>
            <a:chExt cx="6350000" cy="6350000"/>
          </a:xfrm>
        </p:grpSpPr>
        <p:sp>
          <p:nvSpPr>
            <p:cNvPr name="Freeform 10" id="1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1" id="11"/>
          <p:cNvGrpSpPr/>
          <p:nvPr/>
        </p:nvGrpSpPr>
        <p:grpSpPr>
          <a:xfrm rot="0">
            <a:off x="17259300" y="4093426"/>
            <a:ext cx="176115" cy="176115"/>
            <a:chOff x="0" y="0"/>
            <a:chExt cx="6350000" cy="6350000"/>
          </a:xfrm>
        </p:grpSpPr>
        <p:sp>
          <p:nvSpPr>
            <p:cNvPr name="Freeform 12" id="12"/>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84706"/>
              </a:srgbClr>
            </a:solidFill>
          </p:spPr>
        </p:sp>
      </p:grpSp>
      <p:grpSp>
        <p:nvGrpSpPr>
          <p:cNvPr name="Group 13" id="13"/>
          <p:cNvGrpSpPr/>
          <p:nvPr/>
        </p:nvGrpSpPr>
        <p:grpSpPr>
          <a:xfrm rot="0">
            <a:off x="17259300" y="4574435"/>
            <a:ext cx="176115" cy="176115"/>
            <a:chOff x="0" y="0"/>
            <a:chExt cx="6350000" cy="6350000"/>
          </a:xfrm>
        </p:grpSpPr>
        <p:sp>
          <p:nvSpPr>
            <p:cNvPr name="Freeform 14" id="1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5" id="15"/>
          <p:cNvGrpSpPr/>
          <p:nvPr/>
        </p:nvGrpSpPr>
        <p:grpSpPr>
          <a:xfrm rot="0">
            <a:off x="17259300" y="5055443"/>
            <a:ext cx="176115" cy="176115"/>
            <a:chOff x="0" y="0"/>
            <a:chExt cx="6350000" cy="6350000"/>
          </a:xfrm>
        </p:grpSpPr>
        <p:sp>
          <p:nvSpPr>
            <p:cNvPr name="Freeform 16" id="1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7" id="17"/>
          <p:cNvGrpSpPr/>
          <p:nvPr/>
        </p:nvGrpSpPr>
        <p:grpSpPr>
          <a:xfrm rot="0">
            <a:off x="17259300" y="5536451"/>
            <a:ext cx="176115" cy="176115"/>
            <a:chOff x="0" y="0"/>
            <a:chExt cx="6350000" cy="6350000"/>
          </a:xfrm>
        </p:grpSpPr>
        <p:sp>
          <p:nvSpPr>
            <p:cNvPr name="Freeform 18" id="1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9" id="19"/>
          <p:cNvGrpSpPr/>
          <p:nvPr/>
        </p:nvGrpSpPr>
        <p:grpSpPr>
          <a:xfrm rot="0">
            <a:off x="17259300" y="6017459"/>
            <a:ext cx="176115" cy="176115"/>
            <a:chOff x="0" y="0"/>
            <a:chExt cx="6350000" cy="6350000"/>
          </a:xfrm>
        </p:grpSpPr>
        <p:sp>
          <p:nvSpPr>
            <p:cNvPr name="Freeform 20" id="2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spTree>
  </p:cSld>
  <p:clrMapOvr>
    <a:masterClrMapping/>
  </p:clrMapOvr>
</p:sld>
</file>

<file path=ppt/slides/slide1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971616" y="1421668"/>
            <a:ext cx="8172384" cy="2190750"/>
          </a:xfrm>
          <a:prstGeom prst="rect">
            <a:avLst/>
          </a:prstGeom>
        </p:spPr>
        <p:txBody>
          <a:bodyPr anchor="t" rtlCol="false" tIns="0" lIns="0" bIns="0" rIns="0">
            <a:spAutoFit/>
          </a:bodyPr>
          <a:lstStyle/>
          <a:p>
            <a:pPr algn="l" marL="0" indent="0" lvl="0">
              <a:lnSpc>
                <a:spcPts val="8640"/>
              </a:lnSpc>
              <a:spcBef>
                <a:spcPct val="0"/>
              </a:spcBef>
            </a:pPr>
            <a:r>
              <a:rPr lang="en-US" b="true" sz="7200" spc="-144">
                <a:solidFill>
                  <a:srgbClr val="B70000"/>
                </a:solidFill>
                <a:latin typeface="League Spartan"/>
                <a:ea typeface="League Spartan"/>
                <a:cs typeface="League Spartan"/>
                <a:sym typeface="League Spartan"/>
              </a:rPr>
              <a:t>FOR CHRISTIANS NONVIOLENCE IS </a:t>
            </a:r>
          </a:p>
        </p:txBody>
      </p:sp>
      <p:sp>
        <p:nvSpPr>
          <p:cNvPr name="TextBox 3" id="3"/>
          <p:cNvSpPr txBox="true"/>
          <p:nvPr/>
        </p:nvSpPr>
        <p:spPr>
          <a:xfrm rot="0">
            <a:off x="3645634" y="4136191"/>
            <a:ext cx="8172384" cy="2810803"/>
          </a:xfrm>
          <a:prstGeom prst="rect">
            <a:avLst/>
          </a:prstGeom>
        </p:spPr>
        <p:txBody>
          <a:bodyPr anchor="t" rtlCol="false" tIns="0" lIns="0" bIns="0" rIns="0">
            <a:spAutoFit/>
          </a:bodyPr>
          <a:lstStyle/>
          <a:p>
            <a:pPr algn="l" marL="0" indent="0" lvl="0">
              <a:lnSpc>
                <a:spcPts val="5670"/>
              </a:lnSpc>
            </a:pPr>
            <a:r>
              <a:rPr lang="en-US" sz="3544">
                <a:solidFill>
                  <a:srgbClr val="B70000"/>
                </a:solidFill>
                <a:latin typeface="Questrial"/>
                <a:ea typeface="Questrial"/>
                <a:cs typeface="Questrial"/>
                <a:sym typeface="Questrial"/>
              </a:rPr>
              <a:t>“the attitude of one who is so convinced of God’s love and power that he or she is not afraid to tackle evil with the weapons of love and truth alone”</a:t>
            </a:r>
          </a:p>
        </p:txBody>
      </p:sp>
      <p:grpSp>
        <p:nvGrpSpPr>
          <p:cNvPr name="Group 4" id="4"/>
          <p:cNvGrpSpPr/>
          <p:nvPr/>
        </p:nvGrpSpPr>
        <p:grpSpPr>
          <a:xfrm rot="0">
            <a:off x="17259300" y="3131410"/>
            <a:ext cx="176115" cy="176115"/>
            <a:chOff x="0" y="0"/>
            <a:chExt cx="6350000" cy="6350000"/>
          </a:xfrm>
        </p:grpSpPr>
        <p:sp>
          <p:nvSpPr>
            <p:cNvPr name="Freeform 5" id="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6" id="6"/>
          <p:cNvGrpSpPr/>
          <p:nvPr/>
        </p:nvGrpSpPr>
        <p:grpSpPr>
          <a:xfrm rot="0">
            <a:off x="17259300" y="3612418"/>
            <a:ext cx="176115" cy="176115"/>
            <a:chOff x="0" y="0"/>
            <a:chExt cx="6350000" cy="6350000"/>
          </a:xfrm>
        </p:grpSpPr>
        <p:sp>
          <p:nvSpPr>
            <p:cNvPr name="Freeform 7" id="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8" id="8"/>
          <p:cNvGrpSpPr/>
          <p:nvPr/>
        </p:nvGrpSpPr>
        <p:grpSpPr>
          <a:xfrm rot="0">
            <a:off x="17259300" y="4093426"/>
            <a:ext cx="176115" cy="176115"/>
            <a:chOff x="0" y="0"/>
            <a:chExt cx="6350000" cy="6350000"/>
          </a:xfrm>
        </p:grpSpPr>
        <p:sp>
          <p:nvSpPr>
            <p:cNvPr name="Freeform 9" id="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0" id="10"/>
          <p:cNvGrpSpPr/>
          <p:nvPr/>
        </p:nvGrpSpPr>
        <p:grpSpPr>
          <a:xfrm rot="0">
            <a:off x="17259300" y="4574435"/>
            <a:ext cx="176115" cy="176115"/>
            <a:chOff x="0" y="0"/>
            <a:chExt cx="6350000" cy="6350000"/>
          </a:xfrm>
        </p:grpSpPr>
        <p:sp>
          <p:nvSpPr>
            <p:cNvPr name="Freeform 11" id="1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2" id="12"/>
          <p:cNvGrpSpPr/>
          <p:nvPr/>
        </p:nvGrpSpPr>
        <p:grpSpPr>
          <a:xfrm rot="0">
            <a:off x="17259300" y="5055443"/>
            <a:ext cx="176115" cy="176115"/>
            <a:chOff x="0" y="0"/>
            <a:chExt cx="6350000" cy="6350000"/>
          </a:xfrm>
        </p:grpSpPr>
        <p:sp>
          <p:nvSpPr>
            <p:cNvPr name="Freeform 13" id="1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4" id="14"/>
          <p:cNvGrpSpPr/>
          <p:nvPr/>
        </p:nvGrpSpPr>
        <p:grpSpPr>
          <a:xfrm rot="0">
            <a:off x="17259300" y="5536451"/>
            <a:ext cx="176115" cy="176115"/>
            <a:chOff x="0" y="0"/>
            <a:chExt cx="6350000" cy="6350000"/>
          </a:xfrm>
        </p:grpSpPr>
        <p:sp>
          <p:nvSpPr>
            <p:cNvPr name="Freeform 15" id="1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84706"/>
              </a:srgbClr>
            </a:solidFill>
          </p:spPr>
        </p:sp>
      </p:grpSp>
      <p:grpSp>
        <p:nvGrpSpPr>
          <p:cNvPr name="Group 16" id="16"/>
          <p:cNvGrpSpPr/>
          <p:nvPr/>
        </p:nvGrpSpPr>
        <p:grpSpPr>
          <a:xfrm rot="0">
            <a:off x="17259300" y="6017459"/>
            <a:ext cx="176115" cy="176115"/>
            <a:chOff x="0" y="0"/>
            <a:chExt cx="6350000" cy="6350000"/>
          </a:xfrm>
        </p:grpSpPr>
        <p:sp>
          <p:nvSpPr>
            <p:cNvPr name="Freeform 17" id="1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8" id="18"/>
          <p:cNvGrpSpPr/>
          <p:nvPr/>
        </p:nvGrpSpPr>
        <p:grpSpPr>
          <a:xfrm rot="5400000">
            <a:off x="13080954" y="-3566958"/>
            <a:ext cx="2889965" cy="7524127"/>
            <a:chOff x="0" y="0"/>
            <a:chExt cx="991421" cy="2581200"/>
          </a:xfrm>
        </p:grpSpPr>
        <p:sp>
          <p:nvSpPr>
            <p:cNvPr name="Freeform 19" id="19"/>
            <p:cNvSpPr/>
            <p:nvPr/>
          </p:nvSpPr>
          <p:spPr>
            <a:xfrm flipH="false" flipV="false" rot="0">
              <a:off x="0" y="0"/>
              <a:ext cx="991421" cy="2581200"/>
            </a:xfrm>
            <a:custGeom>
              <a:avLst/>
              <a:gdLst/>
              <a:ahLst/>
              <a:cxnLst/>
              <a:rect r="r" b="b" t="t" l="l"/>
              <a:pathLst>
                <a:path h="2581200" w="991421">
                  <a:moveTo>
                    <a:pt x="0" y="0"/>
                  </a:moveTo>
                  <a:lnTo>
                    <a:pt x="991421" y="0"/>
                  </a:lnTo>
                  <a:lnTo>
                    <a:pt x="991421" y="2581200"/>
                  </a:lnTo>
                  <a:lnTo>
                    <a:pt x="0" y="2581200"/>
                  </a:lnTo>
                  <a:close/>
                </a:path>
              </a:pathLst>
            </a:custGeom>
            <a:solidFill>
              <a:srgbClr val="1C75BC"/>
            </a:solidFill>
          </p:spPr>
        </p:sp>
      </p:grpSp>
      <p:grpSp>
        <p:nvGrpSpPr>
          <p:cNvPr name="Group 20" id="20"/>
          <p:cNvGrpSpPr/>
          <p:nvPr/>
        </p:nvGrpSpPr>
        <p:grpSpPr>
          <a:xfrm rot="10793285">
            <a:off x="-1720234" y="8186144"/>
            <a:ext cx="4597951" cy="5602358"/>
            <a:chOff x="0" y="0"/>
            <a:chExt cx="2354580" cy="2868930"/>
          </a:xfrm>
        </p:grpSpPr>
        <p:sp>
          <p:nvSpPr>
            <p:cNvPr name="Freeform 21" id="21"/>
            <p:cNvSpPr/>
            <p:nvPr/>
          </p:nvSpPr>
          <p:spPr>
            <a:xfrm flipH="false" flipV="false" rot="0">
              <a:off x="0" y="0"/>
              <a:ext cx="2353310" cy="2868930"/>
            </a:xfrm>
            <a:custGeom>
              <a:avLst/>
              <a:gdLst/>
              <a:ahLst/>
              <a:cxnLst/>
              <a:rect r="r" b="b" t="t" l="l"/>
              <a:pathLst>
                <a:path h="2868930" w="2353310">
                  <a:moveTo>
                    <a:pt x="784860" y="2801620"/>
                  </a:moveTo>
                  <a:cubicBezTo>
                    <a:pt x="905510" y="2842260"/>
                    <a:pt x="1042670" y="2868930"/>
                    <a:pt x="1177290" y="2868930"/>
                  </a:cubicBezTo>
                  <a:cubicBezTo>
                    <a:pt x="1311910" y="2868930"/>
                    <a:pt x="1441450" y="2846070"/>
                    <a:pt x="1560830" y="2805430"/>
                  </a:cubicBezTo>
                  <a:cubicBezTo>
                    <a:pt x="1563370" y="2804160"/>
                    <a:pt x="1565910" y="2804160"/>
                    <a:pt x="1568450" y="2802890"/>
                  </a:cubicBezTo>
                  <a:cubicBezTo>
                    <a:pt x="2016760" y="2640330"/>
                    <a:pt x="2346960" y="2211070"/>
                    <a:pt x="2353310" y="1709420"/>
                  </a:cubicBezTo>
                  <a:lnTo>
                    <a:pt x="2353310" y="0"/>
                  </a:lnTo>
                  <a:lnTo>
                    <a:pt x="0" y="0"/>
                  </a:lnTo>
                  <a:lnTo>
                    <a:pt x="0" y="1708150"/>
                  </a:lnTo>
                  <a:cubicBezTo>
                    <a:pt x="6350" y="2213610"/>
                    <a:pt x="331470" y="2642870"/>
                    <a:pt x="784860" y="2801620"/>
                  </a:cubicBezTo>
                  <a:close/>
                </a:path>
              </a:pathLst>
            </a:custGeom>
            <a:solidFill>
              <a:srgbClr val="1C75BC"/>
            </a:solidFill>
          </p:spPr>
        </p:sp>
      </p:grpSp>
      <p:sp>
        <p:nvSpPr>
          <p:cNvPr name="TextBox 22" id="22"/>
          <p:cNvSpPr txBox="true"/>
          <p:nvPr/>
        </p:nvSpPr>
        <p:spPr>
          <a:xfrm rot="0">
            <a:off x="7259290" y="7817487"/>
            <a:ext cx="3769420" cy="604520"/>
          </a:xfrm>
          <a:prstGeom prst="rect">
            <a:avLst/>
          </a:prstGeom>
        </p:spPr>
        <p:txBody>
          <a:bodyPr anchor="t" rtlCol="false" tIns="0" lIns="0" bIns="0" rIns="0">
            <a:spAutoFit/>
          </a:bodyPr>
          <a:lstStyle/>
          <a:p>
            <a:pPr algn="ctr">
              <a:lnSpc>
                <a:spcPts val="4480"/>
              </a:lnSpc>
            </a:pPr>
            <a:r>
              <a:rPr lang="en-US" sz="3200">
                <a:solidFill>
                  <a:srgbClr val="B70000"/>
                </a:solidFill>
                <a:latin typeface="ITC Avant Garde Gothic"/>
                <a:ea typeface="ITC Avant Garde Gothic"/>
                <a:cs typeface="ITC Avant Garde Gothic"/>
                <a:sym typeface="ITC Avant Garde Gothic"/>
              </a:rPr>
              <a:t>POPE BENEDICT XVI</a:t>
            </a:r>
          </a:p>
        </p:txBody>
      </p:sp>
    </p:spTree>
  </p:cSld>
  <p:clrMapOvr>
    <a:masterClrMapping/>
  </p:clrMapOvr>
</p:sld>
</file>

<file path=ppt/slides/slide1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971616" y="1421668"/>
            <a:ext cx="8172384" cy="2190750"/>
          </a:xfrm>
          <a:prstGeom prst="rect">
            <a:avLst/>
          </a:prstGeom>
        </p:spPr>
        <p:txBody>
          <a:bodyPr anchor="t" rtlCol="false" tIns="0" lIns="0" bIns="0" rIns="0">
            <a:spAutoFit/>
          </a:bodyPr>
          <a:lstStyle/>
          <a:p>
            <a:pPr algn="l" marL="0" indent="0" lvl="0">
              <a:lnSpc>
                <a:spcPts val="8640"/>
              </a:lnSpc>
              <a:spcBef>
                <a:spcPct val="0"/>
              </a:spcBef>
            </a:pPr>
            <a:r>
              <a:rPr lang="en-US" b="true" sz="7200" spc="-144">
                <a:solidFill>
                  <a:srgbClr val="B70000"/>
                </a:solidFill>
                <a:latin typeface="League Spartan"/>
                <a:ea typeface="League Spartan"/>
                <a:cs typeface="League Spartan"/>
                <a:sym typeface="League Spartan"/>
              </a:rPr>
              <a:t>FOR CHRISTIANS HOPE IS </a:t>
            </a:r>
          </a:p>
        </p:txBody>
      </p:sp>
      <p:sp>
        <p:nvSpPr>
          <p:cNvPr name="TextBox 3" id="3"/>
          <p:cNvSpPr txBox="true"/>
          <p:nvPr/>
        </p:nvSpPr>
        <p:spPr>
          <a:xfrm rot="0">
            <a:off x="3228031" y="4282573"/>
            <a:ext cx="8172384" cy="948985"/>
          </a:xfrm>
          <a:prstGeom prst="rect">
            <a:avLst/>
          </a:prstGeom>
        </p:spPr>
        <p:txBody>
          <a:bodyPr anchor="t" rtlCol="false" tIns="0" lIns="0" bIns="0" rIns="0">
            <a:spAutoFit/>
          </a:bodyPr>
          <a:lstStyle/>
          <a:p>
            <a:pPr algn="l" marL="0" indent="0" lvl="0">
              <a:lnSpc>
                <a:spcPts val="7910"/>
              </a:lnSpc>
            </a:pPr>
            <a:r>
              <a:rPr lang="en-US" sz="4944">
                <a:solidFill>
                  <a:srgbClr val="B70000"/>
                </a:solidFill>
                <a:latin typeface="Questrial"/>
                <a:ea typeface="Questrial"/>
                <a:cs typeface="Questrial"/>
                <a:sym typeface="Questrial"/>
              </a:rPr>
              <a:t>A MANDATORY VIRTUE </a:t>
            </a:r>
          </a:p>
        </p:txBody>
      </p:sp>
      <p:grpSp>
        <p:nvGrpSpPr>
          <p:cNvPr name="Group 4" id="4"/>
          <p:cNvGrpSpPr/>
          <p:nvPr/>
        </p:nvGrpSpPr>
        <p:grpSpPr>
          <a:xfrm rot="0">
            <a:off x="17259300" y="3131410"/>
            <a:ext cx="176115" cy="176115"/>
            <a:chOff x="0" y="0"/>
            <a:chExt cx="6350000" cy="6350000"/>
          </a:xfrm>
        </p:grpSpPr>
        <p:sp>
          <p:nvSpPr>
            <p:cNvPr name="Freeform 5" id="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6" id="6"/>
          <p:cNvGrpSpPr/>
          <p:nvPr/>
        </p:nvGrpSpPr>
        <p:grpSpPr>
          <a:xfrm rot="0">
            <a:off x="17259300" y="3612418"/>
            <a:ext cx="176115" cy="176115"/>
            <a:chOff x="0" y="0"/>
            <a:chExt cx="6350000" cy="6350000"/>
          </a:xfrm>
        </p:grpSpPr>
        <p:sp>
          <p:nvSpPr>
            <p:cNvPr name="Freeform 7" id="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8" id="8"/>
          <p:cNvGrpSpPr/>
          <p:nvPr/>
        </p:nvGrpSpPr>
        <p:grpSpPr>
          <a:xfrm rot="0">
            <a:off x="17259300" y="4093426"/>
            <a:ext cx="176115" cy="176115"/>
            <a:chOff x="0" y="0"/>
            <a:chExt cx="6350000" cy="6350000"/>
          </a:xfrm>
        </p:grpSpPr>
        <p:sp>
          <p:nvSpPr>
            <p:cNvPr name="Freeform 9" id="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0" id="10"/>
          <p:cNvGrpSpPr/>
          <p:nvPr/>
        </p:nvGrpSpPr>
        <p:grpSpPr>
          <a:xfrm rot="0">
            <a:off x="17259300" y="4574435"/>
            <a:ext cx="176115" cy="176115"/>
            <a:chOff x="0" y="0"/>
            <a:chExt cx="6350000" cy="6350000"/>
          </a:xfrm>
        </p:grpSpPr>
        <p:sp>
          <p:nvSpPr>
            <p:cNvPr name="Freeform 11" id="1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2" id="12"/>
          <p:cNvGrpSpPr/>
          <p:nvPr/>
        </p:nvGrpSpPr>
        <p:grpSpPr>
          <a:xfrm rot="0">
            <a:off x="17259300" y="5055443"/>
            <a:ext cx="176115" cy="176115"/>
            <a:chOff x="0" y="0"/>
            <a:chExt cx="6350000" cy="6350000"/>
          </a:xfrm>
        </p:grpSpPr>
        <p:sp>
          <p:nvSpPr>
            <p:cNvPr name="Freeform 13" id="1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4" id="14"/>
          <p:cNvGrpSpPr/>
          <p:nvPr/>
        </p:nvGrpSpPr>
        <p:grpSpPr>
          <a:xfrm rot="0">
            <a:off x="17259300" y="5536451"/>
            <a:ext cx="176115" cy="176115"/>
            <a:chOff x="0" y="0"/>
            <a:chExt cx="6350000" cy="6350000"/>
          </a:xfrm>
        </p:grpSpPr>
        <p:sp>
          <p:nvSpPr>
            <p:cNvPr name="Freeform 15" id="1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84706"/>
              </a:srgbClr>
            </a:solidFill>
          </p:spPr>
        </p:sp>
      </p:grpSp>
      <p:grpSp>
        <p:nvGrpSpPr>
          <p:cNvPr name="Group 16" id="16"/>
          <p:cNvGrpSpPr/>
          <p:nvPr/>
        </p:nvGrpSpPr>
        <p:grpSpPr>
          <a:xfrm rot="0">
            <a:off x="17259300" y="6017459"/>
            <a:ext cx="176115" cy="176115"/>
            <a:chOff x="0" y="0"/>
            <a:chExt cx="6350000" cy="6350000"/>
          </a:xfrm>
        </p:grpSpPr>
        <p:sp>
          <p:nvSpPr>
            <p:cNvPr name="Freeform 17" id="1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8" id="18"/>
          <p:cNvGrpSpPr/>
          <p:nvPr/>
        </p:nvGrpSpPr>
        <p:grpSpPr>
          <a:xfrm rot="5400000">
            <a:off x="13080954" y="-3566958"/>
            <a:ext cx="2889965" cy="7524127"/>
            <a:chOff x="0" y="0"/>
            <a:chExt cx="991421" cy="2581200"/>
          </a:xfrm>
        </p:grpSpPr>
        <p:sp>
          <p:nvSpPr>
            <p:cNvPr name="Freeform 19" id="19"/>
            <p:cNvSpPr/>
            <p:nvPr/>
          </p:nvSpPr>
          <p:spPr>
            <a:xfrm flipH="false" flipV="false" rot="0">
              <a:off x="0" y="0"/>
              <a:ext cx="991421" cy="2581200"/>
            </a:xfrm>
            <a:custGeom>
              <a:avLst/>
              <a:gdLst/>
              <a:ahLst/>
              <a:cxnLst/>
              <a:rect r="r" b="b" t="t" l="l"/>
              <a:pathLst>
                <a:path h="2581200" w="991421">
                  <a:moveTo>
                    <a:pt x="0" y="0"/>
                  </a:moveTo>
                  <a:lnTo>
                    <a:pt x="991421" y="0"/>
                  </a:lnTo>
                  <a:lnTo>
                    <a:pt x="991421" y="2581200"/>
                  </a:lnTo>
                  <a:lnTo>
                    <a:pt x="0" y="2581200"/>
                  </a:lnTo>
                  <a:close/>
                </a:path>
              </a:pathLst>
            </a:custGeom>
            <a:solidFill>
              <a:srgbClr val="1C75BC"/>
            </a:solidFill>
          </p:spPr>
        </p:sp>
      </p:grpSp>
      <p:grpSp>
        <p:nvGrpSpPr>
          <p:cNvPr name="Group 20" id="20"/>
          <p:cNvGrpSpPr/>
          <p:nvPr/>
        </p:nvGrpSpPr>
        <p:grpSpPr>
          <a:xfrm rot="10793285">
            <a:off x="-1720234" y="8186144"/>
            <a:ext cx="4597951" cy="5602358"/>
            <a:chOff x="0" y="0"/>
            <a:chExt cx="2354580" cy="2868930"/>
          </a:xfrm>
        </p:grpSpPr>
        <p:sp>
          <p:nvSpPr>
            <p:cNvPr name="Freeform 21" id="21"/>
            <p:cNvSpPr/>
            <p:nvPr/>
          </p:nvSpPr>
          <p:spPr>
            <a:xfrm flipH="false" flipV="false" rot="0">
              <a:off x="0" y="0"/>
              <a:ext cx="2353310" cy="2868930"/>
            </a:xfrm>
            <a:custGeom>
              <a:avLst/>
              <a:gdLst/>
              <a:ahLst/>
              <a:cxnLst/>
              <a:rect r="r" b="b" t="t" l="l"/>
              <a:pathLst>
                <a:path h="2868930" w="2353310">
                  <a:moveTo>
                    <a:pt x="784860" y="2801620"/>
                  </a:moveTo>
                  <a:cubicBezTo>
                    <a:pt x="905510" y="2842260"/>
                    <a:pt x="1042670" y="2868930"/>
                    <a:pt x="1177290" y="2868930"/>
                  </a:cubicBezTo>
                  <a:cubicBezTo>
                    <a:pt x="1311910" y="2868930"/>
                    <a:pt x="1441450" y="2846070"/>
                    <a:pt x="1560830" y="2805430"/>
                  </a:cubicBezTo>
                  <a:cubicBezTo>
                    <a:pt x="1563370" y="2804160"/>
                    <a:pt x="1565910" y="2804160"/>
                    <a:pt x="1568450" y="2802890"/>
                  </a:cubicBezTo>
                  <a:cubicBezTo>
                    <a:pt x="2016760" y="2640330"/>
                    <a:pt x="2346960" y="2211070"/>
                    <a:pt x="2353310" y="1709420"/>
                  </a:cubicBezTo>
                  <a:lnTo>
                    <a:pt x="2353310" y="0"/>
                  </a:lnTo>
                  <a:lnTo>
                    <a:pt x="0" y="0"/>
                  </a:lnTo>
                  <a:lnTo>
                    <a:pt x="0" y="1708150"/>
                  </a:lnTo>
                  <a:cubicBezTo>
                    <a:pt x="6350" y="2213610"/>
                    <a:pt x="331470" y="2642870"/>
                    <a:pt x="784860" y="2801620"/>
                  </a:cubicBezTo>
                  <a:close/>
                </a:path>
              </a:pathLst>
            </a:custGeom>
            <a:solidFill>
              <a:srgbClr val="1C75BC"/>
            </a:solidFill>
          </p:spPr>
        </p:sp>
      </p:grpSp>
      <p:sp>
        <p:nvSpPr>
          <p:cNvPr name="TextBox 22" id="22"/>
          <p:cNvSpPr txBox="true"/>
          <p:nvPr/>
        </p:nvSpPr>
        <p:spPr>
          <a:xfrm rot="0">
            <a:off x="6740364" y="5893634"/>
            <a:ext cx="3568204" cy="604520"/>
          </a:xfrm>
          <a:prstGeom prst="rect">
            <a:avLst/>
          </a:prstGeom>
        </p:spPr>
        <p:txBody>
          <a:bodyPr anchor="t" rtlCol="false" tIns="0" lIns="0" bIns="0" rIns="0">
            <a:spAutoFit/>
          </a:bodyPr>
          <a:lstStyle/>
          <a:p>
            <a:pPr algn="ctr">
              <a:lnSpc>
                <a:spcPts val="4480"/>
              </a:lnSpc>
            </a:pPr>
            <a:r>
              <a:rPr lang="en-US" sz="3200">
                <a:solidFill>
                  <a:srgbClr val="B70000"/>
                </a:solidFill>
                <a:latin typeface="ITC Avant Garde Gothic"/>
                <a:ea typeface="ITC Avant Garde Gothic"/>
                <a:cs typeface="ITC Avant Garde Gothic"/>
                <a:sym typeface="ITC Avant Garde Gothic"/>
              </a:rPr>
              <a:t>POPE JOHN PAUL I</a:t>
            </a:r>
          </a:p>
        </p:txBody>
      </p:sp>
    </p:spTree>
  </p:cSld>
  <p:clrMapOvr>
    <a:masterClrMapping/>
  </p:clrMapOvr>
</p:sld>
</file>

<file path=ppt/slides/slide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10506017" y="449632"/>
            <a:ext cx="6154183" cy="3643794"/>
            <a:chOff x="0" y="0"/>
            <a:chExt cx="8205577" cy="4858392"/>
          </a:xfrm>
        </p:grpSpPr>
        <p:grpSp>
          <p:nvGrpSpPr>
            <p:cNvPr name="Group 3" id="3"/>
            <p:cNvGrpSpPr/>
            <p:nvPr/>
          </p:nvGrpSpPr>
          <p:grpSpPr>
            <a:xfrm rot="0">
              <a:off x="0" y="0"/>
              <a:ext cx="8205577" cy="4858392"/>
              <a:chOff x="0" y="0"/>
              <a:chExt cx="4971058" cy="2943285"/>
            </a:xfrm>
          </p:grpSpPr>
          <p:sp>
            <p:nvSpPr>
              <p:cNvPr name="Freeform 4" id="4"/>
              <p:cNvSpPr/>
              <p:nvPr/>
            </p:nvSpPr>
            <p:spPr>
              <a:xfrm flipH="false" flipV="false" rot="0">
                <a:off x="0" y="0"/>
                <a:ext cx="4971059" cy="2943285"/>
              </a:xfrm>
              <a:custGeom>
                <a:avLst/>
                <a:gdLst/>
                <a:ahLst/>
                <a:cxnLst/>
                <a:rect r="r" b="b" t="t" l="l"/>
                <a:pathLst>
                  <a:path h="2943285" w="4971059">
                    <a:moveTo>
                      <a:pt x="4846598" y="2943285"/>
                    </a:moveTo>
                    <a:lnTo>
                      <a:pt x="124460" y="2943285"/>
                    </a:lnTo>
                    <a:cubicBezTo>
                      <a:pt x="55880" y="2943285"/>
                      <a:pt x="0" y="2887405"/>
                      <a:pt x="0" y="2818825"/>
                    </a:cubicBezTo>
                    <a:lnTo>
                      <a:pt x="0" y="124460"/>
                    </a:lnTo>
                    <a:cubicBezTo>
                      <a:pt x="0" y="55880"/>
                      <a:pt x="55880" y="0"/>
                      <a:pt x="124460" y="0"/>
                    </a:cubicBezTo>
                    <a:lnTo>
                      <a:pt x="4846598" y="0"/>
                    </a:lnTo>
                    <a:cubicBezTo>
                      <a:pt x="4915178" y="0"/>
                      <a:pt x="4971059" y="55880"/>
                      <a:pt x="4971059" y="124460"/>
                    </a:cubicBezTo>
                    <a:lnTo>
                      <a:pt x="4971059" y="2818825"/>
                    </a:lnTo>
                    <a:cubicBezTo>
                      <a:pt x="4971059" y="2887405"/>
                      <a:pt x="4915178" y="2943285"/>
                      <a:pt x="4846598" y="2943285"/>
                    </a:cubicBezTo>
                    <a:close/>
                  </a:path>
                </a:pathLst>
              </a:custGeom>
              <a:solidFill>
                <a:srgbClr val="062D61">
                  <a:alpha val="15686"/>
                </a:srgbClr>
              </a:solidFill>
            </p:spPr>
          </p:sp>
        </p:grpSp>
        <p:sp>
          <p:nvSpPr>
            <p:cNvPr name="TextBox 5" id="5"/>
            <p:cNvSpPr txBox="true"/>
            <p:nvPr/>
          </p:nvSpPr>
          <p:spPr>
            <a:xfrm rot="0">
              <a:off x="1925662" y="367462"/>
              <a:ext cx="5734192" cy="4039873"/>
            </a:xfrm>
            <a:prstGeom prst="rect">
              <a:avLst/>
            </a:prstGeom>
          </p:spPr>
          <p:txBody>
            <a:bodyPr anchor="t" rtlCol="false" tIns="0" lIns="0" bIns="0" rIns="0">
              <a:spAutoFit/>
            </a:bodyPr>
            <a:lstStyle/>
            <a:p>
              <a:pPr algn="l">
                <a:lnSpc>
                  <a:spcPts val="6149"/>
                </a:lnSpc>
              </a:pPr>
              <a:r>
                <a:rPr lang="en-US" sz="4099">
                  <a:solidFill>
                    <a:srgbClr val="632B2B"/>
                  </a:solidFill>
                  <a:latin typeface="Questrial"/>
                  <a:ea typeface="Questrial"/>
                  <a:cs typeface="Questrial"/>
                  <a:sym typeface="Questrial"/>
                </a:rPr>
                <a:t>What do we know?</a:t>
              </a:r>
            </a:p>
            <a:p>
              <a:pPr algn="l" marL="0" indent="0" lvl="0">
                <a:lnSpc>
                  <a:spcPts val="6149"/>
                </a:lnSpc>
                <a:spcBef>
                  <a:spcPct val="0"/>
                </a:spcBef>
              </a:pPr>
              <a:r>
                <a:rPr lang="en-US" sz="4099">
                  <a:solidFill>
                    <a:srgbClr val="632B2B"/>
                  </a:solidFill>
                  <a:latin typeface="Questrial"/>
                  <a:ea typeface="Questrial"/>
                  <a:cs typeface="Questrial"/>
                  <a:sym typeface="Questrial"/>
                </a:rPr>
                <a:t>What have we learnt?</a:t>
              </a:r>
            </a:p>
          </p:txBody>
        </p:sp>
        <p:sp>
          <p:nvSpPr>
            <p:cNvPr name="TextBox 6" id="6"/>
            <p:cNvSpPr txBox="true"/>
            <p:nvPr/>
          </p:nvSpPr>
          <p:spPr>
            <a:xfrm rot="0">
              <a:off x="596523" y="467097"/>
              <a:ext cx="1014173" cy="822325"/>
            </a:xfrm>
            <a:prstGeom prst="rect">
              <a:avLst/>
            </a:prstGeom>
          </p:spPr>
          <p:txBody>
            <a:bodyPr anchor="t" rtlCol="false" tIns="0" lIns="0" bIns="0" rIns="0">
              <a:spAutoFit/>
            </a:bodyPr>
            <a:lstStyle/>
            <a:p>
              <a:pPr algn="l" marL="0" indent="0" lvl="0">
                <a:lnSpc>
                  <a:spcPts val="4800"/>
                </a:lnSpc>
                <a:spcBef>
                  <a:spcPct val="0"/>
                </a:spcBef>
              </a:pPr>
              <a:r>
                <a:rPr lang="en-US" b="true" sz="4000">
                  <a:solidFill>
                    <a:srgbClr val="B70000"/>
                  </a:solidFill>
                  <a:latin typeface="League Spartan"/>
                  <a:ea typeface="League Spartan"/>
                  <a:cs typeface="League Spartan"/>
                  <a:sym typeface="League Spartan"/>
                </a:rPr>
                <a:t>01</a:t>
              </a:r>
            </a:p>
          </p:txBody>
        </p:sp>
      </p:grpSp>
      <p:grpSp>
        <p:nvGrpSpPr>
          <p:cNvPr name="Group 7" id="7"/>
          <p:cNvGrpSpPr/>
          <p:nvPr/>
        </p:nvGrpSpPr>
        <p:grpSpPr>
          <a:xfrm rot="0">
            <a:off x="10506017" y="4572718"/>
            <a:ext cx="6154183" cy="2889481"/>
            <a:chOff x="0" y="0"/>
            <a:chExt cx="8205577" cy="3852641"/>
          </a:xfrm>
        </p:grpSpPr>
        <p:grpSp>
          <p:nvGrpSpPr>
            <p:cNvPr name="Group 8" id="8"/>
            <p:cNvGrpSpPr/>
            <p:nvPr/>
          </p:nvGrpSpPr>
          <p:grpSpPr>
            <a:xfrm rot="0">
              <a:off x="0" y="0"/>
              <a:ext cx="8205577" cy="3852641"/>
              <a:chOff x="0" y="0"/>
              <a:chExt cx="4971058" cy="2333986"/>
            </a:xfrm>
          </p:grpSpPr>
          <p:sp>
            <p:nvSpPr>
              <p:cNvPr name="Freeform 9" id="9"/>
              <p:cNvSpPr/>
              <p:nvPr/>
            </p:nvSpPr>
            <p:spPr>
              <a:xfrm flipH="false" flipV="false" rot="0">
                <a:off x="0" y="0"/>
                <a:ext cx="4971059" cy="2333986"/>
              </a:xfrm>
              <a:custGeom>
                <a:avLst/>
                <a:gdLst/>
                <a:ahLst/>
                <a:cxnLst/>
                <a:rect r="r" b="b" t="t" l="l"/>
                <a:pathLst>
                  <a:path h="2333986" w="4971059">
                    <a:moveTo>
                      <a:pt x="4846598" y="2333986"/>
                    </a:moveTo>
                    <a:lnTo>
                      <a:pt x="124460" y="2333986"/>
                    </a:lnTo>
                    <a:cubicBezTo>
                      <a:pt x="55880" y="2333986"/>
                      <a:pt x="0" y="2278106"/>
                      <a:pt x="0" y="2209526"/>
                    </a:cubicBezTo>
                    <a:lnTo>
                      <a:pt x="0" y="124460"/>
                    </a:lnTo>
                    <a:cubicBezTo>
                      <a:pt x="0" y="55880"/>
                      <a:pt x="55880" y="0"/>
                      <a:pt x="124460" y="0"/>
                    </a:cubicBezTo>
                    <a:lnTo>
                      <a:pt x="4846598" y="0"/>
                    </a:lnTo>
                    <a:cubicBezTo>
                      <a:pt x="4915178" y="0"/>
                      <a:pt x="4971059" y="55880"/>
                      <a:pt x="4971059" y="124460"/>
                    </a:cubicBezTo>
                    <a:lnTo>
                      <a:pt x="4971059" y="2209526"/>
                    </a:lnTo>
                    <a:cubicBezTo>
                      <a:pt x="4971059" y="2278106"/>
                      <a:pt x="4915178" y="2333986"/>
                      <a:pt x="4846598" y="2333986"/>
                    </a:cubicBezTo>
                    <a:close/>
                  </a:path>
                </a:pathLst>
              </a:custGeom>
              <a:solidFill>
                <a:srgbClr val="062D61">
                  <a:alpha val="15686"/>
                </a:srgbClr>
              </a:solidFill>
            </p:spPr>
          </p:sp>
        </p:grpSp>
        <p:sp>
          <p:nvSpPr>
            <p:cNvPr name="TextBox 10" id="10"/>
            <p:cNvSpPr txBox="true"/>
            <p:nvPr/>
          </p:nvSpPr>
          <p:spPr>
            <a:xfrm rot="0">
              <a:off x="1925662" y="365013"/>
              <a:ext cx="5734192" cy="3049270"/>
            </a:xfrm>
            <a:prstGeom prst="rect">
              <a:avLst/>
            </a:prstGeom>
          </p:spPr>
          <p:txBody>
            <a:bodyPr anchor="t" rtlCol="false" tIns="0" lIns="0" bIns="0" rIns="0">
              <a:spAutoFit/>
            </a:bodyPr>
            <a:lstStyle/>
            <a:p>
              <a:pPr algn="l" marL="0" indent="0" lvl="0">
                <a:lnSpc>
                  <a:spcPts val="6150"/>
                </a:lnSpc>
                <a:spcBef>
                  <a:spcPct val="0"/>
                </a:spcBef>
              </a:pPr>
              <a:r>
                <a:rPr lang="en-US" sz="4100">
                  <a:solidFill>
                    <a:srgbClr val="632B2B"/>
                  </a:solidFill>
                  <a:latin typeface="Questrial"/>
                  <a:ea typeface="Questrial"/>
                  <a:cs typeface="Questrial"/>
                  <a:sym typeface="Questrial"/>
                </a:rPr>
                <a:t>What can we do with the things we have learnt?</a:t>
              </a:r>
            </a:p>
          </p:txBody>
        </p:sp>
        <p:sp>
          <p:nvSpPr>
            <p:cNvPr name="TextBox 11" id="11"/>
            <p:cNvSpPr txBox="true"/>
            <p:nvPr/>
          </p:nvSpPr>
          <p:spPr>
            <a:xfrm rot="0">
              <a:off x="545723" y="464648"/>
              <a:ext cx="1014173" cy="822325"/>
            </a:xfrm>
            <a:prstGeom prst="rect">
              <a:avLst/>
            </a:prstGeom>
          </p:spPr>
          <p:txBody>
            <a:bodyPr anchor="t" rtlCol="false" tIns="0" lIns="0" bIns="0" rIns="0">
              <a:spAutoFit/>
            </a:bodyPr>
            <a:lstStyle/>
            <a:p>
              <a:pPr algn="l" marL="0" indent="0" lvl="0">
                <a:lnSpc>
                  <a:spcPts val="4800"/>
                </a:lnSpc>
                <a:spcBef>
                  <a:spcPct val="0"/>
                </a:spcBef>
              </a:pPr>
              <a:r>
                <a:rPr lang="en-US" b="true" sz="4000">
                  <a:solidFill>
                    <a:srgbClr val="B70000"/>
                  </a:solidFill>
                  <a:latin typeface="League Spartan"/>
                  <a:ea typeface="League Spartan"/>
                  <a:cs typeface="League Spartan"/>
                  <a:sym typeface="League Spartan"/>
                </a:rPr>
                <a:t>02</a:t>
              </a:r>
            </a:p>
          </p:txBody>
        </p:sp>
      </p:grpSp>
      <p:grpSp>
        <p:nvGrpSpPr>
          <p:cNvPr name="Group 12" id="12"/>
          <p:cNvGrpSpPr/>
          <p:nvPr/>
        </p:nvGrpSpPr>
        <p:grpSpPr>
          <a:xfrm rot="0">
            <a:off x="10506017" y="7938449"/>
            <a:ext cx="6154183" cy="2100866"/>
            <a:chOff x="0" y="0"/>
            <a:chExt cx="8205577" cy="2801155"/>
          </a:xfrm>
        </p:grpSpPr>
        <p:grpSp>
          <p:nvGrpSpPr>
            <p:cNvPr name="Group 13" id="13"/>
            <p:cNvGrpSpPr/>
            <p:nvPr/>
          </p:nvGrpSpPr>
          <p:grpSpPr>
            <a:xfrm rot="0">
              <a:off x="0" y="0"/>
              <a:ext cx="8205577" cy="2801155"/>
              <a:chOff x="0" y="0"/>
              <a:chExt cx="4971058" cy="1696980"/>
            </a:xfrm>
          </p:grpSpPr>
          <p:sp>
            <p:nvSpPr>
              <p:cNvPr name="Freeform 14" id="14"/>
              <p:cNvSpPr/>
              <p:nvPr/>
            </p:nvSpPr>
            <p:spPr>
              <a:xfrm flipH="false" flipV="false" rot="0">
                <a:off x="0" y="0"/>
                <a:ext cx="4971059" cy="1696980"/>
              </a:xfrm>
              <a:custGeom>
                <a:avLst/>
                <a:gdLst/>
                <a:ahLst/>
                <a:cxnLst/>
                <a:rect r="r" b="b" t="t" l="l"/>
                <a:pathLst>
                  <a:path h="1696980" w="4971059">
                    <a:moveTo>
                      <a:pt x="4846598" y="1696980"/>
                    </a:moveTo>
                    <a:lnTo>
                      <a:pt x="124460" y="1696980"/>
                    </a:lnTo>
                    <a:cubicBezTo>
                      <a:pt x="55880" y="1696980"/>
                      <a:pt x="0" y="1641100"/>
                      <a:pt x="0" y="1572520"/>
                    </a:cubicBezTo>
                    <a:lnTo>
                      <a:pt x="0" y="124460"/>
                    </a:lnTo>
                    <a:cubicBezTo>
                      <a:pt x="0" y="55880"/>
                      <a:pt x="55880" y="0"/>
                      <a:pt x="124460" y="0"/>
                    </a:cubicBezTo>
                    <a:lnTo>
                      <a:pt x="4846598" y="0"/>
                    </a:lnTo>
                    <a:cubicBezTo>
                      <a:pt x="4915178" y="0"/>
                      <a:pt x="4971059" y="55880"/>
                      <a:pt x="4971059" y="124460"/>
                    </a:cubicBezTo>
                    <a:lnTo>
                      <a:pt x="4971059" y="1572520"/>
                    </a:lnTo>
                    <a:cubicBezTo>
                      <a:pt x="4971059" y="1641100"/>
                      <a:pt x="4915178" y="1696980"/>
                      <a:pt x="4846598" y="1696980"/>
                    </a:cubicBezTo>
                    <a:close/>
                  </a:path>
                </a:pathLst>
              </a:custGeom>
              <a:solidFill>
                <a:srgbClr val="062D61">
                  <a:alpha val="15686"/>
                </a:srgbClr>
              </a:solidFill>
            </p:spPr>
          </p:sp>
        </p:grpSp>
        <p:sp>
          <p:nvSpPr>
            <p:cNvPr name="TextBox 15" id="15"/>
            <p:cNvSpPr txBox="true"/>
            <p:nvPr/>
          </p:nvSpPr>
          <p:spPr>
            <a:xfrm rot="0">
              <a:off x="1925662" y="365013"/>
              <a:ext cx="5734192" cy="2007870"/>
            </a:xfrm>
            <a:prstGeom prst="rect">
              <a:avLst/>
            </a:prstGeom>
          </p:spPr>
          <p:txBody>
            <a:bodyPr anchor="t" rtlCol="false" tIns="0" lIns="0" bIns="0" rIns="0">
              <a:spAutoFit/>
            </a:bodyPr>
            <a:lstStyle/>
            <a:p>
              <a:pPr algn="l" marL="0" indent="0" lvl="0">
                <a:lnSpc>
                  <a:spcPts val="6150"/>
                </a:lnSpc>
                <a:spcBef>
                  <a:spcPct val="0"/>
                </a:spcBef>
              </a:pPr>
              <a:r>
                <a:rPr lang="en-US" sz="4100">
                  <a:solidFill>
                    <a:srgbClr val="632B2B"/>
                  </a:solidFill>
                  <a:latin typeface="Questrial"/>
                  <a:ea typeface="Questrial"/>
                  <a:cs typeface="Questrial"/>
                  <a:sym typeface="Questrial"/>
                </a:rPr>
                <a:t>What can we Hope?</a:t>
              </a:r>
            </a:p>
          </p:txBody>
        </p:sp>
        <p:sp>
          <p:nvSpPr>
            <p:cNvPr name="TextBox 16" id="16"/>
            <p:cNvSpPr txBox="true"/>
            <p:nvPr/>
          </p:nvSpPr>
          <p:spPr>
            <a:xfrm rot="0">
              <a:off x="545723" y="464648"/>
              <a:ext cx="1014173" cy="822325"/>
            </a:xfrm>
            <a:prstGeom prst="rect">
              <a:avLst/>
            </a:prstGeom>
          </p:spPr>
          <p:txBody>
            <a:bodyPr anchor="t" rtlCol="false" tIns="0" lIns="0" bIns="0" rIns="0">
              <a:spAutoFit/>
            </a:bodyPr>
            <a:lstStyle/>
            <a:p>
              <a:pPr algn="l" marL="0" indent="0" lvl="0">
                <a:lnSpc>
                  <a:spcPts val="4800"/>
                </a:lnSpc>
                <a:spcBef>
                  <a:spcPct val="0"/>
                </a:spcBef>
              </a:pPr>
              <a:r>
                <a:rPr lang="en-US" b="true" sz="4000">
                  <a:solidFill>
                    <a:srgbClr val="B70000"/>
                  </a:solidFill>
                  <a:latin typeface="League Spartan"/>
                  <a:ea typeface="League Spartan"/>
                  <a:cs typeface="League Spartan"/>
                  <a:sym typeface="League Spartan"/>
                </a:rPr>
                <a:t>03</a:t>
              </a:r>
            </a:p>
          </p:txBody>
        </p:sp>
      </p:grpSp>
      <p:grpSp>
        <p:nvGrpSpPr>
          <p:cNvPr name="Group 17" id="17"/>
          <p:cNvGrpSpPr/>
          <p:nvPr/>
        </p:nvGrpSpPr>
        <p:grpSpPr>
          <a:xfrm rot="0">
            <a:off x="0" y="0"/>
            <a:ext cx="9906917" cy="10287000"/>
            <a:chOff x="0" y="0"/>
            <a:chExt cx="1843176" cy="1913890"/>
          </a:xfrm>
        </p:grpSpPr>
        <p:sp>
          <p:nvSpPr>
            <p:cNvPr name="Freeform 18" id="18"/>
            <p:cNvSpPr/>
            <p:nvPr/>
          </p:nvSpPr>
          <p:spPr>
            <a:xfrm flipH="false" flipV="false" rot="0">
              <a:off x="0" y="0"/>
              <a:ext cx="1843176" cy="1913890"/>
            </a:xfrm>
            <a:custGeom>
              <a:avLst/>
              <a:gdLst/>
              <a:ahLst/>
              <a:cxnLst/>
              <a:rect r="r" b="b" t="t" l="l"/>
              <a:pathLst>
                <a:path h="1913890" w="1843176">
                  <a:moveTo>
                    <a:pt x="0" y="0"/>
                  </a:moveTo>
                  <a:lnTo>
                    <a:pt x="1843176" y="0"/>
                  </a:lnTo>
                  <a:lnTo>
                    <a:pt x="1843176" y="1913890"/>
                  </a:lnTo>
                  <a:lnTo>
                    <a:pt x="0" y="1913890"/>
                  </a:lnTo>
                  <a:close/>
                </a:path>
              </a:pathLst>
            </a:custGeom>
            <a:solidFill>
              <a:srgbClr val="1C75BC"/>
            </a:solidFill>
          </p:spPr>
        </p:sp>
      </p:grpSp>
      <p:sp>
        <p:nvSpPr>
          <p:cNvPr name="TextBox 19" id="19"/>
          <p:cNvSpPr txBox="true"/>
          <p:nvPr/>
        </p:nvSpPr>
        <p:spPr>
          <a:xfrm rot="0">
            <a:off x="560281" y="2695575"/>
            <a:ext cx="8786356" cy="4886325"/>
          </a:xfrm>
          <a:prstGeom prst="rect">
            <a:avLst/>
          </a:prstGeom>
        </p:spPr>
        <p:txBody>
          <a:bodyPr anchor="t" rtlCol="false" tIns="0" lIns="0" bIns="0" rIns="0">
            <a:spAutoFit/>
          </a:bodyPr>
          <a:lstStyle/>
          <a:p>
            <a:pPr algn="l" marL="0" indent="0" lvl="0">
              <a:lnSpc>
                <a:spcPts val="9600"/>
              </a:lnSpc>
              <a:spcBef>
                <a:spcPct val="0"/>
              </a:spcBef>
            </a:pPr>
            <a:r>
              <a:rPr lang="en-US" b="true" sz="8000" spc="-160">
                <a:solidFill>
                  <a:srgbClr val="FFFFFF"/>
                </a:solidFill>
                <a:latin typeface="League Spartan"/>
                <a:ea typeface="League Spartan"/>
                <a:cs typeface="League Spartan"/>
                <a:sym typeface="League Spartan"/>
              </a:rPr>
              <a:t>FROM LIVED  EXPERIENCES OF GOSPEL NONVIOLENCE</a:t>
            </a:r>
          </a:p>
        </p:txBody>
      </p:sp>
      <p:grpSp>
        <p:nvGrpSpPr>
          <p:cNvPr name="Group 20" id="20"/>
          <p:cNvGrpSpPr/>
          <p:nvPr/>
        </p:nvGrpSpPr>
        <p:grpSpPr>
          <a:xfrm rot="0">
            <a:off x="17259300" y="3131410"/>
            <a:ext cx="176115" cy="176115"/>
            <a:chOff x="0" y="0"/>
            <a:chExt cx="6350000" cy="6350000"/>
          </a:xfrm>
        </p:grpSpPr>
        <p:sp>
          <p:nvSpPr>
            <p:cNvPr name="Freeform 21" id="2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22" id="22"/>
          <p:cNvGrpSpPr/>
          <p:nvPr/>
        </p:nvGrpSpPr>
        <p:grpSpPr>
          <a:xfrm rot="0">
            <a:off x="17259300" y="3612418"/>
            <a:ext cx="176115" cy="176115"/>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24" id="24"/>
          <p:cNvGrpSpPr/>
          <p:nvPr/>
        </p:nvGrpSpPr>
        <p:grpSpPr>
          <a:xfrm rot="0">
            <a:off x="17259300" y="4093426"/>
            <a:ext cx="176115" cy="176115"/>
            <a:chOff x="0" y="0"/>
            <a:chExt cx="6350000" cy="6350000"/>
          </a:xfrm>
        </p:grpSpPr>
        <p:sp>
          <p:nvSpPr>
            <p:cNvPr name="Freeform 25" id="2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26" id="26"/>
          <p:cNvGrpSpPr/>
          <p:nvPr/>
        </p:nvGrpSpPr>
        <p:grpSpPr>
          <a:xfrm rot="0">
            <a:off x="17259300" y="4574435"/>
            <a:ext cx="176115" cy="176115"/>
            <a:chOff x="0" y="0"/>
            <a:chExt cx="6350000" cy="6350000"/>
          </a:xfrm>
        </p:grpSpPr>
        <p:sp>
          <p:nvSpPr>
            <p:cNvPr name="Freeform 27" id="2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84706"/>
              </a:srgbClr>
            </a:solidFill>
          </p:spPr>
        </p:sp>
      </p:grpSp>
      <p:grpSp>
        <p:nvGrpSpPr>
          <p:cNvPr name="Group 28" id="28"/>
          <p:cNvGrpSpPr/>
          <p:nvPr/>
        </p:nvGrpSpPr>
        <p:grpSpPr>
          <a:xfrm rot="0">
            <a:off x="17259300" y="5055443"/>
            <a:ext cx="176115" cy="176115"/>
            <a:chOff x="0" y="0"/>
            <a:chExt cx="6350000" cy="6350000"/>
          </a:xfrm>
        </p:grpSpPr>
        <p:sp>
          <p:nvSpPr>
            <p:cNvPr name="Freeform 29" id="2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30" id="30"/>
          <p:cNvGrpSpPr/>
          <p:nvPr/>
        </p:nvGrpSpPr>
        <p:grpSpPr>
          <a:xfrm rot="0">
            <a:off x="17259300" y="5536451"/>
            <a:ext cx="176115" cy="176115"/>
            <a:chOff x="0" y="0"/>
            <a:chExt cx="6350000" cy="6350000"/>
          </a:xfrm>
        </p:grpSpPr>
        <p:sp>
          <p:nvSpPr>
            <p:cNvPr name="Freeform 31" id="3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32" id="32"/>
          <p:cNvGrpSpPr/>
          <p:nvPr/>
        </p:nvGrpSpPr>
        <p:grpSpPr>
          <a:xfrm rot="0">
            <a:off x="17259300" y="6017459"/>
            <a:ext cx="176115" cy="176115"/>
            <a:chOff x="0" y="0"/>
            <a:chExt cx="6350000" cy="6350000"/>
          </a:xfrm>
        </p:grpSpPr>
        <p:sp>
          <p:nvSpPr>
            <p:cNvPr name="Freeform 33" id="3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1594485" y="-2397936"/>
            <a:ext cx="5246370" cy="5246370"/>
            <a:chOff x="0" y="0"/>
            <a:chExt cx="6355080" cy="6355080"/>
          </a:xfrm>
        </p:grpSpPr>
        <p:sp>
          <p:nvSpPr>
            <p:cNvPr name="Freeform 3" id="3"/>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1C75BC"/>
            </a:solidFill>
          </p:spPr>
        </p:sp>
      </p:grpSp>
      <p:grpSp>
        <p:nvGrpSpPr>
          <p:cNvPr name="Group 4" id="4"/>
          <p:cNvGrpSpPr/>
          <p:nvPr/>
        </p:nvGrpSpPr>
        <p:grpSpPr>
          <a:xfrm rot="5424441">
            <a:off x="13553982" y="8027145"/>
            <a:ext cx="4812938" cy="5864308"/>
            <a:chOff x="0" y="0"/>
            <a:chExt cx="2354580" cy="2868930"/>
          </a:xfrm>
        </p:grpSpPr>
        <p:sp>
          <p:nvSpPr>
            <p:cNvPr name="Freeform 5" id="5"/>
            <p:cNvSpPr/>
            <p:nvPr/>
          </p:nvSpPr>
          <p:spPr>
            <a:xfrm flipH="false" flipV="false" rot="0">
              <a:off x="0" y="0"/>
              <a:ext cx="2353310" cy="2868930"/>
            </a:xfrm>
            <a:custGeom>
              <a:avLst/>
              <a:gdLst/>
              <a:ahLst/>
              <a:cxnLst/>
              <a:rect r="r" b="b" t="t" l="l"/>
              <a:pathLst>
                <a:path h="2868930" w="2353310">
                  <a:moveTo>
                    <a:pt x="784860" y="2801620"/>
                  </a:moveTo>
                  <a:cubicBezTo>
                    <a:pt x="905510" y="2842260"/>
                    <a:pt x="1042670" y="2868930"/>
                    <a:pt x="1177290" y="2868930"/>
                  </a:cubicBezTo>
                  <a:cubicBezTo>
                    <a:pt x="1311910" y="2868930"/>
                    <a:pt x="1441450" y="2846070"/>
                    <a:pt x="1560830" y="2805430"/>
                  </a:cubicBezTo>
                  <a:cubicBezTo>
                    <a:pt x="1563370" y="2804160"/>
                    <a:pt x="1565910" y="2804160"/>
                    <a:pt x="1568450" y="2802890"/>
                  </a:cubicBezTo>
                  <a:cubicBezTo>
                    <a:pt x="2016760" y="2640330"/>
                    <a:pt x="2346960" y="2211070"/>
                    <a:pt x="2353310" y="1709420"/>
                  </a:cubicBezTo>
                  <a:lnTo>
                    <a:pt x="2353310" y="0"/>
                  </a:lnTo>
                  <a:lnTo>
                    <a:pt x="0" y="0"/>
                  </a:lnTo>
                  <a:lnTo>
                    <a:pt x="0" y="1708150"/>
                  </a:lnTo>
                  <a:cubicBezTo>
                    <a:pt x="6350" y="2213610"/>
                    <a:pt x="331470" y="2642870"/>
                    <a:pt x="784860" y="2801620"/>
                  </a:cubicBezTo>
                  <a:close/>
                </a:path>
              </a:pathLst>
            </a:custGeom>
            <a:solidFill>
              <a:srgbClr val="1C75BC"/>
            </a:solidFill>
          </p:spPr>
        </p:sp>
      </p:grpSp>
      <p:sp>
        <p:nvSpPr>
          <p:cNvPr name="Freeform 6" id="6"/>
          <p:cNvSpPr/>
          <p:nvPr/>
        </p:nvSpPr>
        <p:spPr>
          <a:xfrm flipH="false" flipV="false" rot="0">
            <a:off x="5230632" y="1731579"/>
            <a:ext cx="7387301" cy="7184150"/>
          </a:xfrm>
          <a:custGeom>
            <a:avLst/>
            <a:gdLst/>
            <a:ahLst/>
            <a:cxnLst/>
            <a:rect r="r" b="b" t="t" l="l"/>
            <a:pathLst>
              <a:path h="7184150" w="7387301">
                <a:moveTo>
                  <a:pt x="0" y="0"/>
                </a:moveTo>
                <a:lnTo>
                  <a:pt x="7387301" y="0"/>
                </a:lnTo>
                <a:lnTo>
                  <a:pt x="7387301" y="7184150"/>
                </a:lnTo>
                <a:lnTo>
                  <a:pt x="0" y="71841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6703003" y="225249"/>
            <a:ext cx="4074824" cy="1771663"/>
          </a:xfrm>
          <a:custGeom>
            <a:avLst/>
            <a:gdLst/>
            <a:ahLst/>
            <a:cxnLst/>
            <a:rect r="r" b="b" t="t" l="l"/>
            <a:pathLst>
              <a:path h="1771663" w="4074824">
                <a:moveTo>
                  <a:pt x="0" y="0"/>
                </a:moveTo>
                <a:lnTo>
                  <a:pt x="4074825" y="0"/>
                </a:lnTo>
                <a:lnTo>
                  <a:pt x="4074825" y="1771662"/>
                </a:lnTo>
                <a:lnTo>
                  <a:pt x="0" y="1771662"/>
                </a:lnTo>
                <a:lnTo>
                  <a:pt x="0" y="0"/>
                </a:lnTo>
                <a:close/>
              </a:path>
            </a:pathLst>
          </a:custGeom>
          <a:blipFill>
            <a:blip r:embed="rId4"/>
            <a:stretch>
              <a:fillRect l="0" t="0" r="0" b="0"/>
            </a:stretch>
          </a:blipFill>
        </p:spPr>
      </p:sp>
      <p:grpSp>
        <p:nvGrpSpPr>
          <p:cNvPr name="Group 8" id="8"/>
          <p:cNvGrpSpPr/>
          <p:nvPr/>
        </p:nvGrpSpPr>
        <p:grpSpPr>
          <a:xfrm rot="0">
            <a:off x="7759097" y="7956629"/>
            <a:ext cx="2330371" cy="2330371"/>
            <a:chOff x="0" y="0"/>
            <a:chExt cx="3107161" cy="3107161"/>
          </a:xfrm>
        </p:grpSpPr>
        <p:grpSp>
          <p:nvGrpSpPr>
            <p:cNvPr name="Group 9" id="9"/>
            <p:cNvGrpSpPr/>
            <p:nvPr/>
          </p:nvGrpSpPr>
          <p:grpSpPr>
            <a:xfrm rot="0">
              <a:off x="0" y="0"/>
              <a:ext cx="3107161" cy="3107161"/>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1" id="11"/>
              <p:cNvSpPr txBox="true"/>
              <p:nvPr/>
            </p:nvSpPr>
            <p:spPr>
              <a:xfrm>
                <a:off x="76200" y="0"/>
                <a:ext cx="660400" cy="736600"/>
              </a:xfrm>
              <a:prstGeom prst="rect">
                <a:avLst/>
              </a:prstGeom>
            </p:spPr>
            <p:txBody>
              <a:bodyPr anchor="ctr" rtlCol="false" tIns="50800" lIns="50800" bIns="50800" rIns="50800"/>
              <a:lstStyle/>
              <a:p>
                <a:pPr algn="ctr">
                  <a:lnSpc>
                    <a:spcPts val="2660"/>
                  </a:lnSpc>
                </a:pPr>
              </a:p>
            </p:txBody>
          </p:sp>
        </p:grpSp>
        <p:sp>
          <p:nvSpPr>
            <p:cNvPr name="Freeform 12" id="12"/>
            <p:cNvSpPr/>
            <p:nvPr/>
          </p:nvSpPr>
          <p:spPr>
            <a:xfrm flipH="false" flipV="false" rot="0">
              <a:off x="267499" y="131182"/>
              <a:ext cx="2572162" cy="2844796"/>
            </a:xfrm>
            <a:custGeom>
              <a:avLst/>
              <a:gdLst/>
              <a:ahLst/>
              <a:cxnLst/>
              <a:rect r="r" b="b" t="t" l="l"/>
              <a:pathLst>
                <a:path h="2844796" w="2572162">
                  <a:moveTo>
                    <a:pt x="0" y="0"/>
                  </a:moveTo>
                  <a:lnTo>
                    <a:pt x="2572162" y="0"/>
                  </a:lnTo>
                  <a:lnTo>
                    <a:pt x="2572162" y="2844797"/>
                  </a:lnTo>
                  <a:lnTo>
                    <a:pt x="0" y="2844797"/>
                  </a:lnTo>
                  <a:lnTo>
                    <a:pt x="0" y="0"/>
                  </a:lnTo>
                  <a:close/>
                </a:path>
              </a:pathLst>
            </a:custGeom>
            <a:blipFill>
              <a:blip r:embed="rId5"/>
              <a:stretch>
                <a:fillRect l="0" t="0" r="0" b="0"/>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919871" y="329248"/>
            <a:ext cx="14731922" cy="860847"/>
          </a:xfrm>
          <a:prstGeom prst="rect">
            <a:avLst/>
          </a:prstGeom>
        </p:spPr>
        <p:txBody>
          <a:bodyPr anchor="t" rtlCol="false" tIns="0" lIns="0" bIns="0" rIns="0">
            <a:spAutoFit/>
          </a:bodyPr>
          <a:lstStyle/>
          <a:p>
            <a:pPr algn="ctr">
              <a:lnSpc>
                <a:spcPts val="6336"/>
              </a:lnSpc>
            </a:pPr>
            <a:r>
              <a:rPr lang="en-US" sz="4525" b="true">
                <a:solidFill>
                  <a:srgbClr val="1C75BC"/>
                </a:solidFill>
                <a:latin typeface="ITC Avant Garde Gothic Bold"/>
                <a:ea typeface="ITC Avant Garde Gothic Bold"/>
                <a:cs typeface="ITC Avant Garde Gothic Bold"/>
                <a:sym typeface="ITC Avant Garde Gothic Bold"/>
              </a:rPr>
              <a:t>Catholic Nonviolence Initiative</a:t>
            </a:r>
          </a:p>
        </p:txBody>
      </p:sp>
      <p:sp>
        <p:nvSpPr>
          <p:cNvPr name="TextBox 3" id="3"/>
          <p:cNvSpPr txBox="true"/>
          <p:nvPr/>
        </p:nvSpPr>
        <p:spPr>
          <a:xfrm rot="0">
            <a:off x="558114" y="2860503"/>
            <a:ext cx="16577453" cy="860847"/>
          </a:xfrm>
          <a:prstGeom prst="rect">
            <a:avLst/>
          </a:prstGeom>
        </p:spPr>
        <p:txBody>
          <a:bodyPr anchor="t" rtlCol="false" tIns="0" lIns="0" bIns="0" rIns="0">
            <a:spAutoFit/>
          </a:bodyPr>
          <a:lstStyle/>
          <a:p>
            <a:pPr algn="ctr">
              <a:lnSpc>
                <a:spcPts val="6336"/>
              </a:lnSpc>
            </a:pPr>
            <a:r>
              <a:rPr lang="en-US" sz="4525" b="true">
                <a:solidFill>
                  <a:srgbClr val="1C75BC"/>
                </a:solidFill>
                <a:latin typeface="ITC Avant Garde Gothic Bold"/>
                <a:ea typeface="ITC Avant Garde Gothic Bold"/>
                <a:cs typeface="ITC Avant Garde Gothic Bold"/>
                <a:sym typeface="ITC Avant Garde Gothic Bold"/>
              </a:rPr>
              <a:t>Catholic Institute for Nonviolence</a:t>
            </a:r>
          </a:p>
        </p:txBody>
      </p:sp>
      <p:grpSp>
        <p:nvGrpSpPr>
          <p:cNvPr name="Group 4" id="4"/>
          <p:cNvGrpSpPr/>
          <p:nvPr/>
        </p:nvGrpSpPr>
        <p:grpSpPr>
          <a:xfrm rot="0">
            <a:off x="11023742" y="8389679"/>
            <a:ext cx="2373985" cy="1472011"/>
            <a:chOff x="0" y="0"/>
            <a:chExt cx="3165313" cy="1962681"/>
          </a:xfrm>
        </p:grpSpPr>
        <p:grpSp>
          <p:nvGrpSpPr>
            <p:cNvPr name="Group 5" id="5"/>
            <p:cNvGrpSpPr/>
            <p:nvPr/>
          </p:nvGrpSpPr>
          <p:grpSpPr>
            <a:xfrm rot="0">
              <a:off x="0" y="0"/>
              <a:ext cx="3165313" cy="1962681"/>
              <a:chOff x="0" y="0"/>
              <a:chExt cx="1310843" cy="812800"/>
            </a:xfrm>
          </p:grpSpPr>
          <p:sp>
            <p:nvSpPr>
              <p:cNvPr name="Freeform 6" id="6"/>
              <p:cNvSpPr/>
              <p:nvPr/>
            </p:nvSpPr>
            <p:spPr>
              <a:xfrm flipH="false" flipV="false" rot="0">
                <a:off x="0" y="0"/>
                <a:ext cx="1310843" cy="812800"/>
              </a:xfrm>
              <a:custGeom>
                <a:avLst/>
                <a:gdLst/>
                <a:ahLst/>
                <a:cxnLst/>
                <a:rect r="r" b="b" t="t" l="l"/>
                <a:pathLst>
                  <a:path h="812800" w="1310843">
                    <a:moveTo>
                      <a:pt x="655421" y="0"/>
                    </a:moveTo>
                    <a:cubicBezTo>
                      <a:pt x="293442" y="0"/>
                      <a:pt x="0" y="181951"/>
                      <a:pt x="0" y="406400"/>
                    </a:cubicBezTo>
                    <a:cubicBezTo>
                      <a:pt x="0" y="630849"/>
                      <a:pt x="293442" y="812800"/>
                      <a:pt x="655421" y="812800"/>
                    </a:cubicBezTo>
                    <a:cubicBezTo>
                      <a:pt x="1017401" y="812800"/>
                      <a:pt x="1310843" y="630849"/>
                      <a:pt x="1310843" y="406400"/>
                    </a:cubicBezTo>
                    <a:cubicBezTo>
                      <a:pt x="1310843" y="181951"/>
                      <a:pt x="1017401" y="0"/>
                      <a:pt x="655421" y="0"/>
                    </a:cubicBezTo>
                    <a:close/>
                  </a:path>
                </a:pathLst>
              </a:custGeom>
              <a:solidFill>
                <a:srgbClr val="FFFFFF"/>
              </a:solidFill>
            </p:spPr>
          </p:sp>
          <p:sp>
            <p:nvSpPr>
              <p:cNvPr name="TextBox 7" id="7"/>
              <p:cNvSpPr txBox="true"/>
              <p:nvPr/>
            </p:nvSpPr>
            <p:spPr>
              <a:xfrm>
                <a:off x="122892" y="-9525"/>
                <a:ext cx="1065060" cy="746125"/>
              </a:xfrm>
              <a:prstGeom prst="rect">
                <a:avLst/>
              </a:prstGeom>
            </p:spPr>
            <p:txBody>
              <a:bodyPr anchor="ctr" rtlCol="false" tIns="50800" lIns="50800" bIns="50800" rIns="50800"/>
              <a:lstStyle/>
              <a:p>
                <a:pPr algn="ctr">
                  <a:lnSpc>
                    <a:spcPts val="2903"/>
                  </a:lnSpc>
                </a:pPr>
              </a:p>
            </p:txBody>
          </p:sp>
        </p:grpSp>
        <p:sp>
          <p:nvSpPr>
            <p:cNvPr name="Freeform 8" id="8"/>
            <p:cNvSpPr/>
            <p:nvPr/>
          </p:nvSpPr>
          <p:spPr>
            <a:xfrm flipH="false" flipV="false" rot="0">
              <a:off x="310734" y="128941"/>
              <a:ext cx="2543845" cy="1744522"/>
            </a:xfrm>
            <a:custGeom>
              <a:avLst/>
              <a:gdLst/>
              <a:ahLst/>
              <a:cxnLst/>
              <a:rect r="r" b="b" t="t" l="l"/>
              <a:pathLst>
                <a:path h="1744522" w="2543845">
                  <a:moveTo>
                    <a:pt x="0" y="0"/>
                  </a:moveTo>
                  <a:lnTo>
                    <a:pt x="2543845" y="0"/>
                  </a:lnTo>
                  <a:lnTo>
                    <a:pt x="2543845" y="1744523"/>
                  </a:lnTo>
                  <a:lnTo>
                    <a:pt x="0" y="1744523"/>
                  </a:lnTo>
                  <a:lnTo>
                    <a:pt x="0" y="0"/>
                  </a:lnTo>
                  <a:close/>
                </a:path>
              </a:pathLst>
            </a:custGeom>
            <a:blipFill>
              <a:blip r:embed="rId2"/>
              <a:stretch>
                <a:fillRect l="0" t="-30637" r="0" b="-30637"/>
              </a:stretch>
            </a:blipFill>
          </p:spPr>
        </p:sp>
      </p:grpSp>
      <p:sp>
        <p:nvSpPr>
          <p:cNvPr name="Freeform 9" id="9"/>
          <p:cNvSpPr/>
          <p:nvPr/>
        </p:nvSpPr>
        <p:spPr>
          <a:xfrm flipH="false" flipV="false" rot="0">
            <a:off x="4368103" y="8389679"/>
            <a:ext cx="5128408" cy="1589958"/>
          </a:xfrm>
          <a:custGeom>
            <a:avLst/>
            <a:gdLst/>
            <a:ahLst/>
            <a:cxnLst/>
            <a:rect r="r" b="b" t="t" l="l"/>
            <a:pathLst>
              <a:path h="1589958" w="5128408">
                <a:moveTo>
                  <a:pt x="0" y="0"/>
                </a:moveTo>
                <a:lnTo>
                  <a:pt x="5128408" y="0"/>
                </a:lnTo>
                <a:lnTo>
                  <a:pt x="5128408" y="1589958"/>
                </a:lnTo>
                <a:lnTo>
                  <a:pt x="0" y="1589958"/>
                </a:lnTo>
                <a:lnTo>
                  <a:pt x="0" y="0"/>
                </a:lnTo>
                <a:close/>
              </a:path>
            </a:pathLst>
          </a:custGeom>
          <a:blipFill>
            <a:blip r:embed="rId3"/>
            <a:stretch>
              <a:fillRect l="0" t="-30637" r="0" b="-30637"/>
            </a:stretch>
          </a:blipFill>
        </p:spPr>
      </p:sp>
      <p:sp>
        <p:nvSpPr>
          <p:cNvPr name="TextBox 10" id="10"/>
          <p:cNvSpPr txBox="true"/>
          <p:nvPr/>
        </p:nvSpPr>
        <p:spPr>
          <a:xfrm rot="0">
            <a:off x="5967223" y="4051148"/>
            <a:ext cx="6637218" cy="747137"/>
          </a:xfrm>
          <a:prstGeom prst="rect">
            <a:avLst/>
          </a:prstGeom>
        </p:spPr>
        <p:txBody>
          <a:bodyPr anchor="t" rtlCol="false" tIns="0" lIns="0" bIns="0" rIns="0">
            <a:spAutoFit/>
          </a:bodyPr>
          <a:lstStyle/>
          <a:p>
            <a:pPr algn="ctr">
              <a:lnSpc>
                <a:spcPts val="5544"/>
              </a:lnSpc>
            </a:pPr>
            <a:r>
              <a:rPr lang="en-US" sz="3960">
                <a:solidFill>
                  <a:srgbClr val="B70000"/>
                </a:solidFill>
                <a:latin typeface="ITC Avant Garde Gothic"/>
                <a:ea typeface="ITC Avant Garde Gothic"/>
                <a:cs typeface="ITC Avant Garde Gothic"/>
                <a:sym typeface="ITC Avant Garde Gothic"/>
              </a:rPr>
              <a:t>Organizing Hope</a:t>
            </a:r>
          </a:p>
        </p:txBody>
      </p:sp>
      <p:sp>
        <p:nvSpPr>
          <p:cNvPr name="TextBox 11" id="11"/>
          <p:cNvSpPr txBox="true"/>
          <p:nvPr/>
        </p:nvSpPr>
        <p:spPr>
          <a:xfrm rot="0">
            <a:off x="4811848" y="6585188"/>
            <a:ext cx="9369325" cy="747137"/>
          </a:xfrm>
          <a:prstGeom prst="rect">
            <a:avLst/>
          </a:prstGeom>
        </p:spPr>
        <p:txBody>
          <a:bodyPr anchor="t" rtlCol="false" tIns="0" lIns="0" bIns="0" rIns="0">
            <a:spAutoFit/>
          </a:bodyPr>
          <a:lstStyle/>
          <a:p>
            <a:pPr algn="ctr">
              <a:lnSpc>
                <a:spcPts val="5544"/>
              </a:lnSpc>
            </a:pPr>
            <a:r>
              <a:rPr lang="en-US" sz="3960">
                <a:solidFill>
                  <a:srgbClr val="B70000"/>
                </a:solidFill>
                <a:latin typeface="ITC Avant Garde Gothic"/>
                <a:ea typeface="ITC Avant Garde Gothic"/>
                <a:cs typeface="ITC Avant Garde Gothic"/>
                <a:sym typeface="ITC Avant Garde Gothic"/>
              </a:rPr>
              <a:t>Turning Faith into Action</a:t>
            </a:r>
          </a:p>
        </p:txBody>
      </p:sp>
      <p:sp>
        <p:nvSpPr>
          <p:cNvPr name="TextBox 12" id="12"/>
          <p:cNvSpPr txBox="true"/>
          <p:nvPr/>
        </p:nvSpPr>
        <p:spPr>
          <a:xfrm rot="0">
            <a:off x="997106" y="5391759"/>
            <a:ext cx="16577453" cy="860847"/>
          </a:xfrm>
          <a:prstGeom prst="rect">
            <a:avLst/>
          </a:prstGeom>
        </p:spPr>
        <p:txBody>
          <a:bodyPr anchor="t" rtlCol="false" tIns="0" lIns="0" bIns="0" rIns="0">
            <a:spAutoFit/>
          </a:bodyPr>
          <a:lstStyle/>
          <a:p>
            <a:pPr algn="ctr">
              <a:lnSpc>
                <a:spcPts val="6336"/>
              </a:lnSpc>
            </a:pPr>
            <a:r>
              <a:rPr lang="en-US" sz="4525" b="true">
                <a:solidFill>
                  <a:srgbClr val="1C75BC"/>
                </a:solidFill>
                <a:latin typeface="ITC Avant Garde Gothic Bold"/>
                <a:ea typeface="ITC Avant Garde Gothic Bold"/>
                <a:cs typeface="ITC Avant Garde Gothic Bold"/>
                <a:sym typeface="ITC Avant Garde Gothic Bold"/>
              </a:rPr>
              <a:t>Some Key Lessons on Nonviolence</a:t>
            </a:r>
          </a:p>
        </p:txBody>
      </p:sp>
      <p:sp>
        <p:nvSpPr>
          <p:cNvPr name="TextBox 13" id="13"/>
          <p:cNvSpPr txBox="true"/>
          <p:nvPr/>
        </p:nvSpPr>
        <p:spPr>
          <a:xfrm rot="0">
            <a:off x="5967223" y="1521250"/>
            <a:ext cx="7837381" cy="747137"/>
          </a:xfrm>
          <a:prstGeom prst="rect">
            <a:avLst/>
          </a:prstGeom>
        </p:spPr>
        <p:txBody>
          <a:bodyPr anchor="t" rtlCol="false" tIns="0" lIns="0" bIns="0" rIns="0">
            <a:spAutoFit/>
          </a:bodyPr>
          <a:lstStyle/>
          <a:p>
            <a:pPr algn="ctr">
              <a:lnSpc>
                <a:spcPts val="5544"/>
              </a:lnSpc>
            </a:pPr>
            <a:r>
              <a:rPr lang="en-US" sz="3960">
                <a:solidFill>
                  <a:srgbClr val="B70000"/>
                </a:solidFill>
                <a:latin typeface="ITC Avant Garde Gothic"/>
                <a:ea typeface="ITC Avant Garde Gothic"/>
                <a:cs typeface="ITC Avant Garde Gothic"/>
                <a:sym typeface="ITC Avant Garde Gothic"/>
              </a:rPr>
              <a:t>Building Community</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4909486" y="4392859"/>
            <a:ext cx="7793626" cy="995889"/>
          </a:xfrm>
          <a:prstGeom prst="rect">
            <a:avLst/>
          </a:prstGeom>
        </p:spPr>
        <p:txBody>
          <a:bodyPr anchor="t" rtlCol="false" tIns="0" lIns="0" bIns="0" rIns="0">
            <a:spAutoFit/>
          </a:bodyPr>
          <a:lstStyle/>
          <a:p>
            <a:pPr algn="ctr" marL="0" indent="0" lvl="0">
              <a:lnSpc>
                <a:spcPts val="7755"/>
              </a:lnSpc>
            </a:pPr>
            <a:r>
              <a:rPr lang="en-US" sz="6517" spc="501">
                <a:solidFill>
                  <a:srgbClr val="1C75BC"/>
                </a:solidFill>
                <a:latin typeface="New Sun Playful"/>
                <a:ea typeface="New Sun Playful"/>
                <a:cs typeface="New Sun Playful"/>
                <a:sym typeface="New Sun Playful"/>
              </a:rPr>
              <a:t>goals since 2016</a:t>
            </a:r>
          </a:p>
        </p:txBody>
      </p:sp>
      <p:grpSp>
        <p:nvGrpSpPr>
          <p:cNvPr name="Group 3" id="3"/>
          <p:cNvGrpSpPr/>
          <p:nvPr/>
        </p:nvGrpSpPr>
        <p:grpSpPr>
          <a:xfrm rot="0">
            <a:off x="4891626" y="5735914"/>
            <a:ext cx="1338531" cy="1385623"/>
            <a:chOff x="0" y="0"/>
            <a:chExt cx="1784708" cy="1847497"/>
          </a:xfrm>
        </p:grpSpPr>
        <p:sp>
          <p:nvSpPr>
            <p:cNvPr name="Freeform 4" id="4"/>
            <p:cNvSpPr/>
            <p:nvPr/>
          </p:nvSpPr>
          <p:spPr>
            <a:xfrm flipH="false" flipV="false" rot="0">
              <a:off x="102696" y="143867"/>
              <a:ext cx="1529182" cy="1534938"/>
            </a:xfrm>
            <a:custGeom>
              <a:avLst/>
              <a:gdLst/>
              <a:ahLst/>
              <a:cxnLst/>
              <a:rect r="r" b="b" t="t" l="l"/>
              <a:pathLst>
                <a:path h="1534938" w="1529182">
                  <a:moveTo>
                    <a:pt x="0" y="0"/>
                  </a:moveTo>
                  <a:lnTo>
                    <a:pt x="1529182" y="0"/>
                  </a:lnTo>
                  <a:lnTo>
                    <a:pt x="1529182" y="1534938"/>
                  </a:lnTo>
                  <a:lnTo>
                    <a:pt x="0" y="1534938"/>
                  </a:lnTo>
                  <a:lnTo>
                    <a:pt x="0" y="0"/>
                  </a:lnTo>
                  <a:close/>
                </a:path>
              </a:pathLst>
            </a:custGeom>
            <a:blipFill>
              <a:blip r:embed="rId2"/>
              <a:stretch>
                <a:fillRect l="0" t="0" r="0" b="0"/>
              </a:stretch>
            </a:blipFill>
          </p:spPr>
        </p:sp>
        <p:sp>
          <p:nvSpPr>
            <p:cNvPr name="Freeform 5" id="5"/>
            <p:cNvSpPr/>
            <p:nvPr/>
          </p:nvSpPr>
          <p:spPr>
            <a:xfrm flipH="false" flipV="false" rot="9292818">
              <a:off x="242215" y="208328"/>
              <a:ext cx="1300277" cy="1430841"/>
            </a:xfrm>
            <a:custGeom>
              <a:avLst/>
              <a:gdLst/>
              <a:ahLst/>
              <a:cxnLst/>
              <a:rect r="r" b="b" t="t" l="l"/>
              <a:pathLst>
                <a:path h="1430841" w="1300277">
                  <a:moveTo>
                    <a:pt x="0" y="0"/>
                  </a:moveTo>
                  <a:lnTo>
                    <a:pt x="1300277" y="0"/>
                  </a:lnTo>
                  <a:lnTo>
                    <a:pt x="1300277" y="1430841"/>
                  </a:lnTo>
                  <a:lnTo>
                    <a:pt x="0" y="1430841"/>
                  </a:lnTo>
                  <a:lnTo>
                    <a:pt x="0" y="0"/>
                  </a:lnTo>
                  <a:close/>
                </a:path>
              </a:pathLst>
            </a:custGeom>
            <a:blipFill>
              <a:blip r:embed="rId3"/>
              <a:stretch>
                <a:fillRect l="0" t="0" r="0" b="0"/>
              </a:stretch>
            </a:blipFill>
          </p:spPr>
        </p:sp>
        <p:sp>
          <p:nvSpPr>
            <p:cNvPr name="Freeform 6" id="6"/>
            <p:cNvSpPr/>
            <p:nvPr/>
          </p:nvSpPr>
          <p:spPr>
            <a:xfrm flipH="false" flipV="false" rot="0">
              <a:off x="219591" y="261238"/>
              <a:ext cx="1296253" cy="1334623"/>
            </a:xfrm>
            <a:custGeom>
              <a:avLst/>
              <a:gdLst/>
              <a:ahLst/>
              <a:cxnLst/>
              <a:rect r="r" b="b" t="t" l="l"/>
              <a:pathLst>
                <a:path h="1334623" w="1296253">
                  <a:moveTo>
                    <a:pt x="0" y="0"/>
                  </a:moveTo>
                  <a:lnTo>
                    <a:pt x="1296252" y="0"/>
                  </a:lnTo>
                  <a:lnTo>
                    <a:pt x="1296252" y="1334624"/>
                  </a:lnTo>
                  <a:lnTo>
                    <a:pt x="0" y="133462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313203" y="251440"/>
              <a:ext cx="1141320" cy="1229945"/>
            </a:xfrm>
            <a:prstGeom prst="rect">
              <a:avLst/>
            </a:prstGeom>
          </p:spPr>
          <p:txBody>
            <a:bodyPr anchor="t" rtlCol="false" tIns="0" lIns="0" bIns="0" rIns="0">
              <a:spAutoFit/>
            </a:bodyPr>
            <a:lstStyle/>
            <a:p>
              <a:pPr algn="ctr">
                <a:lnSpc>
                  <a:spcPts val="7865"/>
                </a:lnSpc>
                <a:spcBef>
                  <a:spcPct val="0"/>
                </a:spcBef>
              </a:pPr>
              <a:r>
                <a:rPr lang="en-US" b="true" sz="5618" spc="112">
                  <a:solidFill>
                    <a:srgbClr val="1C75BC"/>
                  </a:solidFill>
                  <a:latin typeface="Dumondi Condensed Bold"/>
                  <a:ea typeface="Dumondi Condensed Bold"/>
                  <a:cs typeface="Dumondi Condensed Bold"/>
                  <a:sym typeface="Dumondi Condensed Bold"/>
                </a:rPr>
                <a:t>1</a:t>
              </a:r>
            </a:p>
          </p:txBody>
        </p:sp>
      </p:grpSp>
      <p:grpSp>
        <p:nvGrpSpPr>
          <p:cNvPr name="Group 8" id="8"/>
          <p:cNvGrpSpPr/>
          <p:nvPr/>
        </p:nvGrpSpPr>
        <p:grpSpPr>
          <a:xfrm rot="0">
            <a:off x="9743003" y="7521923"/>
            <a:ext cx="1338531" cy="1385623"/>
            <a:chOff x="0" y="0"/>
            <a:chExt cx="1784708" cy="1847497"/>
          </a:xfrm>
        </p:grpSpPr>
        <p:sp>
          <p:nvSpPr>
            <p:cNvPr name="Freeform 9" id="9"/>
            <p:cNvSpPr/>
            <p:nvPr/>
          </p:nvSpPr>
          <p:spPr>
            <a:xfrm flipH="false" flipV="false" rot="0">
              <a:off x="102696" y="143867"/>
              <a:ext cx="1529182" cy="1534938"/>
            </a:xfrm>
            <a:custGeom>
              <a:avLst/>
              <a:gdLst/>
              <a:ahLst/>
              <a:cxnLst/>
              <a:rect r="r" b="b" t="t" l="l"/>
              <a:pathLst>
                <a:path h="1534938" w="1529182">
                  <a:moveTo>
                    <a:pt x="0" y="0"/>
                  </a:moveTo>
                  <a:lnTo>
                    <a:pt x="1529182" y="0"/>
                  </a:lnTo>
                  <a:lnTo>
                    <a:pt x="1529182" y="1534938"/>
                  </a:lnTo>
                  <a:lnTo>
                    <a:pt x="0" y="1534938"/>
                  </a:lnTo>
                  <a:lnTo>
                    <a:pt x="0" y="0"/>
                  </a:lnTo>
                  <a:close/>
                </a:path>
              </a:pathLst>
            </a:custGeom>
            <a:blipFill>
              <a:blip r:embed="rId2"/>
              <a:stretch>
                <a:fillRect l="0" t="0" r="0" b="0"/>
              </a:stretch>
            </a:blipFill>
          </p:spPr>
        </p:sp>
        <p:sp>
          <p:nvSpPr>
            <p:cNvPr name="Freeform 10" id="10"/>
            <p:cNvSpPr/>
            <p:nvPr/>
          </p:nvSpPr>
          <p:spPr>
            <a:xfrm flipH="false" flipV="false" rot="9292818">
              <a:off x="242215" y="208328"/>
              <a:ext cx="1300277" cy="1430841"/>
            </a:xfrm>
            <a:custGeom>
              <a:avLst/>
              <a:gdLst/>
              <a:ahLst/>
              <a:cxnLst/>
              <a:rect r="r" b="b" t="t" l="l"/>
              <a:pathLst>
                <a:path h="1430841" w="1300277">
                  <a:moveTo>
                    <a:pt x="0" y="0"/>
                  </a:moveTo>
                  <a:lnTo>
                    <a:pt x="1300277" y="0"/>
                  </a:lnTo>
                  <a:lnTo>
                    <a:pt x="1300277" y="1430841"/>
                  </a:lnTo>
                  <a:lnTo>
                    <a:pt x="0" y="1430841"/>
                  </a:lnTo>
                  <a:lnTo>
                    <a:pt x="0" y="0"/>
                  </a:lnTo>
                  <a:close/>
                </a:path>
              </a:pathLst>
            </a:custGeom>
            <a:blipFill>
              <a:blip r:embed="rId3"/>
              <a:stretch>
                <a:fillRect l="0" t="0" r="0" b="0"/>
              </a:stretch>
            </a:blipFill>
          </p:spPr>
        </p:sp>
        <p:sp>
          <p:nvSpPr>
            <p:cNvPr name="Freeform 11" id="11"/>
            <p:cNvSpPr/>
            <p:nvPr/>
          </p:nvSpPr>
          <p:spPr>
            <a:xfrm flipH="false" flipV="false" rot="0">
              <a:off x="219591" y="261238"/>
              <a:ext cx="1296253" cy="1334623"/>
            </a:xfrm>
            <a:custGeom>
              <a:avLst/>
              <a:gdLst/>
              <a:ahLst/>
              <a:cxnLst/>
              <a:rect r="r" b="b" t="t" l="l"/>
              <a:pathLst>
                <a:path h="1334623" w="1296253">
                  <a:moveTo>
                    <a:pt x="0" y="0"/>
                  </a:moveTo>
                  <a:lnTo>
                    <a:pt x="1296252" y="0"/>
                  </a:lnTo>
                  <a:lnTo>
                    <a:pt x="1296252" y="1334624"/>
                  </a:lnTo>
                  <a:lnTo>
                    <a:pt x="0" y="133462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2" id="12"/>
            <p:cNvSpPr txBox="true"/>
            <p:nvPr/>
          </p:nvSpPr>
          <p:spPr>
            <a:xfrm rot="0">
              <a:off x="313203" y="251440"/>
              <a:ext cx="1141320" cy="1229945"/>
            </a:xfrm>
            <a:prstGeom prst="rect">
              <a:avLst/>
            </a:prstGeom>
          </p:spPr>
          <p:txBody>
            <a:bodyPr anchor="t" rtlCol="false" tIns="0" lIns="0" bIns="0" rIns="0">
              <a:spAutoFit/>
            </a:bodyPr>
            <a:lstStyle/>
            <a:p>
              <a:pPr algn="ctr">
                <a:lnSpc>
                  <a:spcPts val="7865"/>
                </a:lnSpc>
                <a:spcBef>
                  <a:spcPct val="0"/>
                </a:spcBef>
              </a:pPr>
              <a:r>
                <a:rPr lang="en-US" b="true" sz="5618" spc="112">
                  <a:solidFill>
                    <a:srgbClr val="1C75BC"/>
                  </a:solidFill>
                  <a:latin typeface="Dumondi Condensed Bold"/>
                  <a:ea typeface="Dumondi Condensed Bold"/>
                  <a:cs typeface="Dumondi Condensed Bold"/>
                  <a:sym typeface="Dumondi Condensed Bold"/>
                </a:rPr>
                <a:t>2</a:t>
              </a:r>
            </a:p>
          </p:txBody>
        </p:sp>
      </p:grpSp>
      <p:grpSp>
        <p:nvGrpSpPr>
          <p:cNvPr name="Group 13" id="13"/>
          <p:cNvGrpSpPr/>
          <p:nvPr/>
        </p:nvGrpSpPr>
        <p:grpSpPr>
          <a:xfrm rot="0">
            <a:off x="2448051" y="8290769"/>
            <a:ext cx="1338531" cy="1385623"/>
            <a:chOff x="0" y="0"/>
            <a:chExt cx="1784708" cy="1847497"/>
          </a:xfrm>
        </p:grpSpPr>
        <p:sp>
          <p:nvSpPr>
            <p:cNvPr name="Freeform 14" id="14"/>
            <p:cNvSpPr/>
            <p:nvPr/>
          </p:nvSpPr>
          <p:spPr>
            <a:xfrm flipH="false" flipV="false" rot="0">
              <a:off x="102696" y="143867"/>
              <a:ext cx="1529182" cy="1534938"/>
            </a:xfrm>
            <a:custGeom>
              <a:avLst/>
              <a:gdLst/>
              <a:ahLst/>
              <a:cxnLst/>
              <a:rect r="r" b="b" t="t" l="l"/>
              <a:pathLst>
                <a:path h="1534938" w="1529182">
                  <a:moveTo>
                    <a:pt x="0" y="0"/>
                  </a:moveTo>
                  <a:lnTo>
                    <a:pt x="1529182" y="0"/>
                  </a:lnTo>
                  <a:lnTo>
                    <a:pt x="1529182" y="1534938"/>
                  </a:lnTo>
                  <a:lnTo>
                    <a:pt x="0" y="1534938"/>
                  </a:lnTo>
                  <a:lnTo>
                    <a:pt x="0" y="0"/>
                  </a:lnTo>
                  <a:close/>
                </a:path>
              </a:pathLst>
            </a:custGeom>
            <a:blipFill>
              <a:blip r:embed="rId2"/>
              <a:stretch>
                <a:fillRect l="0" t="0" r="0" b="0"/>
              </a:stretch>
            </a:blipFill>
          </p:spPr>
        </p:sp>
        <p:sp>
          <p:nvSpPr>
            <p:cNvPr name="Freeform 15" id="15"/>
            <p:cNvSpPr/>
            <p:nvPr/>
          </p:nvSpPr>
          <p:spPr>
            <a:xfrm flipH="false" flipV="false" rot="9292818">
              <a:off x="242215" y="208328"/>
              <a:ext cx="1300277" cy="1430841"/>
            </a:xfrm>
            <a:custGeom>
              <a:avLst/>
              <a:gdLst/>
              <a:ahLst/>
              <a:cxnLst/>
              <a:rect r="r" b="b" t="t" l="l"/>
              <a:pathLst>
                <a:path h="1430841" w="1300277">
                  <a:moveTo>
                    <a:pt x="0" y="0"/>
                  </a:moveTo>
                  <a:lnTo>
                    <a:pt x="1300277" y="0"/>
                  </a:lnTo>
                  <a:lnTo>
                    <a:pt x="1300277" y="1430841"/>
                  </a:lnTo>
                  <a:lnTo>
                    <a:pt x="0" y="1430841"/>
                  </a:lnTo>
                  <a:lnTo>
                    <a:pt x="0" y="0"/>
                  </a:lnTo>
                  <a:close/>
                </a:path>
              </a:pathLst>
            </a:custGeom>
            <a:blipFill>
              <a:blip r:embed="rId3"/>
              <a:stretch>
                <a:fillRect l="0" t="0" r="0" b="0"/>
              </a:stretch>
            </a:blipFill>
          </p:spPr>
        </p:sp>
        <p:sp>
          <p:nvSpPr>
            <p:cNvPr name="Freeform 16" id="16"/>
            <p:cNvSpPr/>
            <p:nvPr/>
          </p:nvSpPr>
          <p:spPr>
            <a:xfrm flipH="false" flipV="false" rot="0">
              <a:off x="219591" y="261238"/>
              <a:ext cx="1296253" cy="1334623"/>
            </a:xfrm>
            <a:custGeom>
              <a:avLst/>
              <a:gdLst/>
              <a:ahLst/>
              <a:cxnLst/>
              <a:rect r="r" b="b" t="t" l="l"/>
              <a:pathLst>
                <a:path h="1334623" w="1296253">
                  <a:moveTo>
                    <a:pt x="0" y="0"/>
                  </a:moveTo>
                  <a:lnTo>
                    <a:pt x="1296252" y="0"/>
                  </a:lnTo>
                  <a:lnTo>
                    <a:pt x="1296252" y="1334624"/>
                  </a:lnTo>
                  <a:lnTo>
                    <a:pt x="0" y="133462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7" id="17"/>
            <p:cNvSpPr txBox="true"/>
            <p:nvPr/>
          </p:nvSpPr>
          <p:spPr>
            <a:xfrm rot="0">
              <a:off x="313203" y="251440"/>
              <a:ext cx="1141320" cy="1229945"/>
            </a:xfrm>
            <a:prstGeom prst="rect">
              <a:avLst/>
            </a:prstGeom>
          </p:spPr>
          <p:txBody>
            <a:bodyPr anchor="t" rtlCol="false" tIns="0" lIns="0" bIns="0" rIns="0">
              <a:spAutoFit/>
            </a:bodyPr>
            <a:lstStyle/>
            <a:p>
              <a:pPr algn="ctr">
                <a:lnSpc>
                  <a:spcPts val="7865"/>
                </a:lnSpc>
                <a:spcBef>
                  <a:spcPct val="0"/>
                </a:spcBef>
              </a:pPr>
              <a:r>
                <a:rPr lang="en-US" b="true" sz="5618" spc="112">
                  <a:solidFill>
                    <a:srgbClr val="1C75BC"/>
                  </a:solidFill>
                  <a:latin typeface="Dumondi Condensed Bold"/>
                  <a:ea typeface="Dumondi Condensed Bold"/>
                  <a:cs typeface="Dumondi Condensed Bold"/>
                  <a:sym typeface="Dumondi Condensed Bold"/>
                </a:rPr>
                <a:t>3</a:t>
              </a:r>
            </a:p>
          </p:txBody>
        </p:sp>
      </p:grpSp>
      <p:sp>
        <p:nvSpPr>
          <p:cNvPr name="Freeform 18" id="18"/>
          <p:cNvSpPr/>
          <p:nvPr/>
        </p:nvSpPr>
        <p:spPr>
          <a:xfrm flipH="false" flipV="false" rot="701077">
            <a:off x="2601791" y="4346034"/>
            <a:ext cx="2804629" cy="2706467"/>
          </a:xfrm>
          <a:custGeom>
            <a:avLst/>
            <a:gdLst/>
            <a:ahLst/>
            <a:cxnLst/>
            <a:rect r="r" b="b" t="t" l="l"/>
            <a:pathLst>
              <a:path h="2706467" w="2804629">
                <a:moveTo>
                  <a:pt x="0" y="0"/>
                </a:moveTo>
                <a:lnTo>
                  <a:pt x="2804629" y="0"/>
                </a:lnTo>
                <a:lnTo>
                  <a:pt x="2804629" y="2706466"/>
                </a:lnTo>
                <a:lnTo>
                  <a:pt x="0" y="2706466"/>
                </a:lnTo>
                <a:lnTo>
                  <a:pt x="0" y="0"/>
                </a:lnTo>
                <a:close/>
              </a:path>
            </a:pathLst>
          </a:custGeom>
          <a:blipFill>
            <a:blip r:embed="rId6"/>
            <a:stretch>
              <a:fillRect l="0" t="0" r="0" b="0"/>
            </a:stretch>
          </a:blipFill>
        </p:spPr>
      </p:sp>
      <p:sp>
        <p:nvSpPr>
          <p:cNvPr name="Freeform 19" id="19"/>
          <p:cNvSpPr/>
          <p:nvPr/>
        </p:nvSpPr>
        <p:spPr>
          <a:xfrm flipH="false" flipV="false" rot="3426629">
            <a:off x="11840216" y="3682026"/>
            <a:ext cx="1725791" cy="633757"/>
          </a:xfrm>
          <a:custGeom>
            <a:avLst/>
            <a:gdLst/>
            <a:ahLst/>
            <a:cxnLst/>
            <a:rect r="r" b="b" t="t" l="l"/>
            <a:pathLst>
              <a:path h="633757" w="1725791">
                <a:moveTo>
                  <a:pt x="0" y="0"/>
                </a:moveTo>
                <a:lnTo>
                  <a:pt x="1725791" y="0"/>
                </a:lnTo>
                <a:lnTo>
                  <a:pt x="1725791" y="633757"/>
                </a:lnTo>
                <a:lnTo>
                  <a:pt x="0" y="633757"/>
                </a:lnTo>
                <a:lnTo>
                  <a:pt x="0" y="0"/>
                </a:lnTo>
                <a:close/>
              </a:path>
            </a:pathLst>
          </a:custGeom>
          <a:blipFill>
            <a:blip r:embed="rId7"/>
            <a:stretch>
              <a:fillRect l="0" t="0" r="0" b="-172993"/>
            </a:stretch>
          </a:blipFill>
        </p:spPr>
      </p:sp>
      <p:sp>
        <p:nvSpPr>
          <p:cNvPr name="Freeform 20" id="20"/>
          <p:cNvSpPr/>
          <p:nvPr/>
        </p:nvSpPr>
        <p:spPr>
          <a:xfrm flipH="false" flipV="false" rot="0">
            <a:off x="13437771" y="2907614"/>
            <a:ext cx="2957734" cy="3521112"/>
          </a:xfrm>
          <a:custGeom>
            <a:avLst/>
            <a:gdLst/>
            <a:ahLst/>
            <a:cxnLst/>
            <a:rect r="r" b="b" t="t" l="l"/>
            <a:pathLst>
              <a:path h="3521112" w="2957734">
                <a:moveTo>
                  <a:pt x="0" y="0"/>
                </a:moveTo>
                <a:lnTo>
                  <a:pt x="2957734" y="0"/>
                </a:lnTo>
                <a:lnTo>
                  <a:pt x="2957734" y="3521112"/>
                </a:lnTo>
                <a:lnTo>
                  <a:pt x="0" y="352111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21" id="21"/>
          <p:cNvSpPr txBox="true"/>
          <p:nvPr/>
        </p:nvSpPr>
        <p:spPr>
          <a:xfrm rot="0">
            <a:off x="6531064" y="5830832"/>
            <a:ext cx="4550470" cy="1477629"/>
          </a:xfrm>
          <a:prstGeom prst="rect">
            <a:avLst/>
          </a:prstGeom>
        </p:spPr>
        <p:txBody>
          <a:bodyPr anchor="t" rtlCol="false" tIns="0" lIns="0" bIns="0" rIns="0">
            <a:spAutoFit/>
          </a:bodyPr>
          <a:lstStyle/>
          <a:p>
            <a:pPr algn="l">
              <a:lnSpc>
                <a:spcPts val="3919"/>
              </a:lnSpc>
              <a:spcBef>
                <a:spcPct val="0"/>
              </a:spcBef>
            </a:pPr>
            <a:r>
              <a:rPr lang="en-US" sz="2799" spc="55">
                <a:solidFill>
                  <a:srgbClr val="1C75BC"/>
                </a:solidFill>
                <a:latin typeface="Chewy"/>
                <a:ea typeface="Chewy"/>
                <a:cs typeface="Chewy"/>
                <a:sym typeface="Chewy"/>
              </a:rPr>
              <a:t>Nonviolence is central to Catholic life and cross-cutting in Catholic Social Teaching</a:t>
            </a:r>
          </a:p>
        </p:txBody>
      </p:sp>
      <p:sp>
        <p:nvSpPr>
          <p:cNvPr name="TextBox 22" id="22"/>
          <p:cNvSpPr txBox="true"/>
          <p:nvPr/>
        </p:nvSpPr>
        <p:spPr>
          <a:xfrm rot="0">
            <a:off x="11511571" y="7184852"/>
            <a:ext cx="4532611" cy="2392060"/>
          </a:xfrm>
          <a:prstGeom prst="rect">
            <a:avLst/>
          </a:prstGeom>
        </p:spPr>
        <p:txBody>
          <a:bodyPr anchor="t" rtlCol="false" tIns="0" lIns="0" bIns="0" rIns="0">
            <a:spAutoFit/>
          </a:bodyPr>
          <a:lstStyle/>
          <a:p>
            <a:pPr algn="l">
              <a:lnSpc>
                <a:spcPts val="3833"/>
              </a:lnSpc>
              <a:spcBef>
                <a:spcPct val="0"/>
              </a:spcBef>
            </a:pPr>
            <a:r>
              <a:rPr lang="en-US" sz="2738" spc="54">
                <a:solidFill>
                  <a:srgbClr val="1C75BC"/>
                </a:solidFill>
                <a:latin typeface="Chewy"/>
                <a:ea typeface="Chewy"/>
                <a:cs typeface="Chewy"/>
                <a:sym typeface="Chewy"/>
              </a:rPr>
              <a:t>The Church regularly applies a nonviolence-centered framework and well developed nonviolent strategies to contemporary reality</a:t>
            </a:r>
          </a:p>
        </p:txBody>
      </p:sp>
      <p:sp>
        <p:nvSpPr>
          <p:cNvPr name="TextBox 23" id="23"/>
          <p:cNvSpPr txBox="true"/>
          <p:nvPr/>
        </p:nvSpPr>
        <p:spPr>
          <a:xfrm rot="0">
            <a:off x="3981779" y="8233619"/>
            <a:ext cx="4550470" cy="1477629"/>
          </a:xfrm>
          <a:prstGeom prst="rect">
            <a:avLst/>
          </a:prstGeom>
        </p:spPr>
        <p:txBody>
          <a:bodyPr anchor="t" rtlCol="false" tIns="0" lIns="0" bIns="0" rIns="0">
            <a:spAutoFit/>
          </a:bodyPr>
          <a:lstStyle/>
          <a:p>
            <a:pPr algn="l">
              <a:lnSpc>
                <a:spcPts val="3919"/>
              </a:lnSpc>
              <a:spcBef>
                <a:spcPct val="0"/>
              </a:spcBef>
            </a:pPr>
            <a:r>
              <a:rPr lang="en-US" sz="2799" spc="55">
                <a:solidFill>
                  <a:srgbClr val="1C75BC"/>
                </a:solidFill>
                <a:latin typeface="Chewy"/>
                <a:ea typeface="Chewy"/>
                <a:cs typeface="Chewy"/>
                <a:sym typeface="Chewy"/>
              </a:rPr>
              <a:t>Church structures teach and promote nonviolence to educate and mobilise Catholics</a:t>
            </a:r>
          </a:p>
        </p:txBody>
      </p:sp>
      <p:grpSp>
        <p:nvGrpSpPr>
          <p:cNvPr name="Group 24" id="24"/>
          <p:cNvGrpSpPr/>
          <p:nvPr/>
        </p:nvGrpSpPr>
        <p:grpSpPr>
          <a:xfrm rot="0">
            <a:off x="3557746" y="0"/>
            <a:ext cx="11866045" cy="2088638"/>
            <a:chOff x="0" y="0"/>
            <a:chExt cx="2690079" cy="473502"/>
          </a:xfrm>
        </p:grpSpPr>
        <p:sp>
          <p:nvSpPr>
            <p:cNvPr name="Freeform 25" id="25"/>
            <p:cNvSpPr/>
            <p:nvPr/>
          </p:nvSpPr>
          <p:spPr>
            <a:xfrm flipH="false" flipV="false" rot="0">
              <a:off x="0" y="0"/>
              <a:ext cx="2690079" cy="473502"/>
            </a:xfrm>
            <a:custGeom>
              <a:avLst/>
              <a:gdLst/>
              <a:ahLst/>
              <a:cxnLst/>
              <a:rect r="r" b="b" t="t" l="l"/>
              <a:pathLst>
                <a:path h="473502" w="2690079">
                  <a:moveTo>
                    <a:pt x="24140" y="0"/>
                  </a:moveTo>
                  <a:lnTo>
                    <a:pt x="2665939" y="0"/>
                  </a:lnTo>
                  <a:cubicBezTo>
                    <a:pt x="2679271" y="0"/>
                    <a:pt x="2690079" y="10808"/>
                    <a:pt x="2690079" y="24140"/>
                  </a:cubicBezTo>
                  <a:lnTo>
                    <a:pt x="2690079" y="449362"/>
                  </a:lnTo>
                  <a:cubicBezTo>
                    <a:pt x="2690079" y="462694"/>
                    <a:pt x="2679271" y="473502"/>
                    <a:pt x="2665939" y="473502"/>
                  </a:cubicBezTo>
                  <a:lnTo>
                    <a:pt x="24140" y="473502"/>
                  </a:lnTo>
                  <a:cubicBezTo>
                    <a:pt x="10808" y="473502"/>
                    <a:pt x="0" y="462694"/>
                    <a:pt x="0" y="449362"/>
                  </a:cubicBezTo>
                  <a:lnTo>
                    <a:pt x="0" y="24140"/>
                  </a:lnTo>
                  <a:cubicBezTo>
                    <a:pt x="0" y="10808"/>
                    <a:pt x="10808" y="0"/>
                    <a:pt x="24140" y="0"/>
                  </a:cubicBezTo>
                  <a:close/>
                </a:path>
              </a:pathLst>
            </a:custGeom>
            <a:solidFill>
              <a:srgbClr val="1C75BC"/>
            </a:solidFill>
          </p:spPr>
        </p:sp>
        <p:sp>
          <p:nvSpPr>
            <p:cNvPr name="TextBox 26" id="26"/>
            <p:cNvSpPr txBox="true"/>
            <p:nvPr/>
          </p:nvSpPr>
          <p:spPr>
            <a:xfrm>
              <a:off x="0" y="-28575"/>
              <a:ext cx="2690079" cy="502077"/>
            </a:xfrm>
            <a:prstGeom prst="rect">
              <a:avLst/>
            </a:prstGeom>
          </p:spPr>
          <p:txBody>
            <a:bodyPr anchor="ctr" rtlCol="false" tIns="50800" lIns="50800" bIns="50800" rIns="50800"/>
            <a:lstStyle/>
            <a:p>
              <a:pPr algn="ctr">
                <a:lnSpc>
                  <a:spcPts val="1960"/>
                </a:lnSpc>
              </a:pPr>
            </a:p>
          </p:txBody>
        </p:sp>
      </p:grpSp>
      <p:sp>
        <p:nvSpPr>
          <p:cNvPr name="TextBox 27" id="27"/>
          <p:cNvSpPr txBox="true"/>
          <p:nvPr/>
        </p:nvSpPr>
        <p:spPr>
          <a:xfrm rot="0">
            <a:off x="5069540" y="546098"/>
            <a:ext cx="8842458" cy="1193717"/>
          </a:xfrm>
          <a:prstGeom prst="rect">
            <a:avLst/>
          </a:prstGeom>
        </p:spPr>
        <p:txBody>
          <a:bodyPr anchor="t" rtlCol="false" tIns="0" lIns="0" bIns="0" rIns="0">
            <a:spAutoFit/>
          </a:bodyPr>
          <a:lstStyle/>
          <a:p>
            <a:pPr algn="ctr">
              <a:lnSpc>
                <a:spcPts val="4617"/>
              </a:lnSpc>
            </a:pPr>
            <a:r>
              <a:rPr lang="en-US" b="true" sz="4617">
                <a:solidFill>
                  <a:srgbClr val="FFFFFF"/>
                </a:solidFill>
                <a:latin typeface="Clear Sans Bold"/>
                <a:ea typeface="Clear Sans Bold"/>
                <a:cs typeface="Clear Sans Bold"/>
                <a:sym typeface="Clear Sans Bold"/>
              </a:rPr>
              <a:t>CATHOLIC NONVIOLENCE INITIATIVE</a:t>
            </a:r>
          </a:p>
        </p:txBody>
      </p:sp>
      <p:grpSp>
        <p:nvGrpSpPr>
          <p:cNvPr name="Group 28" id="28"/>
          <p:cNvGrpSpPr/>
          <p:nvPr/>
        </p:nvGrpSpPr>
        <p:grpSpPr>
          <a:xfrm rot="0">
            <a:off x="8123153" y="2228896"/>
            <a:ext cx="2033229" cy="2033229"/>
            <a:chOff x="0" y="0"/>
            <a:chExt cx="2710972" cy="2710972"/>
          </a:xfrm>
        </p:grpSpPr>
        <p:grpSp>
          <p:nvGrpSpPr>
            <p:cNvPr name="Group 29" id="29"/>
            <p:cNvGrpSpPr/>
            <p:nvPr/>
          </p:nvGrpSpPr>
          <p:grpSpPr>
            <a:xfrm rot="0">
              <a:off x="0" y="0"/>
              <a:ext cx="2710972" cy="2710972"/>
              <a:chOff x="0" y="0"/>
              <a:chExt cx="812800" cy="812800"/>
            </a:xfrm>
          </p:grpSpPr>
          <p:sp>
            <p:nvSpPr>
              <p:cNvPr name="Freeform 30" id="3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31" id="31"/>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Freeform 32" id="32"/>
            <p:cNvSpPr/>
            <p:nvPr/>
          </p:nvSpPr>
          <p:spPr>
            <a:xfrm flipH="false" flipV="false" rot="0">
              <a:off x="233391" y="114456"/>
              <a:ext cx="2244190" cy="2482061"/>
            </a:xfrm>
            <a:custGeom>
              <a:avLst/>
              <a:gdLst/>
              <a:ahLst/>
              <a:cxnLst/>
              <a:rect r="r" b="b" t="t" l="l"/>
              <a:pathLst>
                <a:path h="2482061" w="2244190">
                  <a:moveTo>
                    <a:pt x="0" y="0"/>
                  </a:moveTo>
                  <a:lnTo>
                    <a:pt x="2244190" y="0"/>
                  </a:lnTo>
                  <a:lnTo>
                    <a:pt x="2244190" y="2482061"/>
                  </a:lnTo>
                  <a:lnTo>
                    <a:pt x="0" y="2482061"/>
                  </a:lnTo>
                  <a:lnTo>
                    <a:pt x="0" y="0"/>
                  </a:lnTo>
                  <a:close/>
                </a:path>
              </a:pathLst>
            </a:custGeom>
            <a:blipFill>
              <a:blip r:embed="rId10"/>
              <a:stretch>
                <a:fillRect l="0" t="0" r="0" b="0"/>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3374185" y="8629053"/>
            <a:ext cx="1405076" cy="1405076"/>
            <a:chOff x="0" y="0"/>
            <a:chExt cx="1873435" cy="1873435"/>
          </a:xfrm>
        </p:grpSpPr>
        <p:grpSp>
          <p:nvGrpSpPr>
            <p:cNvPr name="Group 3" id="3"/>
            <p:cNvGrpSpPr/>
            <p:nvPr/>
          </p:nvGrpSpPr>
          <p:grpSpPr>
            <a:xfrm rot="0">
              <a:off x="0" y="0"/>
              <a:ext cx="1873435" cy="1873435"/>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5" id="5"/>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161286" y="79095"/>
              <a:ext cx="1550862" cy="1715244"/>
            </a:xfrm>
            <a:custGeom>
              <a:avLst/>
              <a:gdLst/>
              <a:ahLst/>
              <a:cxnLst/>
              <a:rect r="r" b="b" t="t" l="l"/>
              <a:pathLst>
                <a:path h="1715244" w="1550862">
                  <a:moveTo>
                    <a:pt x="0" y="0"/>
                  </a:moveTo>
                  <a:lnTo>
                    <a:pt x="1550863" y="0"/>
                  </a:lnTo>
                  <a:lnTo>
                    <a:pt x="1550863" y="1715245"/>
                  </a:lnTo>
                  <a:lnTo>
                    <a:pt x="0" y="1715245"/>
                  </a:lnTo>
                  <a:lnTo>
                    <a:pt x="0" y="0"/>
                  </a:lnTo>
                  <a:close/>
                </a:path>
              </a:pathLst>
            </a:custGeom>
            <a:blipFill>
              <a:blip r:embed="rId2"/>
              <a:stretch>
                <a:fillRect l="0" t="0" r="0" b="0"/>
              </a:stretch>
            </a:blipFill>
          </p:spPr>
        </p:sp>
      </p:grpSp>
      <p:sp>
        <p:nvSpPr>
          <p:cNvPr name="Freeform 7" id="7"/>
          <p:cNvSpPr/>
          <p:nvPr/>
        </p:nvSpPr>
        <p:spPr>
          <a:xfrm flipH="false" flipV="false" rot="0">
            <a:off x="3000203" y="0"/>
            <a:ext cx="3944824" cy="2125274"/>
          </a:xfrm>
          <a:custGeom>
            <a:avLst/>
            <a:gdLst/>
            <a:ahLst/>
            <a:cxnLst/>
            <a:rect r="r" b="b" t="t" l="l"/>
            <a:pathLst>
              <a:path h="2125274" w="3944824">
                <a:moveTo>
                  <a:pt x="0" y="0"/>
                </a:moveTo>
                <a:lnTo>
                  <a:pt x="3944825" y="0"/>
                </a:lnTo>
                <a:lnTo>
                  <a:pt x="3944825" y="2125274"/>
                </a:lnTo>
                <a:lnTo>
                  <a:pt x="0" y="212527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6099392" y="8961904"/>
            <a:ext cx="2466118" cy="1072225"/>
          </a:xfrm>
          <a:custGeom>
            <a:avLst/>
            <a:gdLst/>
            <a:ahLst/>
            <a:cxnLst/>
            <a:rect r="r" b="b" t="t" l="l"/>
            <a:pathLst>
              <a:path h="1072225" w="2466118">
                <a:moveTo>
                  <a:pt x="0" y="0"/>
                </a:moveTo>
                <a:lnTo>
                  <a:pt x="2466118" y="0"/>
                </a:lnTo>
                <a:lnTo>
                  <a:pt x="2466118" y="1072225"/>
                </a:lnTo>
                <a:lnTo>
                  <a:pt x="0" y="1072225"/>
                </a:lnTo>
                <a:lnTo>
                  <a:pt x="0" y="0"/>
                </a:lnTo>
                <a:close/>
              </a:path>
            </a:pathLst>
          </a:custGeom>
          <a:blipFill>
            <a:blip r:embed="rId5"/>
            <a:stretch>
              <a:fillRect l="0" t="0" r="0" b="0"/>
            </a:stretch>
          </a:blipFill>
        </p:spPr>
      </p:sp>
      <p:sp>
        <p:nvSpPr>
          <p:cNvPr name="Freeform 9" id="9"/>
          <p:cNvSpPr/>
          <p:nvPr/>
        </p:nvSpPr>
        <p:spPr>
          <a:xfrm flipH="false" flipV="false" rot="0">
            <a:off x="2816383" y="3044240"/>
            <a:ext cx="5202823" cy="4374937"/>
          </a:xfrm>
          <a:custGeom>
            <a:avLst/>
            <a:gdLst/>
            <a:ahLst/>
            <a:cxnLst/>
            <a:rect r="r" b="b" t="t" l="l"/>
            <a:pathLst>
              <a:path h="4374937" w="5202823">
                <a:moveTo>
                  <a:pt x="0" y="0"/>
                </a:moveTo>
                <a:lnTo>
                  <a:pt x="5202823" y="0"/>
                </a:lnTo>
                <a:lnTo>
                  <a:pt x="5202823" y="4374938"/>
                </a:lnTo>
                <a:lnTo>
                  <a:pt x="0" y="4374938"/>
                </a:lnTo>
                <a:lnTo>
                  <a:pt x="0" y="0"/>
                </a:lnTo>
                <a:close/>
              </a:path>
            </a:pathLst>
          </a:custGeom>
          <a:blipFill>
            <a:blip r:embed="rId6"/>
            <a:stretch>
              <a:fillRect l="-6058" t="0" r="-6058" b="0"/>
            </a:stretch>
          </a:blipFill>
        </p:spPr>
      </p:sp>
      <p:sp>
        <p:nvSpPr>
          <p:cNvPr name="Freeform 10" id="10"/>
          <p:cNvSpPr/>
          <p:nvPr/>
        </p:nvSpPr>
        <p:spPr>
          <a:xfrm flipH="false" flipV="false" rot="0">
            <a:off x="7772506" y="2547072"/>
            <a:ext cx="7656719" cy="5369274"/>
          </a:xfrm>
          <a:custGeom>
            <a:avLst/>
            <a:gdLst/>
            <a:ahLst/>
            <a:cxnLst/>
            <a:rect r="r" b="b" t="t" l="l"/>
            <a:pathLst>
              <a:path h="5369274" w="7656719">
                <a:moveTo>
                  <a:pt x="0" y="0"/>
                </a:moveTo>
                <a:lnTo>
                  <a:pt x="7656719" y="0"/>
                </a:lnTo>
                <a:lnTo>
                  <a:pt x="7656719" y="5369274"/>
                </a:lnTo>
                <a:lnTo>
                  <a:pt x="0" y="5369274"/>
                </a:lnTo>
                <a:lnTo>
                  <a:pt x="0" y="0"/>
                </a:lnTo>
                <a:close/>
              </a:path>
            </a:pathLst>
          </a:custGeom>
          <a:blipFill>
            <a:blip r:embed="rId7"/>
            <a:stretch>
              <a:fillRect l="0" t="0" r="0" b="0"/>
            </a:stretch>
          </a:blipFill>
        </p:spPr>
      </p:sp>
      <p:sp>
        <p:nvSpPr>
          <p:cNvPr name="Freeform 11" id="11"/>
          <p:cNvSpPr/>
          <p:nvPr/>
        </p:nvSpPr>
        <p:spPr>
          <a:xfrm flipH="false" flipV="false" rot="0">
            <a:off x="9885640" y="6603203"/>
            <a:ext cx="5321051" cy="3565152"/>
          </a:xfrm>
          <a:custGeom>
            <a:avLst/>
            <a:gdLst/>
            <a:ahLst/>
            <a:cxnLst/>
            <a:rect r="r" b="b" t="t" l="l"/>
            <a:pathLst>
              <a:path h="3565152" w="5321051">
                <a:moveTo>
                  <a:pt x="0" y="0"/>
                </a:moveTo>
                <a:lnTo>
                  <a:pt x="5321051" y="0"/>
                </a:lnTo>
                <a:lnTo>
                  <a:pt x="5321051" y="3565152"/>
                </a:lnTo>
                <a:lnTo>
                  <a:pt x="0" y="3565152"/>
                </a:lnTo>
                <a:lnTo>
                  <a:pt x="0" y="0"/>
                </a:lnTo>
                <a:close/>
              </a:path>
            </a:pathLst>
          </a:custGeom>
          <a:blipFill>
            <a:blip r:embed="rId8"/>
            <a:stretch>
              <a:fillRect l="0" t="-2103" r="-4795" b="-2103"/>
            </a:stretch>
          </a:blipFill>
        </p:spPr>
      </p:sp>
      <p:sp>
        <p:nvSpPr>
          <p:cNvPr name="Freeform 12" id="12"/>
          <p:cNvSpPr/>
          <p:nvPr/>
        </p:nvSpPr>
        <p:spPr>
          <a:xfrm flipH="false" flipV="false" rot="0">
            <a:off x="4539651" y="5328742"/>
            <a:ext cx="4810753" cy="3205164"/>
          </a:xfrm>
          <a:custGeom>
            <a:avLst/>
            <a:gdLst/>
            <a:ahLst/>
            <a:cxnLst/>
            <a:rect r="r" b="b" t="t" l="l"/>
            <a:pathLst>
              <a:path h="3205164" w="4810753">
                <a:moveTo>
                  <a:pt x="0" y="0"/>
                </a:moveTo>
                <a:lnTo>
                  <a:pt x="4810753" y="0"/>
                </a:lnTo>
                <a:lnTo>
                  <a:pt x="4810753" y="3205164"/>
                </a:lnTo>
                <a:lnTo>
                  <a:pt x="0" y="3205164"/>
                </a:lnTo>
                <a:lnTo>
                  <a:pt x="0" y="0"/>
                </a:lnTo>
                <a:close/>
              </a:path>
            </a:pathLst>
          </a:custGeom>
          <a:blipFill>
            <a:blip r:embed="rId9"/>
            <a:stretch>
              <a:fillRect l="0" t="0" r="0" b="0"/>
            </a:stretch>
          </a:blipFill>
        </p:spPr>
      </p:sp>
      <p:sp>
        <p:nvSpPr>
          <p:cNvPr name="Freeform 13" id="13"/>
          <p:cNvSpPr/>
          <p:nvPr/>
        </p:nvSpPr>
        <p:spPr>
          <a:xfrm flipH="false" flipV="false" rot="0">
            <a:off x="11378331" y="2547072"/>
            <a:ext cx="7656719" cy="4117769"/>
          </a:xfrm>
          <a:custGeom>
            <a:avLst/>
            <a:gdLst/>
            <a:ahLst/>
            <a:cxnLst/>
            <a:rect r="r" b="b" t="t" l="l"/>
            <a:pathLst>
              <a:path h="4117769" w="7656719">
                <a:moveTo>
                  <a:pt x="0" y="0"/>
                </a:moveTo>
                <a:lnTo>
                  <a:pt x="7656720" y="0"/>
                </a:lnTo>
                <a:lnTo>
                  <a:pt x="7656720" y="4117769"/>
                </a:lnTo>
                <a:lnTo>
                  <a:pt x="0" y="4117769"/>
                </a:lnTo>
                <a:lnTo>
                  <a:pt x="0" y="0"/>
                </a:lnTo>
                <a:close/>
              </a:path>
            </a:pathLst>
          </a:custGeom>
          <a:blipFill>
            <a:blip r:embed="rId10"/>
            <a:stretch>
              <a:fillRect l="0" t="0" r="0" b="-4593"/>
            </a:stretch>
          </a:blipFill>
        </p:spPr>
      </p:sp>
      <p:sp>
        <p:nvSpPr>
          <p:cNvPr name="Freeform 14" id="14"/>
          <p:cNvSpPr/>
          <p:nvPr/>
        </p:nvSpPr>
        <p:spPr>
          <a:xfrm flipH="false" flipV="false" rot="0">
            <a:off x="11168271" y="2318479"/>
            <a:ext cx="5999487" cy="4346362"/>
          </a:xfrm>
          <a:custGeom>
            <a:avLst/>
            <a:gdLst/>
            <a:ahLst/>
            <a:cxnLst/>
            <a:rect r="r" b="b" t="t" l="l"/>
            <a:pathLst>
              <a:path h="4346362" w="5999487">
                <a:moveTo>
                  <a:pt x="0" y="0"/>
                </a:moveTo>
                <a:lnTo>
                  <a:pt x="5999487" y="0"/>
                </a:lnTo>
                <a:lnTo>
                  <a:pt x="5999487" y="4346362"/>
                </a:lnTo>
                <a:lnTo>
                  <a:pt x="0" y="4346362"/>
                </a:lnTo>
                <a:lnTo>
                  <a:pt x="0" y="0"/>
                </a:lnTo>
                <a:close/>
              </a:path>
            </a:pathLst>
          </a:custGeom>
          <a:blipFill>
            <a:blip r:embed="rId11"/>
            <a:stretch>
              <a:fillRect l="0" t="0" r="0" b="-4351"/>
            </a:stretch>
          </a:blipFill>
        </p:spPr>
      </p:sp>
      <p:sp>
        <p:nvSpPr>
          <p:cNvPr name="Freeform 15" id="15"/>
          <p:cNvSpPr/>
          <p:nvPr/>
        </p:nvSpPr>
        <p:spPr>
          <a:xfrm flipH="false" flipV="false" rot="0">
            <a:off x="5522813" y="2547072"/>
            <a:ext cx="6078053" cy="6414832"/>
          </a:xfrm>
          <a:custGeom>
            <a:avLst/>
            <a:gdLst/>
            <a:ahLst/>
            <a:cxnLst/>
            <a:rect r="r" b="b" t="t" l="l"/>
            <a:pathLst>
              <a:path h="6414832" w="6078053">
                <a:moveTo>
                  <a:pt x="0" y="0"/>
                </a:moveTo>
                <a:lnTo>
                  <a:pt x="6078053" y="0"/>
                </a:lnTo>
                <a:lnTo>
                  <a:pt x="6078053" y="6414832"/>
                </a:lnTo>
                <a:lnTo>
                  <a:pt x="0" y="641483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6" id="16"/>
          <p:cNvSpPr/>
          <p:nvPr/>
        </p:nvSpPr>
        <p:spPr>
          <a:xfrm flipH="false" flipV="false" rot="0">
            <a:off x="4313799" y="1967514"/>
            <a:ext cx="3828360" cy="2153452"/>
          </a:xfrm>
          <a:custGeom>
            <a:avLst/>
            <a:gdLst/>
            <a:ahLst/>
            <a:cxnLst/>
            <a:rect r="r" b="b" t="t" l="l"/>
            <a:pathLst>
              <a:path h="2153452" w="3828360">
                <a:moveTo>
                  <a:pt x="0" y="0"/>
                </a:moveTo>
                <a:lnTo>
                  <a:pt x="3828360" y="0"/>
                </a:lnTo>
                <a:lnTo>
                  <a:pt x="3828360" y="2153453"/>
                </a:lnTo>
                <a:lnTo>
                  <a:pt x="0" y="2153453"/>
                </a:lnTo>
                <a:lnTo>
                  <a:pt x="0" y="0"/>
                </a:lnTo>
                <a:close/>
              </a:path>
            </a:pathLst>
          </a:custGeom>
          <a:blipFill>
            <a:blip r:embed="rId14"/>
            <a:stretch>
              <a:fillRect l="0" t="0" r="0" b="0"/>
            </a:stretch>
          </a:blipFill>
        </p:spPr>
      </p:sp>
      <p:sp>
        <p:nvSpPr>
          <p:cNvPr name="Freeform 17" id="17"/>
          <p:cNvSpPr/>
          <p:nvPr/>
        </p:nvSpPr>
        <p:spPr>
          <a:xfrm flipH="false" flipV="false" rot="0">
            <a:off x="0" y="5231709"/>
            <a:ext cx="5095580" cy="2866264"/>
          </a:xfrm>
          <a:custGeom>
            <a:avLst/>
            <a:gdLst/>
            <a:ahLst/>
            <a:cxnLst/>
            <a:rect r="r" b="b" t="t" l="l"/>
            <a:pathLst>
              <a:path h="2866264" w="5095580">
                <a:moveTo>
                  <a:pt x="0" y="0"/>
                </a:moveTo>
                <a:lnTo>
                  <a:pt x="5095580" y="0"/>
                </a:lnTo>
                <a:lnTo>
                  <a:pt x="5095580" y="2866264"/>
                </a:lnTo>
                <a:lnTo>
                  <a:pt x="0" y="2866264"/>
                </a:lnTo>
                <a:lnTo>
                  <a:pt x="0" y="0"/>
                </a:lnTo>
                <a:close/>
              </a:path>
            </a:pathLst>
          </a:custGeom>
          <a:blipFill>
            <a:blip r:embed="rId15"/>
            <a:stretch>
              <a:fillRect l="0" t="0" r="0" b="0"/>
            </a:stretch>
          </a:blipFill>
        </p:spPr>
      </p:sp>
      <p:sp>
        <p:nvSpPr>
          <p:cNvPr name="TextBox 18" id="18"/>
          <p:cNvSpPr txBox="true"/>
          <p:nvPr/>
        </p:nvSpPr>
        <p:spPr>
          <a:xfrm rot="0">
            <a:off x="5388691" y="336782"/>
            <a:ext cx="7923427" cy="1208934"/>
          </a:xfrm>
          <a:prstGeom prst="rect">
            <a:avLst/>
          </a:prstGeom>
        </p:spPr>
        <p:txBody>
          <a:bodyPr anchor="t" rtlCol="false" tIns="0" lIns="0" bIns="0" rIns="0">
            <a:spAutoFit/>
          </a:bodyPr>
          <a:lstStyle/>
          <a:p>
            <a:pPr algn="ctr">
              <a:lnSpc>
                <a:spcPts val="4649"/>
              </a:lnSpc>
            </a:pPr>
            <a:r>
              <a:rPr lang="en-US" sz="3321" b="true">
                <a:solidFill>
                  <a:srgbClr val="1C75BC"/>
                </a:solidFill>
                <a:latin typeface="ITC Avant Garde Gothic Bold"/>
                <a:ea typeface="ITC Avant Garde Gothic Bold"/>
                <a:cs typeface="ITC Avant Garde Gothic Bold"/>
                <a:sym typeface="ITC Avant Garde Gothic Bold"/>
              </a:rPr>
              <a:t>A</a:t>
            </a:r>
            <a:r>
              <a:rPr lang="en-US" b="true" sz="3321">
                <a:solidFill>
                  <a:srgbClr val="1C75BC"/>
                </a:solidFill>
                <a:latin typeface="ITC Avant Garde Gothic Bold"/>
                <a:ea typeface="ITC Avant Garde Gothic Bold"/>
                <a:cs typeface="ITC Avant Garde Gothic Bold"/>
                <a:sym typeface="ITC Avant Garde Gothic Bold"/>
              </a:rPr>
              <a:t> global movement </a:t>
            </a:r>
          </a:p>
          <a:p>
            <a:pPr algn="ctr">
              <a:lnSpc>
                <a:spcPts val="4649"/>
              </a:lnSpc>
            </a:pPr>
            <a:r>
              <a:rPr lang="en-US" b="true" sz="3321">
                <a:solidFill>
                  <a:srgbClr val="1C75BC"/>
                </a:solidFill>
                <a:latin typeface="ITC Avant Garde Gothic Bold"/>
                <a:ea typeface="ITC Avant Garde Gothic Bold"/>
                <a:cs typeface="ITC Avant Garde Gothic Bold"/>
                <a:sym typeface="ITC Avant Garde Gothic Bold"/>
              </a:rPr>
              <a:t>Walking together</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42732" y="2188986"/>
            <a:ext cx="15425872" cy="4337932"/>
            <a:chOff x="0" y="0"/>
            <a:chExt cx="20567830" cy="5783910"/>
          </a:xfrm>
        </p:grpSpPr>
        <p:pic>
          <p:nvPicPr>
            <p:cNvPr name="Picture 3" id="3"/>
            <p:cNvPicPr>
              <a:picLocks noChangeAspect="true"/>
            </p:cNvPicPr>
            <p:nvPr/>
          </p:nvPicPr>
          <p:blipFill>
            <a:blip r:embed="rId2"/>
            <a:srcRect l="0" t="24835" r="0" b="24835"/>
            <a:stretch>
              <a:fillRect/>
            </a:stretch>
          </p:blipFill>
          <p:spPr>
            <a:xfrm flipH="false" flipV="false">
              <a:off x="0" y="0"/>
              <a:ext cx="20567830" cy="5783910"/>
            </a:xfrm>
            <a:prstGeom prst="rect">
              <a:avLst/>
            </a:prstGeom>
          </p:spPr>
        </p:pic>
      </p:grpSp>
      <p:sp>
        <p:nvSpPr>
          <p:cNvPr name="TextBox 4" id="4"/>
          <p:cNvSpPr txBox="true"/>
          <p:nvPr/>
        </p:nvSpPr>
        <p:spPr>
          <a:xfrm rot="0">
            <a:off x="4181307" y="650365"/>
            <a:ext cx="14916692" cy="476994"/>
          </a:xfrm>
          <a:prstGeom prst="rect">
            <a:avLst/>
          </a:prstGeom>
        </p:spPr>
        <p:txBody>
          <a:bodyPr anchor="t" rtlCol="false" tIns="0" lIns="0" bIns="0" rIns="0">
            <a:spAutoFit/>
          </a:bodyPr>
          <a:lstStyle/>
          <a:p>
            <a:pPr algn="l">
              <a:lnSpc>
                <a:spcPts val="3645"/>
              </a:lnSpc>
            </a:pPr>
            <a:r>
              <a:rPr lang="en-US" sz="3645" spc="-102">
                <a:solidFill>
                  <a:srgbClr val="1C75BC"/>
                </a:solidFill>
                <a:latin typeface="Poppins Bold"/>
                <a:ea typeface="Poppins Bold"/>
                <a:cs typeface="Poppins Bold"/>
                <a:sym typeface="Poppins Bold"/>
              </a:rPr>
              <a:t>THE CATHOLIC INSTITUTE FOR NONVIOLENCE</a:t>
            </a:r>
          </a:p>
        </p:txBody>
      </p:sp>
      <p:sp>
        <p:nvSpPr>
          <p:cNvPr name="TextBox 5" id="5"/>
          <p:cNvSpPr txBox="true"/>
          <p:nvPr/>
        </p:nvSpPr>
        <p:spPr>
          <a:xfrm rot="0">
            <a:off x="1951913" y="1289284"/>
            <a:ext cx="14916692" cy="613334"/>
          </a:xfrm>
          <a:prstGeom prst="rect">
            <a:avLst/>
          </a:prstGeom>
        </p:spPr>
        <p:txBody>
          <a:bodyPr anchor="t" rtlCol="false" tIns="0" lIns="0" bIns="0" rIns="0">
            <a:spAutoFit/>
          </a:bodyPr>
          <a:lstStyle/>
          <a:p>
            <a:pPr algn="ctr">
              <a:lnSpc>
                <a:spcPts val="4544"/>
              </a:lnSpc>
            </a:pPr>
            <a:r>
              <a:rPr lang="en-US" sz="3245" i="true">
                <a:solidFill>
                  <a:srgbClr val="78B6E4"/>
                </a:solidFill>
                <a:latin typeface="ITC Avant Garde Gothic Italics"/>
                <a:ea typeface="ITC Avant Garde Gothic Italics"/>
                <a:cs typeface="ITC Avant Garde Gothic Italics"/>
                <a:sym typeface="ITC Avant Garde Gothic Italics"/>
              </a:rPr>
              <a:t>A project of Catholic Nonviolence Initiative</a:t>
            </a:r>
          </a:p>
        </p:txBody>
      </p:sp>
      <p:sp>
        <p:nvSpPr>
          <p:cNvPr name="TextBox 6" id="6"/>
          <p:cNvSpPr txBox="true"/>
          <p:nvPr/>
        </p:nvSpPr>
        <p:spPr>
          <a:xfrm rot="0">
            <a:off x="750570" y="7098482"/>
            <a:ext cx="17319377" cy="2159818"/>
          </a:xfrm>
          <a:prstGeom prst="rect">
            <a:avLst/>
          </a:prstGeom>
        </p:spPr>
        <p:txBody>
          <a:bodyPr anchor="t" rtlCol="false" tIns="0" lIns="0" bIns="0" rIns="0">
            <a:spAutoFit/>
          </a:bodyPr>
          <a:lstStyle/>
          <a:p>
            <a:pPr algn="just">
              <a:lnSpc>
                <a:spcPts val="4336"/>
              </a:lnSpc>
            </a:pPr>
            <a:r>
              <a:rPr lang="en-US" sz="2710" spc="108">
                <a:solidFill>
                  <a:srgbClr val="1C75BC"/>
                </a:solidFill>
                <a:latin typeface="Poppins"/>
                <a:ea typeface="Poppins"/>
                <a:cs typeface="Poppins"/>
                <a:sym typeface="Poppins"/>
              </a:rPr>
              <a:t>The </a:t>
            </a:r>
            <a:r>
              <a:rPr lang="en-US" b="true" sz="2710" spc="108">
                <a:solidFill>
                  <a:srgbClr val="1C75BC"/>
                </a:solidFill>
                <a:latin typeface="Poppins Bold"/>
                <a:ea typeface="Poppins Bold"/>
                <a:cs typeface="Poppins Bold"/>
                <a:sym typeface="Poppins Bold"/>
              </a:rPr>
              <a:t>mission</a:t>
            </a:r>
            <a:r>
              <a:rPr lang="en-US" sz="2710" spc="108">
                <a:solidFill>
                  <a:srgbClr val="1C75BC"/>
                </a:solidFill>
                <a:latin typeface="Poppins"/>
                <a:ea typeface="Poppins"/>
                <a:cs typeface="Poppins"/>
                <a:sym typeface="Poppins"/>
              </a:rPr>
              <a:t> of the Catholic Institute for Nonviolence, established in September 2024, is</a:t>
            </a:r>
            <a:r>
              <a:rPr lang="en-US" b="true" sz="2710" spc="108">
                <a:solidFill>
                  <a:srgbClr val="1C75BC"/>
                </a:solidFill>
                <a:latin typeface="Poppins Bold"/>
                <a:ea typeface="Poppins Bold"/>
                <a:cs typeface="Poppins Bold"/>
                <a:sym typeface="Poppins Bold"/>
              </a:rPr>
              <a:t> to make nonviolence research, resources and experience more accessible to Catholic Church</a:t>
            </a:r>
            <a:r>
              <a:rPr lang="en-US" sz="2710" spc="108">
                <a:solidFill>
                  <a:srgbClr val="1C75BC"/>
                </a:solidFill>
                <a:latin typeface="Poppins"/>
                <a:ea typeface="Poppins"/>
                <a:cs typeface="Poppins"/>
                <a:sym typeface="Poppins"/>
              </a:rPr>
              <a:t> leaders, communities and institutions in order to deepen Catholic understanding of and commitment to the practice of </a:t>
            </a:r>
            <a:r>
              <a:rPr lang="en-US" b="true" sz="2710" spc="108">
                <a:solidFill>
                  <a:srgbClr val="1C75BC"/>
                </a:solidFill>
                <a:latin typeface="Poppins Bold"/>
                <a:ea typeface="Poppins Bold"/>
                <a:cs typeface="Poppins Bold"/>
                <a:sym typeface="Poppins Bold"/>
              </a:rPr>
              <a:t>Gospel nonviolence.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899796" y="1613371"/>
            <a:ext cx="8265614" cy="8265614"/>
          </a:xfrm>
          <a:custGeom>
            <a:avLst/>
            <a:gdLst/>
            <a:ahLst/>
            <a:cxnLst/>
            <a:rect r="r" b="b" t="t" l="l"/>
            <a:pathLst>
              <a:path h="8265614" w="8265614">
                <a:moveTo>
                  <a:pt x="0" y="0"/>
                </a:moveTo>
                <a:lnTo>
                  <a:pt x="8265615" y="0"/>
                </a:lnTo>
                <a:lnTo>
                  <a:pt x="8265615" y="8265614"/>
                </a:lnTo>
                <a:lnTo>
                  <a:pt x="0" y="82656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7317715" y="2904715"/>
            <a:ext cx="3429777" cy="487823"/>
          </a:xfrm>
          <a:prstGeom prst="rect">
            <a:avLst/>
          </a:prstGeom>
        </p:spPr>
        <p:txBody>
          <a:bodyPr anchor="t" rtlCol="false" tIns="0" lIns="0" bIns="0" rIns="0">
            <a:spAutoFit/>
          </a:bodyPr>
          <a:lstStyle/>
          <a:p>
            <a:pPr algn="ctr">
              <a:lnSpc>
                <a:spcPts val="3925"/>
              </a:lnSpc>
            </a:pPr>
            <a:r>
              <a:rPr lang="en-US" b="true" sz="2688">
                <a:solidFill>
                  <a:srgbClr val="FFFFFF"/>
                </a:solidFill>
                <a:latin typeface="Droid Serif Bold"/>
                <a:ea typeface="Droid Serif Bold"/>
                <a:cs typeface="Droid Serif Bold"/>
                <a:sym typeface="Droid Serif Bold"/>
              </a:rPr>
              <a:t>Gospel Nonviolence</a:t>
            </a:r>
          </a:p>
        </p:txBody>
      </p:sp>
      <p:sp>
        <p:nvSpPr>
          <p:cNvPr name="TextBox 4" id="4"/>
          <p:cNvSpPr txBox="true"/>
          <p:nvPr/>
        </p:nvSpPr>
        <p:spPr>
          <a:xfrm rot="0">
            <a:off x="5271270" y="6465077"/>
            <a:ext cx="2520846" cy="1960473"/>
          </a:xfrm>
          <a:prstGeom prst="rect">
            <a:avLst/>
          </a:prstGeom>
        </p:spPr>
        <p:txBody>
          <a:bodyPr anchor="t" rtlCol="false" tIns="0" lIns="0" bIns="0" rIns="0">
            <a:spAutoFit/>
          </a:bodyPr>
          <a:lstStyle/>
          <a:p>
            <a:pPr algn="ctr">
              <a:lnSpc>
                <a:spcPts val="3925"/>
              </a:lnSpc>
            </a:pPr>
            <a:r>
              <a:rPr lang="en-US" b="true" sz="2688">
                <a:solidFill>
                  <a:srgbClr val="FFFFFF"/>
                </a:solidFill>
                <a:latin typeface="Droid Serif Bold"/>
                <a:ea typeface="Droid Serif Bold"/>
                <a:cs typeface="Droid Serif Bold"/>
                <a:sym typeface="Droid Serif Bold"/>
              </a:rPr>
              <a:t>Nonviolent practices and strategic power</a:t>
            </a:r>
          </a:p>
        </p:txBody>
      </p:sp>
      <p:sp>
        <p:nvSpPr>
          <p:cNvPr name="TextBox 5" id="5"/>
          <p:cNvSpPr txBox="true"/>
          <p:nvPr/>
        </p:nvSpPr>
        <p:spPr>
          <a:xfrm rot="0">
            <a:off x="10747492" y="5195786"/>
            <a:ext cx="2157273" cy="1960473"/>
          </a:xfrm>
          <a:prstGeom prst="rect">
            <a:avLst/>
          </a:prstGeom>
        </p:spPr>
        <p:txBody>
          <a:bodyPr anchor="t" rtlCol="false" tIns="0" lIns="0" bIns="0" rIns="0">
            <a:spAutoFit/>
          </a:bodyPr>
          <a:lstStyle/>
          <a:p>
            <a:pPr algn="ctr">
              <a:lnSpc>
                <a:spcPts val="3925"/>
              </a:lnSpc>
            </a:pPr>
            <a:r>
              <a:rPr lang="en-US" b="true" sz="2688">
                <a:solidFill>
                  <a:srgbClr val="FFFFFF"/>
                </a:solidFill>
                <a:latin typeface="Droid Serif Bold"/>
                <a:ea typeface="Droid Serif Bold"/>
                <a:cs typeface="Droid Serif Bold"/>
                <a:sym typeface="Droid Serif Bold"/>
              </a:rPr>
              <a:t>Contextual experiences of nonviolence</a:t>
            </a:r>
          </a:p>
        </p:txBody>
      </p:sp>
      <p:sp>
        <p:nvSpPr>
          <p:cNvPr name="TextBox 6" id="6"/>
          <p:cNvSpPr txBox="true"/>
          <p:nvPr/>
        </p:nvSpPr>
        <p:spPr>
          <a:xfrm rot="0">
            <a:off x="5160788" y="227040"/>
            <a:ext cx="8226617" cy="871773"/>
          </a:xfrm>
          <a:prstGeom prst="rect">
            <a:avLst/>
          </a:prstGeom>
        </p:spPr>
        <p:txBody>
          <a:bodyPr anchor="t" rtlCol="false" tIns="0" lIns="0" bIns="0" rIns="0">
            <a:spAutoFit/>
          </a:bodyPr>
          <a:lstStyle/>
          <a:p>
            <a:pPr algn="ctr">
              <a:lnSpc>
                <a:spcPts val="6438"/>
              </a:lnSpc>
            </a:pPr>
            <a:r>
              <a:rPr lang="en-US" sz="4598">
                <a:solidFill>
                  <a:srgbClr val="78B6E4"/>
                </a:solidFill>
                <a:latin typeface="ITC Avant Garde Gothic"/>
                <a:ea typeface="ITC Avant Garde Gothic"/>
                <a:cs typeface="ITC Avant Garde Gothic"/>
                <a:sym typeface="ITC Avant Garde Gothic"/>
              </a:rPr>
              <a:t>Three areas of concentration</a:t>
            </a:r>
          </a:p>
        </p:txBody>
      </p:sp>
      <p:grpSp>
        <p:nvGrpSpPr>
          <p:cNvPr name="Group 7" id="7"/>
          <p:cNvGrpSpPr/>
          <p:nvPr/>
        </p:nvGrpSpPr>
        <p:grpSpPr>
          <a:xfrm rot="0">
            <a:off x="8110113" y="4842387"/>
            <a:ext cx="1807582" cy="1807582"/>
            <a:chOff x="0" y="0"/>
            <a:chExt cx="2410109" cy="2410109"/>
          </a:xfrm>
        </p:grpSpPr>
        <p:grpSp>
          <p:nvGrpSpPr>
            <p:cNvPr name="Group 8" id="8"/>
            <p:cNvGrpSpPr/>
            <p:nvPr/>
          </p:nvGrpSpPr>
          <p:grpSpPr>
            <a:xfrm rot="0">
              <a:off x="0" y="0"/>
              <a:ext cx="2410109" cy="2410109"/>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Freeform 11" id="11"/>
            <p:cNvSpPr/>
            <p:nvPr/>
          </p:nvSpPr>
          <p:spPr>
            <a:xfrm flipH="false" flipV="false" rot="0">
              <a:off x="207489" y="101753"/>
              <a:ext cx="1995130" cy="2206602"/>
            </a:xfrm>
            <a:custGeom>
              <a:avLst/>
              <a:gdLst/>
              <a:ahLst/>
              <a:cxnLst/>
              <a:rect r="r" b="b" t="t" l="l"/>
              <a:pathLst>
                <a:path h="2206602" w="1995130">
                  <a:moveTo>
                    <a:pt x="0" y="0"/>
                  </a:moveTo>
                  <a:lnTo>
                    <a:pt x="1995131" y="0"/>
                  </a:lnTo>
                  <a:lnTo>
                    <a:pt x="1995131" y="2206603"/>
                  </a:lnTo>
                  <a:lnTo>
                    <a:pt x="0" y="2206603"/>
                  </a:lnTo>
                  <a:lnTo>
                    <a:pt x="0" y="0"/>
                  </a:lnTo>
                  <a:close/>
                </a:path>
              </a:pathLst>
            </a:custGeom>
            <a:blipFill>
              <a:blip r:embed="rId4"/>
              <a:stretch>
                <a:fillRect l="0" t="0" r="0" b="0"/>
              </a:stretch>
            </a:blipFill>
          </p:spPr>
        </p:sp>
      </p:grpSp>
      <p:sp>
        <p:nvSpPr>
          <p:cNvPr name="TextBox 12" id="12"/>
          <p:cNvSpPr txBox="true"/>
          <p:nvPr/>
        </p:nvSpPr>
        <p:spPr>
          <a:xfrm rot="0">
            <a:off x="5159990" y="955938"/>
            <a:ext cx="8228214" cy="657552"/>
          </a:xfrm>
          <a:prstGeom prst="rect">
            <a:avLst/>
          </a:prstGeom>
        </p:spPr>
        <p:txBody>
          <a:bodyPr anchor="t" rtlCol="false" tIns="0" lIns="0" bIns="0" rIns="0">
            <a:spAutoFit/>
          </a:bodyPr>
          <a:lstStyle/>
          <a:p>
            <a:pPr algn="ctr">
              <a:lnSpc>
                <a:spcPts val="4828"/>
              </a:lnSpc>
            </a:pPr>
            <a:r>
              <a:rPr lang="en-US" sz="3448" b="true">
                <a:solidFill>
                  <a:srgbClr val="1C75BC"/>
                </a:solidFill>
                <a:latin typeface="ITC Avant Garde Gothic Bold"/>
                <a:ea typeface="ITC Avant Garde Gothic Bold"/>
                <a:cs typeface="ITC Avant Garde Gothic Bold"/>
                <a:sym typeface="ITC Avant Garde Gothic Bold"/>
              </a:rPr>
              <a:t>Catholic Institute for Nonviolence</a:t>
            </a:r>
          </a:p>
        </p:txBody>
      </p:sp>
    </p:spTree>
  </p:cSld>
  <p:clrMapOvr>
    <a:masterClrMapping/>
  </p:clrMapOvr>
</p:sld>
</file>

<file path=ppt/slides/slide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4754444"/>
            <a:ext cx="7097510" cy="1263015"/>
          </a:xfrm>
          <a:prstGeom prst="rect">
            <a:avLst/>
          </a:prstGeom>
        </p:spPr>
        <p:txBody>
          <a:bodyPr anchor="t" rtlCol="false" tIns="0" lIns="0" bIns="0" rIns="0">
            <a:spAutoFit/>
          </a:bodyPr>
          <a:lstStyle/>
          <a:p>
            <a:pPr algn="l">
              <a:lnSpc>
                <a:spcPts val="10080"/>
              </a:lnSpc>
            </a:pPr>
            <a:r>
              <a:rPr lang="en-US" b="true" sz="8000" spc="-160">
                <a:solidFill>
                  <a:srgbClr val="B70000"/>
                </a:solidFill>
                <a:latin typeface="League Spartan"/>
                <a:ea typeface="League Spartan"/>
                <a:cs typeface="League Spartan"/>
                <a:sym typeface="League Spartan"/>
              </a:rPr>
              <a:t>FRAMEWORK</a:t>
            </a:r>
          </a:p>
        </p:txBody>
      </p:sp>
      <p:grpSp>
        <p:nvGrpSpPr>
          <p:cNvPr name="Group 3" id="3"/>
          <p:cNvGrpSpPr/>
          <p:nvPr/>
        </p:nvGrpSpPr>
        <p:grpSpPr>
          <a:xfrm rot="0">
            <a:off x="9891309" y="3505213"/>
            <a:ext cx="5649861" cy="4749536"/>
            <a:chOff x="0" y="0"/>
            <a:chExt cx="7533148" cy="6332715"/>
          </a:xfrm>
        </p:grpSpPr>
        <p:sp>
          <p:nvSpPr>
            <p:cNvPr name="TextBox 4" id="4"/>
            <p:cNvSpPr txBox="true"/>
            <p:nvPr/>
          </p:nvSpPr>
          <p:spPr>
            <a:xfrm rot="0">
              <a:off x="0" y="-152400"/>
              <a:ext cx="7533148" cy="4927601"/>
            </a:xfrm>
            <a:prstGeom prst="rect">
              <a:avLst/>
            </a:prstGeom>
          </p:spPr>
          <p:txBody>
            <a:bodyPr anchor="t" rtlCol="false" tIns="0" lIns="0" bIns="0" rIns="0">
              <a:spAutoFit/>
            </a:bodyPr>
            <a:lstStyle/>
            <a:p>
              <a:pPr algn="l">
                <a:lnSpc>
                  <a:spcPts val="7499"/>
                </a:lnSpc>
              </a:pPr>
              <a:r>
                <a:rPr lang="en-US" sz="4999">
                  <a:solidFill>
                    <a:srgbClr val="B70000"/>
                  </a:solidFill>
                  <a:latin typeface="Questrial"/>
                  <a:ea typeface="Questrial"/>
                  <a:cs typeface="Questrial"/>
                  <a:sym typeface="Questrial"/>
                </a:rPr>
                <a:t>What are we talking about when we talk about Gospel Nonviolence?</a:t>
              </a:r>
            </a:p>
          </p:txBody>
        </p:sp>
        <p:sp>
          <p:nvSpPr>
            <p:cNvPr name="TextBox 5" id="5"/>
            <p:cNvSpPr txBox="true"/>
            <p:nvPr/>
          </p:nvSpPr>
          <p:spPr>
            <a:xfrm rot="0">
              <a:off x="0" y="5177014"/>
              <a:ext cx="7533148" cy="1155701"/>
            </a:xfrm>
            <a:prstGeom prst="rect">
              <a:avLst/>
            </a:prstGeom>
          </p:spPr>
          <p:txBody>
            <a:bodyPr anchor="t" rtlCol="false" tIns="0" lIns="0" bIns="0" rIns="0">
              <a:spAutoFit/>
            </a:bodyPr>
            <a:lstStyle/>
            <a:p>
              <a:pPr algn="l">
                <a:lnSpc>
                  <a:spcPts val="7499"/>
                </a:lnSpc>
              </a:pPr>
            </a:p>
          </p:txBody>
        </p:sp>
      </p:grpSp>
      <p:sp>
        <p:nvSpPr>
          <p:cNvPr name="AutoShape 6" id="6"/>
          <p:cNvSpPr/>
          <p:nvPr/>
        </p:nvSpPr>
        <p:spPr>
          <a:xfrm>
            <a:off x="9798753" y="8292849"/>
            <a:ext cx="6590141" cy="0"/>
          </a:xfrm>
          <a:prstGeom prst="line">
            <a:avLst/>
          </a:prstGeom>
          <a:ln cap="flat" w="76200">
            <a:solidFill>
              <a:srgbClr val="1C75BC"/>
            </a:solidFill>
            <a:prstDash val="solid"/>
            <a:headEnd type="none" len="sm" w="sm"/>
            <a:tailEnd type="none" len="sm" w="sm"/>
          </a:ln>
        </p:spPr>
      </p:sp>
      <p:sp>
        <p:nvSpPr>
          <p:cNvPr name="AutoShape 7" id="7"/>
          <p:cNvSpPr/>
          <p:nvPr/>
        </p:nvSpPr>
        <p:spPr>
          <a:xfrm>
            <a:off x="16388894" y="6702307"/>
            <a:ext cx="23813" cy="0"/>
          </a:xfrm>
          <a:prstGeom prst="line">
            <a:avLst/>
          </a:prstGeom>
          <a:ln cap="flat" w="76200">
            <a:solidFill>
              <a:srgbClr val="062D61"/>
            </a:solidFill>
            <a:prstDash val="solid"/>
            <a:headEnd type="none" len="sm" w="sm"/>
            <a:tailEnd type="none" len="sm" w="sm"/>
          </a:ln>
        </p:spPr>
      </p:sp>
      <p:grpSp>
        <p:nvGrpSpPr>
          <p:cNvPr name="Group 8" id="8"/>
          <p:cNvGrpSpPr/>
          <p:nvPr/>
        </p:nvGrpSpPr>
        <p:grpSpPr>
          <a:xfrm rot="-5400000">
            <a:off x="159571" y="-2675671"/>
            <a:ext cx="4597951" cy="5602358"/>
            <a:chOff x="0" y="0"/>
            <a:chExt cx="2354580" cy="2868930"/>
          </a:xfrm>
        </p:grpSpPr>
        <p:sp>
          <p:nvSpPr>
            <p:cNvPr name="Freeform 9" id="9"/>
            <p:cNvSpPr/>
            <p:nvPr/>
          </p:nvSpPr>
          <p:spPr>
            <a:xfrm flipH="false" flipV="false" rot="0">
              <a:off x="0" y="0"/>
              <a:ext cx="2353310" cy="2868930"/>
            </a:xfrm>
            <a:custGeom>
              <a:avLst/>
              <a:gdLst/>
              <a:ahLst/>
              <a:cxnLst/>
              <a:rect r="r" b="b" t="t" l="l"/>
              <a:pathLst>
                <a:path h="2868930" w="2353310">
                  <a:moveTo>
                    <a:pt x="784860" y="2801620"/>
                  </a:moveTo>
                  <a:cubicBezTo>
                    <a:pt x="905510" y="2842260"/>
                    <a:pt x="1042670" y="2868930"/>
                    <a:pt x="1177290" y="2868930"/>
                  </a:cubicBezTo>
                  <a:cubicBezTo>
                    <a:pt x="1311910" y="2868930"/>
                    <a:pt x="1441450" y="2846070"/>
                    <a:pt x="1560830" y="2805430"/>
                  </a:cubicBezTo>
                  <a:cubicBezTo>
                    <a:pt x="1563370" y="2804160"/>
                    <a:pt x="1565910" y="2804160"/>
                    <a:pt x="1568450" y="2802890"/>
                  </a:cubicBezTo>
                  <a:cubicBezTo>
                    <a:pt x="2016760" y="2640330"/>
                    <a:pt x="2346960" y="2211070"/>
                    <a:pt x="2353310" y="1709420"/>
                  </a:cubicBezTo>
                  <a:lnTo>
                    <a:pt x="2353310" y="0"/>
                  </a:lnTo>
                  <a:lnTo>
                    <a:pt x="0" y="0"/>
                  </a:lnTo>
                  <a:lnTo>
                    <a:pt x="0" y="1708150"/>
                  </a:lnTo>
                  <a:cubicBezTo>
                    <a:pt x="6350" y="2213610"/>
                    <a:pt x="331470" y="2642870"/>
                    <a:pt x="784860" y="2801620"/>
                  </a:cubicBezTo>
                  <a:close/>
                </a:path>
              </a:pathLst>
            </a:custGeom>
            <a:solidFill>
              <a:srgbClr val="1C75BC"/>
            </a:solidFill>
          </p:spPr>
        </p:sp>
      </p:grpSp>
      <p:grpSp>
        <p:nvGrpSpPr>
          <p:cNvPr name="Group 10" id="10"/>
          <p:cNvGrpSpPr/>
          <p:nvPr/>
        </p:nvGrpSpPr>
        <p:grpSpPr>
          <a:xfrm rot="0">
            <a:off x="17259300" y="3131410"/>
            <a:ext cx="176115" cy="176115"/>
            <a:chOff x="0" y="0"/>
            <a:chExt cx="6350000" cy="6350000"/>
          </a:xfrm>
        </p:grpSpPr>
        <p:sp>
          <p:nvSpPr>
            <p:cNvPr name="Freeform 11" id="1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2" id="12"/>
          <p:cNvGrpSpPr/>
          <p:nvPr/>
        </p:nvGrpSpPr>
        <p:grpSpPr>
          <a:xfrm rot="0">
            <a:off x="17259300" y="3612418"/>
            <a:ext cx="176115" cy="176115"/>
            <a:chOff x="0" y="0"/>
            <a:chExt cx="6350000" cy="6350000"/>
          </a:xfrm>
        </p:grpSpPr>
        <p:sp>
          <p:nvSpPr>
            <p:cNvPr name="Freeform 13" id="1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84706"/>
              </a:srgbClr>
            </a:solidFill>
          </p:spPr>
        </p:sp>
      </p:grpSp>
      <p:grpSp>
        <p:nvGrpSpPr>
          <p:cNvPr name="Group 14" id="14"/>
          <p:cNvGrpSpPr/>
          <p:nvPr/>
        </p:nvGrpSpPr>
        <p:grpSpPr>
          <a:xfrm rot="0">
            <a:off x="17259300" y="4093426"/>
            <a:ext cx="176115" cy="176115"/>
            <a:chOff x="0" y="0"/>
            <a:chExt cx="6350000" cy="6350000"/>
          </a:xfrm>
        </p:grpSpPr>
        <p:sp>
          <p:nvSpPr>
            <p:cNvPr name="Freeform 15" id="1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6" id="16"/>
          <p:cNvGrpSpPr/>
          <p:nvPr/>
        </p:nvGrpSpPr>
        <p:grpSpPr>
          <a:xfrm rot="0">
            <a:off x="17259300" y="4574435"/>
            <a:ext cx="176115" cy="176115"/>
            <a:chOff x="0" y="0"/>
            <a:chExt cx="6350000" cy="6350000"/>
          </a:xfrm>
        </p:grpSpPr>
        <p:sp>
          <p:nvSpPr>
            <p:cNvPr name="Freeform 17" id="1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8" id="18"/>
          <p:cNvGrpSpPr/>
          <p:nvPr/>
        </p:nvGrpSpPr>
        <p:grpSpPr>
          <a:xfrm rot="0">
            <a:off x="17259300" y="5055443"/>
            <a:ext cx="176115" cy="176115"/>
            <a:chOff x="0" y="0"/>
            <a:chExt cx="6350000" cy="6350000"/>
          </a:xfrm>
        </p:grpSpPr>
        <p:sp>
          <p:nvSpPr>
            <p:cNvPr name="Freeform 19" id="1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20" id="20"/>
          <p:cNvGrpSpPr/>
          <p:nvPr/>
        </p:nvGrpSpPr>
        <p:grpSpPr>
          <a:xfrm rot="0">
            <a:off x="17259300" y="5536451"/>
            <a:ext cx="176115" cy="176115"/>
            <a:chOff x="0" y="0"/>
            <a:chExt cx="6350000" cy="6350000"/>
          </a:xfrm>
        </p:grpSpPr>
        <p:sp>
          <p:nvSpPr>
            <p:cNvPr name="Freeform 21" id="2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22" id="22"/>
          <p:cNvGrpSpPr/>
          <p:nvPr/>
        </p:nvGrpSpPr>
        <p:grpSpPr>
          <a:xfrm rot="0">
            <a:off x="17259300" y="6017459"/>
            <a:ext cx="176115" cy="176115"/>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spTree>
  </p:cSld>
  <p:clrMapOvr>
    <a:masterClrMapping/>
  </p:clrMapOvr>
</p:sld>
</file>

<file path=ppt/slides/slide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2933428" y="-3018422"/>
            <a:ext cx="5246370" cy="5246370"/>
            <a:chOff x="0" y="0"/>
            <a:chExt cx="6355080" cy="6355080"/>
          </a:xfrm>
        </p:grpSpPr>
        <p:sp>
          <p:nvSpPr>
            <p:cNvPr name="Freeform 3" id="3"/>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1C75BC"/>
            </a:solidFill>
          </p:spPr>
        </p:sp>
      </p:grpSp>
      <p:sp>
        <p:nvSpPr>
          <p:cNvPr name="TextBox 4" id="4"/>
          <p:cNvSpPr txBox="true"/>
          <p:nvPr/>
        </p:nvSpPr>
        <p:spPr>
          <a:xfrm rot="0">
            <a:off x="2400201" y="990600"/>
            <a:ext cx="13487598" cy="800098"/>
          </a:xfrm>
          <a:prstGeom prst="rect">
            <a:avLst/>
          </a:prstGeom>
        </p:spPr>
        <p:txBody>
          <a:bodyPr anchor="t" rtlCol="false" tIns="0" lIns="0" bIns="0" rIns="0">
            <a:spAutoFit/>
          </a:bodyPr>
          <a:lstStyle/>
          <a:p>
            <a:pPr algn="ctr">
              <a:lnSpc>
                <a:spcPts val="6300"/>
              </a:lnSpc>
            </a:pPr>
            <a:r>
              <a:rPr lang="en-US" b="true" sz="5000" spc="-100">
                <a:solidFill>
                  <a:srgbClr val="1C75BC"/>
                </a:solidFill>
                <a:latin typeface="League Spartan"/>
                <a:ea typeface="League Spartan"/>
                <a:cs typeface="League Spartan"/>
                <a:sym typeface="League Spartan"/>
              </a:rPr>
              <a:t>POPE LEO XIV</a:t>
            </a:r>
          </a:p>
        </p:txBody>
      </p:sp>
      <p:grpSp>
        <p:nvGrpSpPr>
          <p:cNvPr name="Group 5" id="5"/>
          <p:cNvGrpSpPr/>
          <p:nvPr/>
        </p:nvGrpSpPr>
        <p:grpSpPr>
          <a:xfrm rot="0">
            <a:off x="17259300" y="3131410"/>
            <a:ext cx="176115" cy="176115"/>
            <a:chOff x="0" y="0"/>
            <a:chExt cx="6350000" cy="6350000"/>
          </a:xfrm>
        </p:grpSpPr>
        <p:sp>
          <p:nvSpPr>
            <p:cNvPr name="Freeform 6" id="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7" id="7"/>
          <p:cNvGrpSpPr/>
          <p:nvPr/>
        </p:nvGrpSpPr>
        <p:grpSpPr>
          <a:xfrm rot="0">
            <a:off x="17259300" y="3612418"/>
            <a:ext cx="176115" cy="176115"/>
            <a:chOff x="0" y="0"/>
            <a:chExt cx="6350000" cy="6350000"/>
          </a:xfrm>
        </p:grpSpPr>
        <p:sp>
          <p:nvSpPr>
            <p:cNvPr name="Freeform 8" id="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9" id="9"/>
          <p:cNvGrpSpPr/>
          <p:nvPr/>
        </p:nvGrpSpPr>
        <p:grpSpPr>
          <a:xfrm rot="0">
            <a:off x="17259300" y="4093426"/>
            <a:ext cx="176115" cy="176115"/>
            <a:chOff x="0" y="0"/>
            <a:chExt cx="6350000" cy="6350000"/>
          </a:xfrm>
        </p:grpSpPr>
        <p:sp>
          <p:nvSpPr>
            <p:cNvPr name="Freeform 10" id="1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84706"/>
              </a:srgbClr>
            </a:solidFill>
          </p:spPr>
        </p:sp>
      </p:grpSp>
      <p:grpSp>
        <p:nvGrpSpPr>
          <p:cNvPr name="Group 11" id="11"/>
          <p:cNvGrpSpPr/>
          <p:nvPr/>
        </p:nvGrpSpPr>
        <p:grpSpPr>
          <a:xfrm rot="0">
            <a:off x="17259300" y="4574435"/>
            <a:ext cx="176115" cy="176115"/>
            <a:chOff x="0" y="0"/>
            <a:chExt cx="6350000" cy="6350000"/>
          </a:xfrm>
        </p:grpSpPr>
        <p:sp>
          <p:nvSpPr>
            <p:cNvPr name="Freeform 12" id="12"/>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3" id="13"/>
          <p:cNvGrpSpPr/>
          <p:nvPr/>
        </p:nvGrpSpPr>
        <p:grpSpPr>
          <a:xfrm rot="0">
            <a:off x="17259300" y="5055443"/>
            <a:ext cx="176115" cy="176115"/>
            <a:chOff x="0" y="0"/>
            <a:chExt cx="6350000" cy="6350000"/>
          </a:xfrm>
        </p:grpSpPr>
        <p:sp>
          <p:nvSpPr>
            <p:cNvPr name="Freeform 14" id="1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5" id="15"/>
          <p:cNvGrpSpPr/>
          <p:nvPr/>
        </p:nvGrpSpPr>
        <p:grpSpPr>
          <a:xfrm rot="0">
            <a:off x="17259300" y="5536451"/>
            <a:ext cx="176115" cy="176115"/>
            <a:chOff x="0" y="0"/>
            <a:chExt cx="6350000" cy="6350000"/>
          </a:xfrm>
        </p:grpSpPr>
        <p:sp>
          <p:nvSpPr>
            <p:cNvPr name="Freeform 16" id="1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grpSp>
        <p:nvGrpSpPr>
          <p:cNvPr name="Group 17" id="17"/>
          <p:cNvGrpSpPr/>
          <p:nvPr/>
        </p:nvGrpSpPr>
        <p:grpSpPr>
          <a:xfrm rot="0">
            <a:off x="17259300" y="6017459"/>
            <a:ext cx="176115" cy="176115"/>
            <a:chOff x="0" y="0"/>
            <a:chExt cx="6350000" cy="6350000"/>
          </a:xfrm>
        </p:grpSpPr>
        <p:sp>
          <p:nvSpPr>
            <p:cNvPr name="Freeform 18" id="1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62D61">
                <a:alpha val="29804"/>
              </a:srgbClr>
            </a:solidFill>
          </p:spPr>
        </p:sp>
      </p:grpSp>
      <p:sp>
        <p:nvSpPr>
          <p:cNvPr name="TextBox 19" id="19"/>
          <p:cNvSpPr txBox="true"/>
          <p:nvPr/>
        </p:nvSpPr>
        <p:spPr>
          <a:xfrm rot="0">
            <a:off x="1703540" y="2093175"/>
            <a:ext cx="14184259" cy="6578187"/>
          </a:xfrm>
          <a:prstGeom prst="rect">
            <a:avLst/>
          </a:prstGeom>
        </p:spPr>
        <p:txBody>
          <a:bodyPr anchor="t" rtlCol="false" tIns="0" lIns="0" bIns="0" rIns="0">
            <a:spAutoFit/>
          </a:bodyPr>
          <a:lstStyle/>
          <a:p>
            <a:pPr algn="just">
              <a:lnSpc>
                <a:spcPts val="8766"/>
              </a:lnSpc>
            </a:pPr>
            <a:r>
              <a:rPr lang="en-US" sz="5844">
                <a:solidFill>
                  <a:srgbClr val="000000"/>
                </a:solidFill>
                <a:latin typeface="Glacial Indifference"/>
                <a:ea typeface="Glacial Indifference"/>
                <a:cs typeface="Glacial Indifference"/>
                <a:sym typeface="Glacial Indifference"/>
              </a:rPr>
              <a:t>“...the Gospels do not hide the fact that </a:t>
            </a:r>
            <a:r>
              <a:rPr lang="en-US" sz="5844" b="true">
                <a:solidFill>
                  <a:srgbClr val="000000"/>
                </a:solidFill>
                <a:latin typeface="Glacial Indifference Bold"/>
                <a:ea typeface="Glacial Indifference Bold"/>
                <a:cs typeface="Glacial Indifference Bold"/>
                <a:sym typeface="Glacial Indifference Bold"/>
              </a:rPr>
              <a:t>what troubled the disciples</a:t>
            </a:r>
            <a:r>
              <a:rPr lang="en-US" sz="5844">
                <a:solidFill>
                  <a:srgbClr val="000000"/>
                </a:solidFill>
                <a:latin typeface="Glacial Indifference"/>
                <a:ea typeface="Glacial Indifference"/>
                <a:cs typeface="Glacial Indifference"/>
                <a:sym typeface="Glacial Indifference"/>
              </a:rPr>
              <a:t> was </a:t>
            </a:r>
            <a:r>
              <a:rPr lang="en-US" sz="5844" b="true">
                <a:solidFill>
                  <a:srgbClr val="000000"/>
                </a:solidFill>
                <a:latin typeface="Glacial Indifference Bold"/>
                <a:ea typeface="Glacial Indifference Bold"/>
                <a:cs typeface="Glacial Indifference Bold"/>
                <a:sym typeface="Glacial Indifference Bold"/>
              </a:rPr>
              <a:t>his nonviolent response</a:t>
            </a:r>
            <a:r>
              <a:rPr lang="en-US" sz="5844">
                <a:solidFill>
                  <a:srgbClr val="000000"/>
                </a:solidFill>
                <a:latin typeface="Glacial Indifference"/>
                <a:ea typeface="Glacial Indifference"/>
                <a:cs typeface="Glacial Indifference"/>
                <a:sym typeface="Glacial Indifference"/>
              </a:rPr>
              <a:t>: a path that they all, Peter first among them, contested; yet the </a:t>
            </a:r>
            <a:r>
              <a:rPr lang="en-US" sz="5844" b="true">
                <a:solidFill>
                  <a:srgbClr val="000000"/>
                </a:solidFill>
                <a:latin typeface="Glacial Indifference Bold"/>
                <a:ea typeface="Glacial Indifference Bold"/>
                <a:cs typeface="Glacial Indifference Bold"/>
                <a:sym typeface="Glacial Indifference Bold"/>
              </a:rPr>
              <a:t>Master asked them to follow this path to the end</a:t>
            </a:r>
            <a:r>
              <a:rPr lang="en-US" sz="5844">
                <a:solidFill>
                  <a:srgbClr val="000000"/>
                </a:solidFill>
                <a:latin typeface="Glacial Indifference"/>
                <a:ea typeface="Glacial Indifference"/>
                <a:cs typeface="Glacial Indifference"/>
                <a:sym typeface="Glacial Indifference"/>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DAHD5xLeXz4</dc:identifier>
  <dcterms:modified xsi:type="dcterms:W3CDTF">2011-08-01T06:04:30Z</dcterms:modified>
  <cp:revision>1</cp:revision>
  <dc:title>Gospel Nonviolent Response. Jesuit Centre London</dc:title>
</cp:coreProperties>
</file>